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0" r:id="rId2"/>
    <p:sldId id="349" r:id="rId3"/>
    <p:sldId id="328" r:id="rId4"/>
    <p:sldId id="32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338" r:id="rId23"/>
    <p:sldId id="343" r:id="rId24"/>
    <p:sldId id="344" r:id="rId25"/>
    <p:sldId id="341" r:id="rId26"/>
    <p:sldId id="342" r:id="rId27"/>
    <p:sldId id="291" r:id="rId28"/>
    <p:sldId id="345" r:id="rId29"/>
    <p:sldId id="346" r:id="rId30"/>
    <p:sldId id="347" r:id="rId31"/>
    <p:sldId id="331" r:id="rId32"/>
    <p:sldId id="332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3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41" autoAdjust="0"/>
    <p:restoredTop sz="94660"/>
  </p:normalViewPr>
  <p:slideViewPr>
    <p:cSldViewPr snapToGrid="0" snapToObjects="1">
      <p:cViewPr>
        <p:scale>
          <a:sx n="80" d="100"/>
          <a:sy n="80" d="100"/>
        </p:scale>
        <p:origin x="-1212" y="-54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8/27/2012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0788" y="230188"/>
            <a:ext cx="4570412" cy="3427412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90" y="3732980"/>
            <a:ext cx="5029823" cy="5029434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0788" y="230188"/>
            <a:ext cx="4570412" cy="3427412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90" y="3732980"/>
            <a:ext cx="5029823" cy="5029434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wmf"/><Relationship Id="rId11" Type="http://schemas.openxmlformats.org/officeDocument/2006/relationships/image" Target="../media/image12.png"/><Relationship Id="rId5" Type="http://schemas.openxmlformats.org/officeDocument/2006/relationships/image" Target="../media/image6.wmf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50867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Enterprise </a:t>
            </a:r>
            <a:r>
              <a:rPr lang="en-US" sz="3600" smtClean="0"/>
              <a:t>Financials Overview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Governance, Risk, and Compliance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QS-EF-090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66768" y="1027932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8342" y="1277169"/>
            <a:ext cx="455974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Minimize cost </a:t>
            </a:r>
            <a:r>
              <a:rPr lang="en-US" b="0" dirty="0">
                <a:latin typeface="+mj-lt"/>
              </a:rPr>
              <a:t>of compliance to government regulations such as Sarbanes-Oxley, IFRS, </a:t>
            </a:r>
            <a:r>
              <a:rPr lang="en-US" b="0" dirty="0" smtClean="0">
                <a:latin typeface="+mj-lt"/>
              </a:rPr>
              <a:t>21 CFR Part 11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Use e</a:t>
            </a:r>
            <a:r>
              <a:rPr lang="en-US" b="0" dirty="0" smtClean="0">
                <a:latin typeface="+mj-lt"/>
              </a:rPr>
              <a:t>xtensive </a:t>
            </a:r>
            <a:r>
              <a:rPr lang="en-US" b="0" dirty="0">
                <a:latin typeface="+mj-lt"/>
              </a:rPr>
              <a:t>automated controls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Implement role-based security down </a:t>
            </a:r>
            <a:r>
              <a:rPr lang="en-US" b="0" dirty="0">
                <a:latin typeface="+mj-lt"/>
              </a:rPr>
              <a:t>to </a:t>
            </a:r>
            <a:r>
              <a:rPr lang="en-US" b="0" dirty="0" smtClean="0">
                <a:latin typeface="+mj-lt"/>
              </a:rPr>
              <a:t>the activity </a:t>
            </a:r>
            <a:r>
              <a:rPr lang="en-US" b="0" dirty="0">
                <a:latin typeface="+mj-lt"/>
              </a:rPr>
              <a:t>level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Enforce segregation </a:t>
            </a:r>
            <a:r>
              <a:rPr lang="en-US" b="0" dirty="0">
                <a:latin typeface="+mj-lt"/>
              </a:rPr>
              <a:t>of duties </a:t>
            </a:r>
            <a:r>
              <a:rPr lang="en-US" b="0" dirty="0" smtClean="0">
                <a:latin typeface="+mj-lt"/>
              </a:rPr>
              <a:t>with associated </a:t>
            </a:r>
            <a:r>
              <a:rPr lang="en-US" b="0" dirty="0">
                <a:latin typeface="+mj-lt"/>
              </a:rPr>
              <a:t>reporting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Implement sophisticated access </a:t>
            </a:r>
            <a:r>
              <a:rPr lang="en-US" b="0" dirty="0">
                <a:latin typeface="+mj-lt"/>
              </a:rPr>
              <a:t>control </a:t>
            </a:r>
            <a:r>
              <a:rPr lang="en-US" b="0" dirty="0" smtClean="0">
                <a:latin typeface="+mj-lt"/>
              </a:rPr>
              <a:t>with forced</a:t>
            </a:r>
            <a:r>
              <a:rPr lang="en-AU" b="0" dirty="0" smtClean="0">
                <a:latin typeface="+mj-lt"/>
              </a:rPr>
              <a:t> </a:t>
            </a:r>
            <a:r>
              <a:rPr lang="en-AU" b="0" dirty="0">
                <a:latin typeface="+mj-lt"/>
              </a:rPr>
              <a:t>password complexity, </a:t>
            </a:r>
            <a:r>
              <a:rPr lang="en-AU" b="0" dirty="0" smtClean="0">
                <a:latin typeface="+mj-lt"/>
              </a:rPr>
              <a:t>aging, </a:t>
            </a:r>
            <a:r>
              <a:rPr lang="en-AU" b="0" dirty="0">
                <a:latin typeface="+mj-lt"/>
              </a:rPr>
              <a:t>and intrusion detection</a:t>
            </a:r>
            <a:endParaRPr lang="en-US" b="0" dirty="0">
              <a:latin typeface="+mj-lt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09481" y="915219"/>
            <a:ext cx="42513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Helps companies stay compliant</a:t>
            </a:r>
          </a:p>
        </p:txBody>
      </p:sp>
      <p:pic>
        <p:nvPicPr>
          <p:cNvPr id="25" name="Picture 28" descr="Role_Permissio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0916" y="1418457"/>
            <a:ext cx="3803650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oup 26"/>
          <p:cNvGrpSpPr/>
          <p:nvPr/>
        </p:nvGrpSpPr>
        <p:grpSpPr>
          <a:xfrm>
            <a:off x="297478" y="5300916"/>
            <a:ext cx="8447088" cy="1064258"/>
            <a:chOff x="297478" y="5108404"/>
            <a:chExt cx="8447088" cy="860425"/>
          </a:xfrm>
        </p:grpSpPr>
        <p:sp>
          <p:nvSpPr>
            <p:cNvPr id="28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29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0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1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2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3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4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5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6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7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8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39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0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1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2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3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4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QS-EF-100</a:t>
            </a:r>
            <a:endParaRPr lang="en-US" dirty="0"/>
          </a:p>
        </p:txBody>
      </p: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4380528" y="2054091"/>
            <a:ext cx="4456113" cy="2481262"/>
            <a:chOff x="4510088" y="2571751"/>
            <a:chExt cx="4558030" cy="2537460"/>
          </a:xfrm>
        </p:grpSpPr>
        <p:pic>
          <p:nvPicPr>
            <p:cNvPr id="5" name="Picture 5" descr="WORLD_2718C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10088" y="2571751"/>
              <a:ext cx="4558030" cy="2537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5261610" y="3719635"/>
              <a:ext cx="69850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5247323" y="3515069"/>
              <a:ext cx="69850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6603048" y="3328182"/>
              <a:ext cx="69850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6723698" y="3434253"/>
              <a:ext cx="68262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6833235" y="3253680"/>
              <a:ext cx="69850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8112760" y="3685541"/>
              <a:ext cx="68263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642610" y="3598411"/>
              <a:ext cx="69850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7014210" y="4507594"/>
              <a:ext cx="69850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8004810" y="3719635"/>
              <a:ext cx="69850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5402898" y="3829495"/>
              <a:ext cx="69850" cy="65663"/>
            </a:xfrm>
            <a:prstGeom prst="ellipse">
              <a:avLst/>
            </a:prstGeom>
            <a:solidFill>
              <a:srgbClr val="1F48CD"/>
            </a:solidFill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nl-NL" b="0">
                <a:latin typeface="+mj-lt"/>
              </a:endParaRPr>
            </a:p>
          </p:txBody>
        </p:sp>
        <p:cxnSp>
          <p:nvCxnSpPr>
            <p:cNvPr id="16" name="AutoShape 53"/>
            <p:cNvCxnSpPr>
              <a:cxnSpLocks noChangeShapeType="1"/>
              <a:stCxn id="6" idx="7"/>
              <a:endCxn id="12" idx="1"/>
            </p:cNvCxnSpPr>
            <p:nvPr/>
          </p:nvCxnSpPr>
          <p:spPr bwMode="auto">
            <a:xfrm rot="-5400000">
              <a:off x="5426423" y="3504025"/>
              <a:ext cx="121224" cy="330200"/>
            </a:xfrm>
            <a:prstGeom prst="curvedConnector3">
              <a:avLst>
                <a:gd name="adj1" fmla="val 258333"/>
              </a:avLst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</p:spPr>
        </p:cxnSp>
        <p:cxnSp>
          <p:nvCxnSpPr>
            <p:cNvPr id="17" name="AutoShape 55"/>
            <p:cNvCxnSpPr>
              <a:cxnSpLocks noChangeShapeType="1"/>
              <a:endCxn id="12" idx="7"/>
            </p:cNvCxnSpPr>
            <p:nvPr/>
          </p:nvCxnSpPr>
          <p:spPr bwMode="auto">
            <a:xfrm rot="10800000" flipV="1">
              <a:off x="5702935" y="3477187"/>
              <a:ext cx="1082675" cy="131326"/>
            </a:xfrm>
            <a:prstGeom prst="curvedConnector2">
              <a:avLst/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</p:spPr>
        </p:cxnSp>
        <p:cxnSp>
          <p:nvCxnSpPr>
            <p:cNvPr id="18" name="AutoShape 56"/>
            <p:cNvCxnSpPr>
              <a:cxnSpLocks noChangeShapeType="1"/>
              <a:endCxn id="12" idx="7"/>
            </p:cNvCxnSpPr>
            <p:nvPr/>
          </p:nvCxnSpPr>
          <p:spPr bwMode="auto">
            <a:xfrm rot="10800000">
              <a:off x="5702935" y="3608513"/>
              <a:ext cx="1358900" cy="921810"/>
            </a:xfrm>
            <a:prstGeom prst="curvedConnector4">
              <a:avLst>
                <a:gd name="adj1" fmla="val 84694"/>
                <a:gd name="adj2" fmla="val 99588"/>
              </a:avLst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</p:spPr>
        </p:cxnSp>
        <p:cxnSp>
          <p:nvCxnSpPr>
            <p:cNvPr id="19" name="AutoShape 57"/>
            <p:cNvCxnSpPr>
              <a:cxnSpLocks noChangeShapeType="1"/>
              <a:stCxn id="8" idx="1"/>
              <a:endCxn id="12" idx="6"/>
            </p:cNvCxnSpPr>
            <p:nvPr/>
          </p:nvCxnSpPr>
          <p:spPr bwMode="auto">
            <a:xfrm rot="-5400000" flipH="1" flipV="1">
              <a:off x="6016038" y="3034706"/>
              <a:ext cx="292959" cy="900113"/>
            </a:xfrm>
            <a:prstGeom prst="curvedConnector4">
              <a:avLst>
                <a:gd name="adj1" fmla="val 17241"/>
                <a:gd name="adj2" fmla="val 87477"/>
              </a:avLst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</p:spPr>
        </p:cxnSp>
        <p:cxnSp>
          <p:nvCxnSpPr>
            <p:cNvPr id="20" name="AutoShape 59"/>
            <p:cNvCxnSpPr>
              <a:cxnSpLocks noChangeShapeType="1"/>
              <a:stCxn id="14" idx="2"/>
            </p:cNvCxnSpPr>
            <p:nvPr/>
          </p:nvCxnSpPr>
          <p:spPr bwMode="auto">
            <a:xfrm rot="10800000">
              <a:off x="5795010" y="3576945"/>
              <a:ext cx="2209800" cy="175522"/>
            </a:xfrm>
            <a:prstGeom prst="curvedConnector3">
              <a:avLst>
                <a:gd name="adj1" fmla="val 50431"/>
              </a:avLst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</p:spPr>
        </p:cxnSp>
        <p:cxnSp>
          <p:nvCxnSpPr>
            <p:cNvPr id="21" name="AutoShape 70"/>
            <p:cNvCxnSpPr>
              <a:cxnSpLocks noChangeShapeType="1"/>
              <a:stCxn id="10" idx="2"/>
            </p:cNvCxnSpPr>
            <p:nvPr/>
          </p:nvCxnSpPr>
          <p:spPr bwMode="auto">
            <a:xfrm rot="10800000" flipV="1">
              <a:off x="5741035" y="3286511"/>
              <a:ext cx="1092200" cy="311900"/>
            </a:xfrm>
            <a:prstGeom prst="curvedConnector3">
              <a:avLst>
                <a:gd name="adj1" fmla="val 98546"/>
              </a:avLst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</p:spPr>
        </p:cxnSp>
        <p:cxnSp>
          <p:nvCxnSpPr>
            <p:cNvPr id="22" name="AutoShape 71"/>
            <p:cNvCxnSpPr>
              <a:cxnSpLocks noChangeShapeType="1"/>
              <a:stCxn id="11" idx="5"/>
            </p:cNvCxnSpPr>
            <p:nvPr/>
          </p:nvCxnSpPr>
          <p:spPr bwMode="auto">
            <a:xfrm rot="16200000" flipV="1">
              <a:off x="6950008" y="2519613"/>
              <a:ext cx="142692" cy="2300288"/>
            </a:xfrm>
            <a:prstGeom prst="curvedConnector4">
              <a:avLst>
                <a:gd name="adj1" fmla="val -134514"/>
                <a:gd name="adj2" fmla="val 77019"/>
              </a:avLst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</p:spPr>
        </p:cxnSp>
        <p:cxnSp>
          <p:nvCxnSpPr>
            <p:cNvPr id="23" name="AutoShape 72"/>
            <p:cNvCxnSpPr>
              <a:cxnSpLocks noChangeShapeType="1"/>
            </p:cNvCxnSpPr>
            <p:nvPr/>
          </p:nvCxnSpPr>
          <p:spPr bwMode="auto">
            <a:xfrm flipV="1">
              <a:off x="5445760" y="3631243"/>
              <a:ext cx="238125" cy="219719"/>
            </a:xfrm>
            <a:prstGeom prst="curvedConnector3">
              <a:avLst>
                <a:gd name="adj1" fmla="val -4000"/>
              </a:avLst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</p:spPr>
        </p:cxnSp>
        <p:cxnSp>
          <p:nvCxnSpPr>
            <p:cNvPr id="24" name="AutoShape 73"/>
            <p:cNvCxnSpPr>
              <a:cxnSpLocks noChangeShapeType="1"/>
              <a:endCxn id="25" idx="0"/>
            </p:cNvCxnSpPr>
            <p:nvPr/>
          </p:nvCxnSpPr>
          <p:spPr bwMode="auto">
            <a:xfrm flipV="1">
              <a:off x="5299710" y="3477187"/>
              <a:ext cx="457200" cy="60612"/>
            </a:xfrm>
            <a:prstGeom prst="curvedConnector4">
              <a:avLst>
                <a:gd name="adj1" fmla="val 4167"/>
                <a:gd name="adj2" fmla="val 400000"/>
              </a:avLst>
            </a:prstGeom>
            <a:noFill/>
            <a:ln w="15875">
              <a:solidFill>
                <a:srgbClr val="FF6600"/>
              </a:solidFill>
              <a:round/>
              <a:headEnd/>
              <a:tailEnd type="triangle" w="med" len="med"/>
            </a:ln>
          </p:spPr>
        </p:cxnSp>
        <p:sp>
          <p:nvSpPr>
            <p:cNvPr id="25" name="AutoShape 74"/>
            <p:cNvSpPr>
              <a:spLocks noChangeArrowheads="1"/>
            </p:cNvSpPr>
            <p:nvPr/>
          </p:nvSpPr>
          <p:spPr bwMode="auto">
            <a:xfrm>
              <a:off x="5641883" y="3477639"/>
              <a:ext cx="228956" cy="241894"/>
            </a:xfrm>
            <a:prstGeom prst="star5">
              <a:avLst/>
            </a:prstGeom>
            <a:solidFill>
              <a:srgbClr val="4933E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nl-NL" b="0">
                <a:latin typeface="+mj-lt"/>
              </a:endParaRPr>
            </a:p>
          </p:txBody>
        </p:sp>
      </p:grp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297478" y="968527"/>
            <a:ext cx="4210050" cy="404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4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GB" b="0" dirty="0" smtClean="0">
                <a:latin typeface="+mj-lt"/>
              </a:rPr>
              <a:t>Implement proportional  consolidation when a subsidiary entity is part of multiple consolidation entities</a:t>
            </a:r>
            <a:endParaRPr lang="en-GB" b="0" dirty="0">
              <a:latin typeface="+mj-lt"/>
            </a:endParaRPr>
          </a:p>
          <a:p>
            <a:pPr marL="231775" indent="-231775" algn="l">
              <a:spcBef>
                <a:spcPct val="4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GB" b="0" dirty="0" smtClean="0">
                <a:latin typeface="+mj-lt"/>
              </a:rPr>
              <a:t>Set up hierarchies </a:t>
            </a:r>
            <a:r>
              <a:rPr lang="en-GB" b="0" dirty="0">
                <a:latin typeface="+mj-lt"/>
              </a:rPr>
              <a:t>of consolidation entities</a:t>
            </a:r>
          </a:p>
          <a:p>
            <a:pPr marL="231775" indent="-231775" algn="l">
              <a:spcBef>
                <a:spcPct val="4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GB" b="0" dirty="0" smtClean="0">
                <a:latin typeface="+mj-lt"/>
              </a:rPr>
              <a:t>Automatically track </a:t>
            </a:r>
            <a:r>
              <a:rPr lang="en-GB" b="0" dirty="0">
                <a:latin typeface="+mj-lt"/>
              </a:rPr>
              <a:t>intercompany transactions to support elimination</a:t>
            </a:r>
          </a:p>
          <a:p>
            <a:pPr marL="231775" indent="-231775" algn="l">
              <a:spcBef>
                <a:spcPct val="4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GB" b="0" dirty="0">
                <a:latin typeface="+mj-lt"/>
              </a:rPr>
              <a:t>Consolidate separately by accounting layer</a:t>
            </a:r>
          </a:p>
          <a:p>
            <a:pPr marL="231775" indent="-231775" algn="l">
              <a:spcBef>
                <a:spcPct val="4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GB" b="0" dirty="0" smtClean="0">
                <a:latin typeface="+mj-lt"/>
              </a:rPr>
              <a:t>Simulate consolidation</a:t>
            </a:r>
            <a:endParaRPr lang="en-US" b="0" dirty="0">
              <a:latin typeface="+mj-lt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561018" y="899403"/>
            <a:ext cx="4318000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Provides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a quick and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complete consolidation process for the Finance Manager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297478" y="5300916"/>
            <a:ext cx="8447088" cy="1040507"/>
            <a:chOff x="297478" y="5108404"/>
            <a:chExt cx="8447088" cy="860425"/>
          </a:xfrm>
        </p:grpSpPr>
        <p:sp>
          <p:nvSpPr>
            <p:cNvPr id="48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49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50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51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52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53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54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55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56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57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58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59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60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61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62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63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64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Allocations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QS-EF-110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36144" y="927452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Tahoma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17094" y="1081439"/>
            <a:ext cx="4052888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/>
              <a:t>Distribute costs and revenues to appropriate accounts, sub-accounts, cost centers and projects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/>
              <a:t>Support </a:t>
            </a:r>
            <a:r>
              <a:rPr lang="en-US" b="0" dirty="0"/>
              <a:t>recursive </a:t>
            </a:r>
            <a:r>
              <a:rPr lang="en-US" b="0" dirty="0" smtClean="0"/>
              <a:t>allocations (reuse previous run)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/>
              <a:t>Validate </a:t>
            </a:r>
            <a:r>
              <a:rPr lang="en-US" b="0" dirty="0"/>
              <a:t>results </a:t>
            </a:r>
            <a:r>
              <a:rPr lang="en-US" b="0" dirty="0" smtClean="0"/>
              <a:t>of an </a:t>
            </a:r>
            <a:r>
              <a:rPr lang="en-US" b="0" dirty="0"/>
              <a:t>allocation run before final posting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/>
              <a:t>Use d</a:t>
            </a:r>
            <a:r>
              <a:rPr lang="en-US" b="0" dirty="0" smtClean="0"/>
              <a:t>ifferent </a:t>
            </a:r>
            <a:r>
              <a:rPr lang="en-US" b="0" dirty="0"/>
              <a:t>allocation methods, including proportional based on </a:t>
            </a:r>
            <a:r>
              <a:rPr lang="en-US" b="0" dirty="0" smtClean="0"/>
              <a:t>usage/activity</a:t>
            </a:r>
            <a:endParaRPr lang="en-US" b="0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92257" y="1032227"/>
            <a:ext cx="403225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The power of control</a:t>
            </a:r>
          </a:p>
        </p:txBody>
      </p:sp>
      <p:pic>
        <p:nvPicPr>
          <p:cNvPr id="25" name="Picture 25" descr="GL_Alloc_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4119" y="1748973"/>
            <a:ext cx="4568825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Group 25"/>
          <p:cNvGrpSpPr/>
          <p:nvPr/>
        </p:nvGrpSpPr>
        <p:grpSpPr>
          <a:xfrm>
            <a:off x="297478" y="5300916"/>
            <a:ext cx="8447088" cy="1040507"/>
            <a:chOff x="297478" y="5108404"/>
            <a:chExt cx="8447088" cy="860425"/>
          </a:xfrm>
        </p:grpSpPr>
        <p:sp>
          <p:nvSpPr>
            <p:cNvPr id="27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28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29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0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1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2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3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4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5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6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7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38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39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0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1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2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3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Shared Services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QS-EF-120</a:t>
            </a:r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47718" y="1062463"/>
            <a:ext cx="3802063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Share chart </a:t>
            </a:r>
            <a:r>
              <a:rPr lang="en-AU" b="0" dirty="0">
                <a:latin typeface="+mj-lt"/>
              </a:rPr>
              <a:t>of accounts and other key master data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Share </a:t>
            </a:r>
            <a:r>
              <a:rPr lang="en-AU" b="0" dirty="0">
                <a:latin typeface="+mj-lt"/>
              </a:rPr>
              <a:t>customers and </a:t>
            </a:r>
            <a:r>
              <a:rPr lang="en-AU" b="0" dirty="0" smtClean="0">
                <a:latin typeface="+mj-lt"/>
              </a:rPr>
              <a:t>suppliers </a:t>
            </a:r>
            <a:r>
              <a:rPr lang="en-AU" b="0" dirty="0">
                <a:latin typeface="+mj-lt"/>
              </a:rPr>
              <a:t>across business units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dirty="0" smtClean="0">
                <a:latin typeface="+mj-lt"/>
              </a:rPr>
              <a:t>Use workflow to m</a:t>
            </a:r>
            <a:r>
              <a:rPr lang="en-AU" b="0" dirty="0" smtClean="0">
                <a:latin typeface="+mj-lt"/>
              </a:rPr>
              <a:t>ove </a:t>
            </a:r>
            <a:r>
              <a:rPr lang="en-AU" b="0" dirty="0">
                <a:latin typeface="+mj-lt"/>
              </a:rPr>
              <a:t>documents between business </a:t>
            </a:r>
            <a:r>
              <a:rPr lang="en-AU" b="0" dirty="0" smtClean="0">
                <a:latin typeface="+mj-lt"/>
              </a:rPr>
              <a:t>entities</a:t>
            </a:r>
            <a:endParaRPr lang="en-AU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Use document links to store electronic </a:t>
            </a:r>
            <a:r>
              <a:rPr lang="en-AU" b="0" dirty="0">
                <a:latin typeface="+mj-lt"/>
              </a:rPr>
              <a:t>versions of paper documents such as </a:t>
            </a:r>
            <a:r>
              <a:rPr lang="en-AU" b="0" dirty="0" smtClean="0">
                <a:latin typeface="+mj-lt"/>
              </a:rPr>
              <a:t>invoices</a:t>
            </a:r>
            <a:endParaRPr lang="en-AU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Manage cross-company </a:t>
            </a:r>
            <a:r>
              <a:rPr lang="en-AU" b="0" dirty="0">
                <a:latin typeface="+mj-lt"/>
              </a:rPr>
              <a:t>AR and AP payments</a:t>
            </a:r>
            <a:endParaRPr lang="en-US" b="0" dirty="0">
              <a:latin typeface="+mj-lt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476806" y="911743"/>
            <a:ext cx="4318000" cy="6832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dirty="0" smtClean="0">
                <a:solidFill>
                  <a:srgbClr val="5A87C6"/>
                </a:solidFill>
                <a:latin typeface="+mj-lt"/>
              </a:rPr>
              <a:t>E</a:t>
            </a:r>
            <a:r>
              <a:rPr lang="en-US" sz="1800" dirty="0" smtClean="0">
                <a:solidFill>
                  <a:srgbClr val="5A87C6"/>
                </a:solidFill>
                <a:latin typeface="+mj-lt"/>
              </a:rPr>
              <a:t>conomies </a:t>
            </a:r>
            <a:r>
              <a:rPr lang="en-US" sz="1800" dirty="0">
                <a:solidFill>
                  <a:srgbClr val="5A87C6"/>
                </a:solidFill>
                <a:latin typeface="+mj-lt"/>
              </a:rPr>
              <a:t>of scale </a:t>
            </a:r>
            <a:r>
              <a:rPr lang="en-US" sz="1800" dirty="0" smtClean="0">
                <a:solidFill>
                  <a:srgbClr val="5A87C6"/>
                </a:solidFill>
                <a:latin typeface="+mj-lt"/>
              </a:rPr>
              <a:t>save </a:t>
            </a:r>
            <a:r>
              <a:rPr lang="en-US" sz="1800" dirty="0">
                <a:solidFill>
                  <a:srgbClr val="5A87C6"/>
                </a:solidFill>
                <a:latin typeface="+mj-lt"/>
              </a:rPr>
              <a:t>back-office costs and support growth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pic>
        <p:nvPicPr>
          <p:cNvPr id="6" name="Picture 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53118" y="2278488"/>
            <a:ext cx="3341688" cy="1760538"/>
          </a:xfrm>
          <a:prstGeom prst="rect">
            <a:avLst/>
          </a:prstGeom>
          <a:noFill/>
          <a:ln w="9525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7293" y="1837163"/>
            <a:ext cx="1987550" cy="857250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" name="Line 26"/>
          <p:cNvSpPr>
            <a:spLocks noChangeShapeType="1"/>
          </p:cNvSpPr>
          <p:nvPr/>
        </p:nvSpPr>
        <p:spPr bwMode="auto">
          <a:xfrm>
            <a:off x="5067356" y="2515026"/>
            <a:ext cx="469900" cy="519112"/>
          </a:xfrm>
          <a:prstGeom prst="line">
            <a:avLst/>
          </a:prstGeom>
          <a:noFill/>
          <a:ln w="28575">
            <a:solidFill>
              <a:srgbClr val="FF9933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97478" y="5177640"/>
            <a:ext cx="8447088" cy="1054951"/>
            <a:chOff x="297478" y="5108404"/>
            <a:chExt cx="8447088" cy="860425"/>
          </a:xfrm>
        </p:grpSpPr>
        <p:sp>
          <p:nvSpPr>
            <p:cNvPr id="29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30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1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2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3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4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5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6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7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8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9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40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1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2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3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4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5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QS-EF-130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66288" y="907356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382626" y="882268"/>
            <a:ext cx="4624799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Extensive, flexible credit check ensures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visibility of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credit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issues for the Finance Manager </a:t>
            </a:r>
            <a:endParaRPr lang="en-US" sz="1800" dirty="0">
              <a:latin typeface="+mj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7238" y="882268"/>
            <a:ext cx="3865563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Check credit based on percentage of turnover or fixed limit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Specify maximum days overdue</a:t>
            </a:r>
            <a:endParaRPr lang="en-US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Optionally overrule the system</a:t>
            </a:r>
            <a:endParaRPr lang="en-US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Share </a:t>
            </a:r>
            <a:r>
              <a:rPr lang="en-US" b="0" dirty="0">
                <a:latin typeface="+mj-lt"/>
              </a:rPr>
              <a:t>credit limit of shared customers across companies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Configure </a:t>
            </a:r>
            <a:r>
              <a:rPr lang="en-US" b="0" dirty="0">
                <a:latin typeface="+mj-lt"/>
              </a:rPr>
              <a:t>warning </a:t>
            </a:r>
            <a:r>
              <a:rPr lang="en-US" b="0" dirty="0" smtClean="0">
                <a:latin typeface="+mj-lt"/>
              </a:rPr>
              <a:t>levels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Use Dashboard </a:t>
            </a:r>
            <a:r>
              <a:rPr lang="en-US" b="0" dirty="0">
                <a:latin typeface="+mj-lt"/>
              </a:rPr>
              <a:t>for customer activity and credit information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Set up multi-level </a:t>
            </a:r>
            <a:r>
              <a:rPr lang="en-US" b="0" dirty="0">
                <a:latin typeface="+mj-lt"/>
              </a:rPr>
              <a:t>reminder letters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1800" b="0" dirty="0">
              <a:latin typeface="+mj-lt"/>
            </a:endParaRPr>
          </a:p>
        </p:txBody>
      </p:sp>
      <p:pic>
        <p:nvPicPr>
          <p:cNvPr id="25" name="Picture 25" descr="Cust_Act_Das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32" y="2060029"/>
            <a:ext cx="4061237" cy="298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Group 25"/>
          <p:cNvGrpSpPr/>
          <p:nvPr/>
        </p:nvGrpSpPr>
        <p:grpSpPr>
          <a:xfrm>
            <a:off x="297478" y="5045968"/>
            <a:ext cx="8447088" cy="1307331"/>
            <a:chOff x="297478" y="5108404"/>
            <a:chExt cx="8447088" cy="860425"/>
          </a:xfrm>
        </p:grpSpPr>
        <p:sp>
          <p:nvSpPr>
            <p:cNvPr id="27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28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29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0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1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2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3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4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5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6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7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38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39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0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1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2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3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QS-EF-140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56720" y="947548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4466758" y="1203135"/>
            <a:ext cx="4329112" cy="1265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800" dirty="0">
                <a:solidFill>
                  <a:srgbClr val="5A87C6"/>
                </a:solidFill>
                <a:latin typeface="+mj-lt"/>
              </a:rPr>
              <a:t>Serves the different sales, </a:t>
            </a:r>
            <a:r>
              <a:rPr lang="en-US" sz="1800" dirty="0" smtClean="0">
                <a:solidFill>
                  <a:srgbClr val="5A87C6"/>
                </a:solidFill>
                <a:latin typeface="+mj-lt"/>
              </a:rPr>
              <a:t>use, </a:t>
            </a:r>
            <a:r>
              <a:rPr lang="en-US" sz="1800" dirty="0">
                <a:solidFill>
                  <a:srgbClr val="5A87C6"/>
                </a:solidFill>
                <a:latin typeface="+mj-lt"/>
              </a:rPr>
              <a:t>and VAT taxes globally</a:t>
            </a:r>
          </a:p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800" dirty="0">
                <a:solidFill>
                  <a:srgbClr val="5A87C6"/>
                </a:solidFill>
                <a:latin typeface="+mj-lt"/>
              </a:rPr>
              <a:t>Ensures correct tax registrations and smooth tax reporting</a:t>
            </a:r>
          </a:p>
        </p:txBody>
      </p:sp>
      <p:sp>
        <p:nvSpPr>
          <p:cNvPr id="6" name="Rectangle 25"/>
          <p:cNvSpPr>
            <a:spLocks noChangeArrowheads="1"/>
          </p:cNvSpPr>
          <p:nvPr/>
        </p:nvSpPr>
        <p:spPr bwMode="auto">
          <a:xfrm>
            <a:off x="228820" y="936435"/>
            <a:ext cx="3970338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82575" indent="-2825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Manage global tax </a:t>
            </a:r>
            <a:r>
              <a:rPr lang="en-US" b="0" dirty="0">
                <a:latin typeface="+mj-lt"/>
              </a:rPr>
              <a:t>treatment for multiple tax environments in the same database</a:t>
            </a:r>
          </a:p>
          <a:p>
            <a:pPr marL="282575" indent="-2825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Create unlimited </a:t>
            </a:r>
            <a:r>
              <a:rPr lang="en-US" b="0" dirty="0">
                <a:latin typeface="+mj-lt"/>
              </a:rPr>
              <a:t>number of tax types and </a:t>
            </a:r>
            <a:r>
              <a:rPr lang="en-US" b="0" dirty="0" smtClean="0">
                <a:latin typeface="+mj-lt"/>
              </a:rPr>
              <a:t>rates (VAT</a:t>
            </a:r>
            <a:r>
              <a:rPr lang="en-US" b="0" dirty="0">
                <a:latin typeface="+mj-lt"/>
              </a:rPr>
              <a:t>, luxury, capped, </a:t>
            </a:r>
            <a:r>
              <a:rPr lang="en-US" b="0" dirty="0" smtClean="0">
                <a:latin typeface="+mj-lt"/>
              </a:rPr>
              <a:t>non-recoverable)</a:t>
            </a:r>
            <a:endParaRPr lang="en-US" b="0" dirty="0">
              <a:latin typeface="+mj-lt"/>
            </a:endParaRPr>
          </a:p>
          <a:p>
            <a:pPr marL="282575" indent="-2825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Consider:</a:t>
            </a:r>
            <a:endParaRPr lang="en-US" b="0" dirty="0">
              <a:latin typeface="+mj-lt"/>
            </a:endParaRPr>
          </a:p>
          <a:p>
            <a:pPr marL="566738" lvl="1" indent="-219075" algn="l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ü"/>
            </a:pPr>
            <a:r>
              <a:rPr lang="en-US" sz="1600" b="0" dirty="0">
                <a:latin typeface="+mj-lt"/>
              </a:rPr>
              <a:t>Geography</a:t>
            </a:r>
          </a:p>
          <a:p>
            <a:pPr marL="566738" lvl="1" indent="-219075" algn="l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ü"/>
            </a:pPr>
            <a:r>
              <a:rPr lang="en-US" sz="1600" b="0" dirty="0">
                <a:latin typeface="+mj-lt"/>
              </a:rPr>
              <a:t>Item status (taxable, non-taxable)</a:t>
            </a:r>
          </a:p>
          <a:p>
            <a:pPr marL="566738" lvl="1" indent="-219075" algn="l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ü"/>
            </a:pPr>
            <a:r>
              <a:rPr lang="en-US" sz="1600" b="0" dirty="0" smtClean="0">
                <a:latin typeface="+mj-lt"/>
              </a:rPr>
              <a:t>Customer/Supplier </a:t>
            </a:r>
            <a:r>
              <a:rPr lang="en-US" sz="1600" b="0" dirty="0">
                <a:latin typeface="+mj-lt"/>
              </a:rPr>
              <a:t>status</a:t>
            </a:r>
          </a:p>
          <a:p>
            <a:pPr marL="566738" lvl="1" indent="-219075" algn="l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ü"/>
            </a:pPr>
            <a:r>
              <a:rPr lang="en-US" sz="1600" b="0" dirty="0">
                <a:latin typeface="+mj-lt"/>
              </a:rPr>
              <a:t>Effective date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800" b="0" dirty="0" smtClean="0">
                <a:latin typeface="+mj-lt"/>
              </a:rPr>
              <a:t>Utilize flexible </a:t>
            </a:r>
            <a:r>
              <a:rPr lang="en-US" sz="1800" b="0" dirty="0">
                <a:latin typeface="+mj-lt"/>
              </a:rPr>
              <a:t>reporting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4547720" y="2617598"/>
            <a:ext cx="4060825" cy="2087562"/>
            <a:chOff x="2995" y="2684"/>
            <a:chExt cx="2717" cy="1396"/>
          </a:xfrm>
        </p:grpSpPr>
        <p:pic>
          <p:nvPicPr>
            <p:cNvPr id="8" name="Picture 27" descr="istockphoto_705924_chinese_currency_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2" y="3422"/>
              <a:ext cx="988" cy="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8" descr="DD200_4_I004i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95" y="3424"/>
              <a:ext cx="941" cy="656"/>
            </a:xfrm>
            <a:prstGeom prst="rect">
              <a:avLst/>
            </a:prstGeom>
            <a:noFill/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0" name="Singleimageplaceholdercontrol1_PresentationModeControlsContainer_PresentationImage" descr="Photograph of U.S. currency.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800" y="3428"/>
              <a:ext cx="912" cy="652"/>
            </a:xfrm>
            <a:prstGeom prst="rect">
              <a:avLst/>
            </a:prstGeom>
            <a:noFill/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</p:pic>
        <p:graphicFrame>
          <p:nvGraphicFramePr>
            <p:cNvPr id="11" name="Object 30"/>
            <p:cNvGraphicFramePr>
              <a:graphicFrameLocks noChangeAspect="1"/>
            </p:cNvGraphicFramePr>
            <p:nvPr/>
          </p:nvGraphicFramePr>
          <p:xfrm>
            <a:off x="3583" y="2684"/>
            <a:ext cx="1536" cy="873"/>
          </p:xfrm>
          <a:graphic>
            <a:graphicData uri="http://schemas.openxmlformats.org/presentationml/2006/ole">
              <p:oleObj spid="_x0000_s1026" name="Image" r:id="rId6" imgW="4787302" imgH="3365079" progId="">
                <p:embed/>
              </p:oleObj>
            </a:graphicData>
          </a:graphic>
        </p:graphicFrame>
      </p:grpSp>
      <p:grpSp>
        <p:nvGrpSpPr>
          <p:cNvPr id="31" name="Group 30"/>
          <p:cNvGrpSpPr/>
          <p:nvPr/>
        </p:nvGrpSpPr>
        <p:grpSpPr>
          <a:xfrm>
            <a:off x="297478" y="5165765"/>
            <a:ext cx="8447088" cy="1078702"/>
            <a:chOff x="297478" y="5108404"/>
            <a:chExt cx="8447088" cy="860425"/>
          </a:xfrm>
        </p:grpSpPr>
        <p:sp>
          <p:nvSpPr>
            <p:cNvPr id="32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33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4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5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6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7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8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9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40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41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42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43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4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5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6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7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8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Ledger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QS-EF-150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56720" y="937500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0520" y="937500"/>
            <a:ext cx="4256088" cy="389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Multiple entities, currencies, layers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dirty="0" smtClean="0">
                <a:latin typeface="+mj-lt"/>
              </a:rPr>
              <a:t>R</a:t>
            </a:r>
            <a:r>
              <a:rPr lang="en-AU" b="0" dirty="0" smtClean="0">
                <a:latin typeface="+mj-lt"/>
              </a:rPr>
              <a:t>ecurring/reversing </a:t>
            </a:r>
            <a:r>
              <a:rPr lang="en-AU" b="0" dirty="0">
                <a:latin typeface="+mj-lt"/>
              </a:rPr>
              <a:t>entries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>
                <a:latin typeface="+mj-lt"/>
              </a:rPr>
              <a:t>Extensive </a:t>
            </a:r>
            <a:r>
              <a:rPr lang="en-US" b="0" dirty="0" smtClean="0">
                <a:latin typeface="+mj-lt"/>
              </a:rPr>
              <a:t>drill-down capability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>
                <a:latin typeface="+mj-lt"/>
              </a:rPr>
              <a:t>Flexible account structure </a:t>
            </a:r>
            <a:endParaRPr lang="en-US" b="0" dirty="0" smtClean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Up to </a:t>
            </a:r>
            <a:r>
              <a:rPr lang="en-US" b="0" dirty="0" smtClean="0">
                <a:latin typeface="+mj-lt"/>
              </a:rPr>
              <a:t>5 </a:t>
            </a:r>
            <a:r>
              <a:rPr lang="en-US" b="0" dirty="0">
                <a:latin typeface="+mj-lt"/>
              </a:rPr>
              <a:t>optional </a:t>
            </a:r>
            <a:r>
              <a:rPr lang="en-US" dirty="0" smtClean="0">
                <a:latin typeface="+mj-lt"/>
              </a:rPr>
              <a:t>s</a:t>
            </a:r>
            <a:r>
              <a:rPr lang="en-US" b="0" dirty="0" smtClean="0">
                <a:latin typeface="+mj-lt"/>
              </a:rPr>
              <a:t>upplementary </a:t>
            </a:r>
            <a:r>
              <a:rPr lang="en-US" dirty="0">
                <a:latin typeface="+mj-lt"/>
              </a:rPr>
              <a:t>a</a:t>
            </a:r>
            <a:r>
              <a:rPr lang="en-US" b="0" dirty="0" smtClean="0">
                <a:latin typeface="+mj-lt"/>
              </a:rPr>
              <a:t>nalysis </a:t>
            </a:r>
            <a:r>
              <a:rPr lang="en-US" dirty="0">
                <a:latin typeface="+mj-lt"/>
              </a:rPr>
              <a:t>f</a:t>
            </a:r>
            <a:r>
              <a:rPr lang="en-US" b="0" dirty="0" smtClean="0">
                <a:latin typeface="+mj-lt"/>
              </a:rPr>
              <a:t>ields </a:t>
            </a:r>
            <a:r>
              <a:rPr lang="en-US" b="0" dirty="0">
                <a:latin typeface="+mj-lt"/>
              </a:rPr>
              <a:t>per </a:t>
            </a:r>
            <a:r>
              <a:rPr lang="en-US" b="0" dirty="0" smtClean="0">
                <a:latin typeface="+mj-lt"/>
              </a:rPr>
              <a:t>account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>
                <a:latin typeface="+mj-lt"/>
              </a:rPr>
              <a:t>Posting templates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>
                <a:latin typeface="+mj-lt"/>
              </a:rPr>
              <a:t>Multi-stage period closing </a:t>
            </a:r>
            <a:r>
              <a:rPr lang="en-US" b="0" dirty="0" smtClean="0">
                <a:latin typeface="+mj-lt"/>
              </a:rPr>
              <a:t>process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>
                <a:latin typeface="+mj-lt"/>
              </a:rPr>
              <a:t>Separate period for year-end corrections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Two-way </a:t>
            </a:r>
            <a:r>
              <a:rPr lang="en-US" b="0" dirty="0" smtClean="0">
                <a:latin typeface="+mj-lt"/>
              </a:rPr>
              <a:t>Excel integration </a:t>
            </a:r>
            <a:r>
              <a:rPr lang="en-US" b="0" dirty="0">
                <a:latin typeface="+mj-lt"/>
              </a:rPr>
              <a:t>for journal entries </a:t>
            </a:r>
            <a:r>
              <a:rPr lang="en-US" b="0" dirty="0" smtClean="0">
                <a:latin typeface="+mj-lt"/>
              </a:rPr>
              <a:t>and account </a:t>
            </a:r>
            <a:r>
              <a:rPr lang="en-US" b="0" dirty="0">
                <a:latin typeface="+mj-lt"/>
              </a:rPr>
              <a:t>setup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536608" y="1001000"/>
            <a:ext cx="4318000" cy="927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800" dirty="0">
                <a:solidFill>
                  <a:srgbClr val="5A87C6"/>
                </a:solidFill>
                <a:latin typeface="+mj-lt"/>
              </a:rPr>
              <a:t>Ensures all financial data is quickly accessible for drill down and corporate reporting </a:t>
            </a:r>
          </a:p>
        </p:txBody>
      </p:sp>
      <p:pic>
        <p:nvPicPr>
          <p:cNvPr id="25" name="Picture 25" descr="GL_Trans_Brow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11208" y="1928100"/>
            <a:ext cx="4343400" cy="236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oup 26"/>
          <p:cNvGrpSpPr/>
          <p:nvPr/>
        </p:nvGrpSpPr>
        <p:grpSpPr>
          <a:xfrm>
            <a:off x="297478" y="5211625"/>
            <a:ext cx="8447088" cy="1032841"/>
            <a:chOff x="297478" y="5108404"/>
            <a:chExt cx="8447088" cy="860425"/>
          </a:xfrm>
        </p:grpSpPr>
        <p:sp>
          <p:nvSpPr>
            <p:cNvPr id="28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29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0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1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2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3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4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5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6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7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8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39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0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1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2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3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4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Currency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QS-EF-160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36624" y="977692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704069" y="1222960"/>
            <a:ext cx="4032250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Do business in any currency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79473" y="993179"/>
            <a:ext cx="4353346" cy="375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82575" indent="-2825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>
                <a:latin typeface="+mj-lt"/>
              </a:rPr>
              <a:t>Process, </a:t>
            </a:r>
            <a:r>
              <a:rPr lang="en-AU" b="0" dirty="0" smtClean="0">
                <a:latin typeface="+mj-lt"/>
              </a:rPr>
              <a:t>pay, </a:t>
            </a:r>
            <a:r>
              <a:rPr lang="en-AU" b="0" dirty="0">
                <a:latin typeface="+mj-lt"/>
              </a:rPr>
              <a:t>and receive money in any currency</a:t>
            </a:r>
          </a:p>
          <a:p>
            <a:pPr marL="282575" indent="-2825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dirty="0" smtClean="0">
                <a:latin typeface="+mj-lt"/>
              </a:rPr>
              <a:t>Define f</a:t>
            </a:r>
            <a:r>
              <a:rPr lang="en-AU" b="0" dirty="0" smtClean="0">
                <a:latin typeface="+mj-lt"/>
              </a:rPr>
              <a:t>unctional currency </a:t>
            </a:r>
            <a:r>
              <a:rPr lang="en-AU" b="0" dirty="0">
                <a:latin typeface="+mj-lt"/>
              </a:rPr>
              <a:t>by business unit</a:t>
            </a:r>
          </a:p>
          <a:p>
            <a:pPr marL="282575" indent="-2825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Implement dual base </a:t>
            </a:r>
            <a:r>
              <a:rPr lang="en-AU" dirty="0">
                <a:latin typeface="+mj-lt"/>
              </a:rPr>
              <a:t>c</a:t>
            </a:r>
            <a:r>
              <a:rPr lang="en-AU" b="0" dirty="0" smtClean="0">
                <a:latin typeface="+mj-lt"/>
              </a:rPr>
              <a:t>urrency</a:t>
            </a:r>
            <a:endParaRPr lang="en-AU" b="0" dirty="0">
              <a:latin typeface="+mj-lt"/>
            </a:endParaRPr>
          </a:p>
          <a:p>
            <a:pPr marL="282575" indent="-282575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Record transaction </a:t>
            </a:r>
            <a:r>
              <a:rPr lang="en-AU" b="0" dirty="0">
                <a:latin typeface="+mj-lt"/>
              </a:rPr>
              <a:t>amounts </a:t>
            </a:r>
            <a:r>
              <a:rPr lang="en-AU" b="0" dirty="0" smtClean="0">
                <a:latin typeface="+mj-lt"/>
              </a:rPr>
              <a:t>in transaction, base, and </a:t>
            </a:r>
            <a:r>
              <a:rPr lang="en-AU" dirty="0">
                <a:latin typeface="+mj-lt"/>
              </a:rPr>
              <a:t>statutory currency</a:t>
            </a:r>
          </a:p>
          <a:p>
            <a:pPr marL="282575" indent="-2825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Use </a:t>
            </a:r>
            <a:r>
              <a:rPr lang="en-AU" b="0" dirty="0">
                <a:latin typeface="+mj-lt"/>
              </a:rPr>
              <a:t>revaluation </a:t>
            </a:r>
            <a:r>
              <a:rPr lang="en-AU" b="0" dirty="0" smtClean="0">
                <a:latin typeface="+mj-lt"/>
              </a:rPr>
              <a:t>options </a:t>
            </a:r>
            <a:r>
              <a:rPr lang="en-AU" b="0" dirty="0">
                <a:latin typeface="+mj-lt"/>
              </a:rPr>
              <a:t>for functional and management currency</a:t>
            </a:r>
          </a:p>
          <a:p>
            <a:pPr marL="282575" indent="-2825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Conduct </a:t>
            </a:r>
            <a:r>
              <a:rPr lang="en-US" b="0" dirty="0" smtClean="0">
                <a:latin typeface="+mj-lt"/>
              </a:rPr>
              <a:t>business </a:t>
            </a:r>
            <a:r>
              <a:rPr lang="en-US" b="0" dirty="0">
                <a:latin typeface="+mj-lt"/>
              </a:rPr>
              <a:t>in </a:t>
            </a:r>
            <a:r>
              <a:rPr lang="en-US" b="0" dirty="0" smtClean="0">
                <a:latin typeface="+mj-lt"/>
              </a:rPr>
              <a:t>one currency </a:t>
            </a:r>
            <a:r>
              <a:rPr lang="en-US" b="0" dirty="0">
                <a:latin typeface="+mj-lt"/>
              </a:rPr>
              <a:t>and </a:t>
            </a:r>
            <a:r>
              <a:rPr lang="en-US" b="0" dirty="0" smtClean="0">
                <a:latin typeface="+mj-lt"/>
              </a:rPr>
              <a:t>report in another</a:t>
            </a:r>
            <a:endParaRPr lang="en-US" b="0" dirty="0">
              <a:latin typeface="+mj-lt"/>
            </a:endParaRPr>
          </a:p>
          <a:p>
            <a:pPr marL="282575" indent="-2825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b="0" dirty="0">
              <a:latin typeface="+mj-lt"/>
            </a:endParaRPr>
          </a:p>
        </p:txBody>
      </p:sp>
      <p:pic>
        <p:nvPicPr>
          <p:cNvPr id="25" name="Picture 25" descr="Revaluations_Re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7819" y="1898442"/>
            <a:ext cx="4327525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oup 26"/>
          <p:cNvGrpSpPr/>
          <p:nvPr/>
        </p:nvGrpSpPr>
        <p:grpSpPr>
          <a:xfrm>
            <a:off x="297478" y="5213266"/>
            <a:ext cx="8447088" cy="1043076"/>
            <a:chOff x="297478" y="5108404"/>
            <a:chExt cx="8447088" cy="860425"/>
          </a:xfrm>
        </p:grpSpPr>
        <p:sp>
          <p:nvSpPr>
            <p:cNvPr id="28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1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100" b="1" dirty="0">
                  <a:latin typeface="+mj-lt"/>
                </a:rPr>
                <a:t>Financials</a:t>
              </a:r>
            </a:p>
          </p:txBody>
        </p:sp>
        <p:sp>
          <p:nvSpPr>
            <p:cNvPr id="29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0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1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2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3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4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5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6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7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8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39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0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1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2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3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4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Accounts Receivable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QS-EF-170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66768" y="997788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28668" y="886320"/>
            <a:ext cx="4129088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Generate flexible </a:t>
            </a:r>
            <a:r>
              <a:rPr lang="en-US" b="0" dirty="0">
                <a:latin typeface="+mj-lt"/>
              </a:rPr>
              <a:t>aging reports 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Implement self </a:t>
            </a:r>
            <a:r>
              <a:rPr lang="en-US" dirty="0">
                <a:latin typeface="+mj-lt"/>
              </a:rPr>
              <a:t>b</a:t>
            </a:r>
            <a:r>
              <a:rPr lang="en-US" b="0" dirty="0" smtClean="0">
                <a:latin typeface="+mj-lt"/>
              </a:rPr>
              <a:t>illing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Use retro-billing for price </a:t>
            </a:r>
            <a:r>
              <a:rPr lang="en-US" b="0" dirty="0">
                <a:latin typeface="+mj-lt"/>
              </a:rPr>
              <a:t>changes </a:t>
            </a:r>
            <a:r>
              <a:rPr lang="en-US" b="0" dirty="0" smtClean="0">
                <a:latin typeface="+mj-lt"/>
              </a:rPr>
              <a:t>after </a:t>
            </a:r>
            <a:r>
              <a:rPr lang="en-US" b="0" dirty="0">
                <a:latin typeface="+mj-lt"/>
              </a:rPr>
              <a:t>items </a:t>
            </a:r>
            <a:r>
              <a:rPr lang="en-US" dirty="0" smtClean="0">
                <a:latin typeface="+mj-lt"/>
              </a:rPr>
              <a:t>are </a:t>
            </a:r>
            <a:r>
              <a:rPr lang="en-US" b="0" dirty="0" smtClean="0">
                <a:latin typeface="+mj-lt"/>
              </a:rPr>
              <a:t>shipped </a:t>
            </a:r>
            <a:r>
              <a:rPr lang="en-US" b="0" dirty="0">
                <a:latin typeface="+mj-lt"/>
              </a:rPr>
              <a:t>and invoiced (Automotive)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Share customers </a:t>
            </a:r>
            <a:r>
              <a:rPr lang="en-US" b="0" dirty="0">
                <a:latin typeface="+mj-lt"/>
              </a:rPr>
              <a:t>and credit limits </a:t>
            </a:r>
            <a:r>
              <a:rPr lang="en-US" b="0" dirty="0" smtClean="0">
                <a:latin typeface="+mj-lt"/>
              </a:rPr>
              <a:t>among business </a:t>
            </a:r>
            <a:r>
              <a:rPr lang="en-US" b="0" dirty="0">
                <a:latin typeface="+mj-lt"/>
              </a:rPr>
              <a:t>units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Automatically net </a:t>
            </a:r>
            <a:r>
              <a:rPr lang="en-US" b="0" dirty="0">
                <a:latin typeface="+mj-lt"/>
              </a:rPr>
              <a:t>invoices and credit </a:t>
            </a:r>
            <a:r>
              <a:rPr lang="en-US" b="0" dirty="0" smtClean="0">
                <a:latin typeface="+mj-lt"/>
              </a:rPr>
              <a:t>notes and net customer/supplier invoices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Create write-offs </a:t>
            </a:r>
            <a:r>
              <a:rPr lang="en-US" b="0" dirty="0">
                <a:latin typeface="+mj-lt"/>
              </a:rPr>
              <a:t>and open item adjustments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Generate automatic </a:t>
            </a:r>
            <a:r>
              <a:rPr lang="en-US" b="0" dirty="0">
                <a:latin typeface="+mj-lt"/>
              </a:rPr>
              <a:t>reminder </a:t>
            </a:r>
            <a:r>
              <a:rPr lang="en-US" b="0" dirty="0" smtClean="0">
                <a:latin typeface="+mj-lt"/>
              </a:rPr>
              <a:t>letters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Use Customer </a:t>
            </a:r>
            <a:r>
              <a:rPr lang="en-US" b="0" dirty="0">
                <a:latin typeface="+mj-lt"/>
              </a:rPr>
              <a:t>Activity Dashboard</a:t>
            </a: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4719068" y="1021538"/>
            <a:ext cx="3748032" cy="682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800" dirty="0">
                <a:solidFill>
                  <a:srgbClr val="5A87C6"/>
                </a:solidFill>
                <a:latin typeface="+mj-lt"/>
              </a:rPr>
              <a:t>Full control </a:t>
            </a:r>
            <a:r>
              <a:rPr lang="en-US" dirty="0" smtClean="0">
                <a:solidFill>
                  <a:srgbClr val="5A87C6"/>
                </a:solidFill>
                <a:latin typeface="+mj-lt"/>
              </a:rPr>
              <a:t>of</a:t>
            </a:r>
            <a:r>
              <a:rPr lang="en-US" sz="1800" dirty="0" smtClean="0">
                <a:solidFill>
                  <a:srgbClr val="5A87C6"/>
                </a:solidFill>
                <a:latin typeface="+mj-lt"/>
              </a:rPr>
              <a:t> </a:t>
            </a:r>
            <a:r>
              <a:rPr lang="en-US" sz="1800" dirty="0">
                <a:solidFill>
                  <a:srgbClr val="5A87C6"/>
                </a:solidFill>
                <a:latin typeface="+mj-lt"/>
              </a:rPr>
              <a:t>the total process between billing and collecting</a:t>
            </a:r>
          </a:p>
        </p:txBody>
      </p:sp>
      <p:pic>
        <p:nvPicPr>
          <p:cNvPr id="25" name="Picture 25" descr="Customer_Ag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5693" y="1934413"/>
            <a:ext cx="4213225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oup 26"/>
          <p:cNvGrpSpPr/>
          <p:nvPr/>
        </p:nvGrpSpPr>
        <p:grpSpPr>
          <a:xfrm>
            <a:off x="297478" y="5213265"/>
            <a:ext cx="8447088" cy="1078702"/>
            <a:chOff x="297478" y="5108404"/>
            <a:chExt cx="8447088" cy="860425"/>
          </a:xfrm>
        </p:grpSpPr>
        <p:sp>
          <p:nvSpPr>
            <p:cNvPr id="28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29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0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1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2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3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4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5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6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7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8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39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0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1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2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3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4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Accounts Payable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QS-EF-180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56720" y="977692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37669" y="953943"/>
            <a:ext cx="4305583" cy="398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Review variances based </a:t>
            </a:r>
            <a:r>
              <a:rPr lang="en-US" b="0" dirty="0">
                <a:latin typeface="+mj-lt"/>
              </a:rPr>
              <a:t>on 3-way </a:t>
            </a:r>
            <a:r>
              <a:rPr lang="en-US" b="0" dirty="0" smtClean="0">
                <a:latin typeface="+mj-lt"/>
              </a:rPr>
              <a:t>match: PO</a:t>
            </a:r>
            <a:r>
              <a:rPr lang="en-US" b="0" dirty="0">
                <a:latin typeface="+mj-lt"/>
              </a:rPr>
              <a:t>, </a:t>
            </a:r>
            <a:r>
              <a:rPr lang="en-US" b="0" dirty="0" smtClean="0">
                <a:latin typeface="+mj-lt"/>
              </a:rPr>
              <a:t>receipt, and </a:t>
            </a:r>
            <a:r>
              <a:rPr lang="en-US" b="0" dirty="0">
                <a:latin typeface="+mj-lt"/>
              </a:rPr>
              <a:t>invoice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Use flexible </a:t>
            </a:r>
            <a:r>
              <a:rPr lang="en-US" b="0" dirty="0">
                <a:latin typeface="+mj-lt"/>
              </a:rPr>
              <a:t>matching and approval 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Automate supplier </a:t>
            </a:r>
            <a:r>
              <a:rPr lang="en-US" b="0" dirty="0">
                <a:latin typeface="+mj-lt"/>
              </a:rPr>
              <a:t>invoices with </a:t>
            </a:r>
            <a:r>
              <a:rPr lang="en-US" b="0" dirty="0" smtClean="0">
                <a:latin typeface="+mj-lt"/>
              </a:rPr>
              <a:t>scanning, </a:t>
            </a:r>
            <a:r>
              <a:rPr lang="en-US" b="0" dirty="0">
                <a:latin typeface="+mj-lt"/>
              </a:rPr>
              <a:t>document </a:t>
            </a:r>
            <a:r>
              <a:rPr lang="en-US" b="0" dirty="0" smtClean="0">
                <a:latin typeface="+mj-lt"/>
              </a:rPr>
              <a:t>management, and workflow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Use Evaluated </a:t>
            </a:r>
            <a:r>
              <a:rPr lang="en-US" b="0" dirty="0">
                <a:latin typeface="+mj-lt"/>
              </a:rPr>
              <a:t>Receipts Settlement (</a:t>
            </a:r>
            <a:r>
              <a:rPr lang="en-US" b="0" dirty="0" smtClean="0">
                <a:latin typeface="+mj-lt"/>
              </a:rPr>
              <a:t>ERS) to </a:t>
            </a:r>
            <a:r>
              <a:rPr lang="en-US" dirty="0" smtClean="0">
                <a:latin typeface="+mj-lt"/>
              </a:rPr>
              <a:t>avoid </a:t>
            </a:r>
            <a:r>
              <a:rPr lang="en-US" b="0" dirty="0" smtClean="0">
                <a:latin typeface="+mj-lt"/>
              </a:rPr>
              <a:t>entering invoices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Net customer/supplier invoices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Create write-offs </a:t>
            </a:r>
            <a:r>
              <a:rPr lang="en-US" b="0" dirty="0">
                <a:latin typeface="+mj-lt"/>
              </a:rPr>
              <a:t>and open item </a:t>
            </a:r>
            <a:r>
              <a:rPr lang="en-US" b="0" dirty="0" smtClean="0">
                <a:latin typeface="+mj-lt"/>
              </a:rPr>
              <a:t>adjustments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Use Supplier </a:t>
            </a:r>
            <a:r>
              <a:rPr lang="en-US" b="0" dirty="0">
                <a:latin typeface="+mj-lt"/>
              </a:rPr>
              <a:t>Activity Dashboard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1500" b="0" dirty="0">
              <a:latin typeface="+mj-lt"/>
            </a:endParaRP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4975753" y="977693"/>
            <a:ext cx="3408218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/>
            <a:r>
              <a:rPr lang="en-US" sz="1800" dirty="0">
                <a:solidFill>
                  <a:srgbClr val="5A87C6"/>
                </a:solidFill>
                <a:latin typeface="+mj-lt"/>
              </a:rPr>
              <a:t>Streamline the process from </a:t>
            </a:r>
          </a:p>
          <a:p>
            <a:pPr algn="l"/>
            <a:r>
              <a:rPr lang="en-US" sz="1800" dirty="0" smtClean="0">
                <a:solidFill>
                  <a:srgbClr val="5A87C6"/>
                </a:solidFill>
                <a:latin typeface="+mj-lt"/>
              </a:rPr>
              <a:t>PO to </a:t>
            </a:r>
            <a:r>
              <a:rPr lang="en-US" sz="1800" dirty="0">
                <a:solidFill>
                  <a:srgbClr val="5A87C6"/>
                </a:solidFill>
                <a:latin typeface="+mj-lt"/>
              </a:rPr>
              <a:t>supplier </a:t>
            </a:r>
            <a:r>
              <a:rPr lang="en-US" sz="1800" dirty="0" smtClean="0">
                <a:solidFill>
                  <a:srgbClr val="5A87C6"/>
                </a:solidFill>
                <a:latin typeface="+mj-lt"/>
              </a:rPr>
              <a:t>payment</a:t>
            </a:r>
            <a:endParaRPr lang="en-US" sz="1800" dirty="0">
              <a:solidFill>
                <a:srgbClr val="5A87C6"/>
              </a:solidFill>
              <a:latin typeface="+mj-lt"/>
            </a:endParaRPr>
          </a:p>
        </p:txBody>
      </p:sp>
      <p:pic>
        <p:nvPicPr>
          <p:cNvPr id="25" name="Picture 26" descr="Suppl_In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2028" y="1716357"/>
            <a:ext cx="3708092" cy="2526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7" descr="Invoic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6145" y="2476271"/>
            <a:ext cx="2828925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27"/>
          <p:cNvGrpSpPr/>
          <p:nvPr/>
        </p:nvGrpSpPr>
        <p:grpSpPr>
          <a:xfrm>
            <a:off x="297478" y="5181142"/>
            <a:ext cx="8447088" cy="1075199"/>
            <a:chOff x="297478" y="5108404"/>
            <a:chExt cx="8447088" cy="860425"/>
          </a:xfrm>
        </p:grpSpPr>
        <p:sp>
          <p:nvSpPr>
            <p:cNvPr id="29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1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100" b="1" dirty="0">
                  <a:latin typeface="+mj-lt"/>
                </a:rPr>
                <a:t>Financials</a:t>
              </a:r>
            </a:p>
          </p:txBody>
        </p:sp>
        <p:sp>
          <p:nvSpPr>
            <p:cNvPr id="30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1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2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3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4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5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6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7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8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9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40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1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2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3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4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5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Start Flow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QS-EF-010</a:t>
            </a:r>
          </a:p>
        </p:txBody>
      </p:sp>
      <p:grpSp>
        <p:nvGrpSpPr>
          <p:cNvPr id="2" name="Group 96"/>
          <p:cNvGrpSpPr/>
          <p:nvPr/>
        </p:nvGrpSpPr>
        <p:grpSpPr>
          <a:xfrm>
            <a:off x="275200" y="1081693"/>
            <a:ext cx="8340297" cy="5030055"/>
            <a:chOff x="275200" y="1081693"/>
            <a:chExt cx="8340297" cy="5030055"/>
          </a:xfrm>
        </p:grpSpPr>
        <p:grpSp>
          <p:nvGrpSpPr>
            <p:cNvPr id="3" name="Group 171"/>
            <p:cNvGrpSpPr/>
            <p:nvPr/>
          </p:nvGrpSpPr>
          <p:grpSpPr>
            <a:xfrm>
              <a:off x="275200" y="1081693"/>
              <a:ext cx="8340297" cy="5030055"/>
              <a:chOff x="132700" y="1081693"/>
              <a:chExt cx="8340297" cy="5030055"/>
            </a:xfrm>
          </p:grpSpPr>
          <p:grpSp>
            <p:nvGrpSpPr>
              <p:cNvPr id="4" name="Group 88"/>
              <p:cNvGrpSpPr/>
              <p:nvPr/>
            </p:nvGrpSpPr>
            <p:grpSpPr>
              <a:xfrm>
                <a:off x="172275" y="1081693"/>
                <a:ext cx="8300722" cy="1424005"/>
                <a:chOff x="172275" y="1081693"/>
                <a:chExt cx="8300722" cy="1424005"/>
              </a:xfrm>
            </p:grpSpPr>
            <p:sp>
              <p:nvSpPr>
                <p:cNvPr id="82" name="Rectangle 82"/>
                <p:cNvSpPr>
                  <a:spLocks noChangeArrowheads="1"/>
                </p:cNvSpPr>
                <p:nvPr/>
              </p:nvSpPr>
              <p:spPr bwMode="auto">
                <a:xfrm>
                  <a:off x="67791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Rectangle 82"/>
                <p:cNvSpPr>
                  <a:spLocks noChangeArrowheads="1"/>
                </p:cNvSpPr>
                <p:nvPr/>
              </p:nvSpPr>
              <p:spPr bwMode="auto">
                <a:xfrm>
                  <a:off x="4631659" y="1249330"/>
                  <a:ext cx="1693881" cy="1256368"/>
                </a:xfrm>
                <a:prstGeom prst="rect">
                  <a:avLst/>
                </a:prstGeom>
                <a:noFill/>
                <a:ln w="76200">
                  <a:solidFill>
                    <a:schemeClr val="accent2">
                      <a:lumMod val="75000"/>
                    </a:schemeClr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pic>
              <p:nvPicPr>
                <p:cNvPr id="4113" name="Picture 87" descr="BS01045_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68073" y="1747938"/>
                  <a:ext cx="720869" cy="7102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103"/>
                <p:cNvGrpSpPr>
                  <a:grpSpLocks/>
                </p:cNvGrpSpPr>
                <p:nvPr/>
              </p:nvGrpSpPr>
              <p:grpSpPr bwMode="auto">
                <a:xfrm>
                  <a:off x="4455259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3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81" name="AutoShape 120"/>
                <p:cNvSpPr>
                  <a:spLocks noChangeArrowheads="1"/>
                </p:cNvSpPr>
                <p:nvPr/>
              </p:nvSpPr>
              <p:spPr bwMode="auto">
                <a:xfrm>
                  <a:off x="6346244" y="16290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6" name="Group 103"/>
                <p:cNvGrpSpPr>
                  <a:grpSpLocks/>
                </p:cNvGrpSpPr>
                <p:nvPr/>
              </p:nvGrpSpPr>
              <p:grpSpPr bwMode="auto">
                <a:xfrm>
                  <a:off x="2319734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7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2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6" name="AutoShape 120"/>
                <p:cNvSpPr>
                  <a:spLocks noChangeArrowheads="1"/>
                </p:cNvSpPr>
                <p:nvPr/>
              </p:nvSpPr>
              <p:spPr bwMode="auto">
                <a:xfrm>
                  <a:off x="4210719" y="16191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82738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4111" name="Rectangle 85"/>
                <p:cNvSpPr>
                  <a:spLocks noChangeArrowheads="1"/>
                </p:cNvSpPr>
                <p:nvPr/>
              </p:nvSpPr>
              <p:spPr bwMode="auto">
                <a:xfrm>
                  <a:off x="4954036" y="1227419"/>
                  <a:ext cx="1125309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Enterprise </a:t>
                  </a:r>
                  <a:b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</a:b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Financials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4112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699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User Interface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grpSp>
              <p:nvGrpSpPr>
                <p:cNvPr id="7" name="Group 89"/>
                <p:cNvGrpSpPr>
                  <a:grpSpLocks/>
                </p:cNvGrpSpPr>
                <p:nvPr/>
              </p:nvGrpSpPr>
              <p:grpSpPr bwMode="auto">
                <a:xfrm>
                  <a:off x="2790919" y="1773823"/>
                  <a:ext cx="1211077" cy="624997"/>
                  <a:chOff x="673" y="1182"/>
                  <a:chExt cx="1810" cy="739"/>
                </a:xfrm>
              </p:grpSpPr>
              <p:sp>
                <p:nvSpPr>
                  <p:cNvPr id="4137" name="Freeform 90"/>
                  <p:cNvSpPr>
                    <a:spLocks/>
                  </p:cNvSpPr>
                  <p:nvPr/>
                </p:nvSpPr>
                <p:spPr bwMode="auto">
                  <a:xfrm>
                    <a:off x="1779" y="1572"/>
                    <a:ext cx="704" cy="339"/>
                  </a:xfrm>
                  <a:custGeom>
                    <a:avLst/>
                    <a:gdLst>
                      <a:gd name="T0" fmla="*/ 0 w 704"/>
                      <a:gd name="T1" fmla="*/ 338 h 339"/>
                      <a:gd name="T2" fmla="*/ 136 w 704"/>
                      <a:gd name="T3" fmla="*/ 31 h 339"/>
                      <a:gd name="T4" fmla="*/ 703 w 704"/>
                      <a:gd name="T5" fmla="*/ 0 h 339"/>
                      <a:gd name="T6" fmla="*/ 703 w 704"/>
                      <a:gd name="T7" fmla="*/ 134 h 339"/>
                      <a:gd name="T8" fmla="*/ 112 w 704"/>
                      <a:gd name="T9" fmla="*/ 338 h 339"/>
                      <a:gd name="T10" fmla="*/ 0 w 704"/>
                      <a:gd name="T11" fmla="*/ 338 h 3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704"/>
                      <a:gd name="T19" fmla="*/ 0 h 339"/>
                      <a:gd name="T20" fmla="*/ 704 w 704"/>
                      <a:gd name="T21" fmla="*/ 339 h 3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704" h="339">
                        <a:moveTo>
                          <a:pt x="0" y="338"/>
                        </a:moveTo>
                        <a:lnTo>
                          <a:pt x="136" y="31"/>
                        </a:lnTo>
                        <a:lnTo>
                          <a:pt x="703" y="0"/>
                        </a:lnTo>
                        <a:lnTo>
                          <a:pt x="703" y="134"/>
                        </a:lnTo>
                        <a:lnTo>
                          <a:pt x="112" y="338"/>
                        </a:lnTo>
                        <a:lnTo>
                          <a:pt x="0" y="338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8" name="AutoShape 91"/>
                  <p:cNvSpPr>
                    <a:spLocks noChangeArrowheads="1"/>
                  </p:cNvSpPr>
                  <p:nvPr/>
                </p:nvSpPr>
                <p:spPr bwMode="auto">
                  <a:xfrm>
                    <a:off x="673" y="1620"/>
                    <a:ext cx="465" cy="221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9" name="AutoShape 92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1439"/>
                    <a:ext cx="971" cy="4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0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1623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1" name="AutoShape 94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2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155" y="1768"/>
                    <a:ext cx="230" cy="145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3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556" y="1771"/>
                    <a:ext cx="230" cy="146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4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1200" y="1627"/>
                    <a:ext cx="133" cy="49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41"/>
                    <a:ext cx="75" cy="100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6" name="AutoShape 99" descr="Horizont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903" y="1182"/>
                    <a:ext cx="80" cy="470"/>
                  </a:xfrm>
                  <a:prstGeom prst="cube">
                    <a:avLst>
                      <a:gd name="adj" fmla="val 24995"/>
                    </a:avLst>
                  </a:prstGeom>
                  <a:pattFill prst="horzBrick">
                    <a:fgClr>
                      <a:srgbClr val="714400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7" name="AutoShap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415"/>
                    <a:ext cx="165" cy="94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8" name="AutoShape 101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1368"/>
                    <a:ext cx="40" cy="113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9" name="Freeform 102"/>
                  <p:cNvSpPr>
                    <a:spLocks/>
                  </p:cNvSpPr>
                  <p:nvPr/>
                </p:nvSpPr>
                <p:spPr bwMode="auto">
                  <a:xfrm>
                    <a:off x="1899" y="1436"/>
                    <a:ext cx="121" cy="485"/>
                  </a:xfrm>
                  <a:custGeom>
                    <a:avLst/>
                    <a:gdLst>
                      <a:gd name="T0" fmla="*/ 0 w 121"/>
                      <a:gd name="T1" fmla="*/ 484 h 485"/>
                      <a:gd name="T2" fmla="*/ 0 w 121"/>
                      <a:gd name="T3" fmla="*/ 120 h 485"/>
                      <a:gd name="T4" fmla="*/ 120 w 121"/>
                      <a:gd name="T5" fmla="*/ 0 h 485"/>
                      <a:gd name="T6" fmla="*/ 120 w 121"/>
                      <a:gd name="T7" fmla="*/ 368 h 485"/>
                      <a:gd name="T8" fmla="*/ 0 w 121"/>
                      <a:gd name="T9" fmla="*/ 484 h 4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485"/>
                      <a:gd name="T17" fmla="*/ 121 w 121"/>
                      <a:gd name="T18" fmla="*/ 485 h 4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485">
                        <a:moveTo>
                          <a:pt x="0" y="484"/>
                        </a:moveTo>
                        <a:lnTo>
                          <a:pt x="0" y="120"/>
                        </a:lnTo>
                        <a:lnTo>
                          <a:pt x="120" y="0"/>
                        </a:lnTo>
                        <a:lnTo>
                          <a:pt x="120" y="368"/>
                        </a:lnTo>
                        <a:lnTo>
                          <a:pt x="0" y="484"/>
                        </a:lnTo>
                      </a:path>
                    </a:pathLst>
                  </a:custGeom>
                  <a:solidFill>
                    <a:srgbClr val="FCD599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</p:grpSp>
            <p:grpSp>
              <p:nvGrpSpPr>
                <p:cNvPr id="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4135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4136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20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>
                        <a:solidFill>
                          <a:schemeClr val="bg1"/>
                        </a:solidFill>
                        <a:latin typeface="+mj-lt"/>
                      </a:rPr>
                      <a:t>1</a:t>
                    </a:r>
                  </a:p>
                </p:txBody>
              </p:sp>
            </p:grpSp>
            <p:sp>
              <p:nvSpPr>
                <p:cNvPr id="412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3" name="Rectangle 88"/>
                <p:cNvSpPr>
                  <a:spLocks noChangeArrowheads="1"/>
                </p:cNvSpPr>
                <p:nvPr/>
              </p:nvSpPr>
              <p:spPr bwMode="auto">
                <a:xfrm>
                  <a:off x="7098976" y="1213567"/>
                  <a:ext cx="1088441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Product</a:t>
                  </a:r>
                </a:p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 </a:t>
                  </a:r>
                  <a:r>
                    <a:rPr lang="en-US" sz="1400" dirty="0">
                      <a:solidFill>
                        <a:srgbClr val="003366"/>
                      </a:solidFill>
                      <a:latin typeface="+mj-lt"/>
                    </a:rPr>
                    <a:t>Definition</a:t>
                  </a:r>
                </a:p>
              </p:txBody>
            </p:sp>
            <p:pic>
              <p:nvPicPr>
                <p:cNvPr id="67" name="Picture 1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contrast="-66000"/>
                </a:blip>
                <a:srcRect/>
                <a:stretch>
                  <a:fillRect/>
                </a:stretch>
              </p:blipFill>
              <p:spPr bwMode="auto">
                <a:xfrm>
                  <a:off x="7426906" y="1783811"/>
                  <a:ext cx="434560" cy="64165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System Foundation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pic>
              <p:nvPicPr>
                <p:cNvPr id="71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46218" y="1694826"/>
                  <a:ext cx="924891" cy="6920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" name="Group 103"/>
                <p:cNvGrpSpPr>
                  <a:grpSpLocks/>
                </p:cNvGrpSpPr>
                <p:nvPr/>
              </p:nvGrpSpPr>
              <p:grpSpPr bwMode="auto">
                <a:xfrm>
                  <a:off x="6638341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8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4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0" name="Group 132"/>
              <p:cNvGrpSpPr/>
              <p:nvPr/>
            </p:nvGrpSpPr>
            <p:grpSpPr>
              <a:xfrm>
                <a:off x="170300" y="2991593"/>
                <a:ext cx="8300722" cy="1424005"/>
                <a:chOff x="336550" y="2991593"/>
                <a:chExt cx="8300722" cy="1424005"/>
              </a:xfrm>
            </p:grpSpPr>
            <p:grpSp>
              <p:nvGrpSpPr>
                <p:cNvPr id="11" name="Group 89"/>
                <p:cNvGrpSpPr/>
                <p:nvPr/>
              </p:nvGrpSpPr>
              <p:grpSpPr>
                <a:xfrm>
                  <a:off x="336550" y="2991593"/>
                  <a:ext cx="8300722" cy="1424005"/>
                  <a:chOff x="172275" y="1081693"/>
                  <a:chExt cx="8300722" cy="1424005"/>
                </a:xfrm>
              </p:grpSpPr>
              <p:sp>
                <p:nvSpPr>
                  <p:cNvPr id="91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6779116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4631659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2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4455259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30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5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6346244" y="16290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96134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3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2319734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7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28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8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4210719" y="16191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48675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921975" y="1286794"/>
                    <a:ext cx="1189429" cy="33406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Purchasing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1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493263" y="1186843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</a:p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Setup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4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72275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2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3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+mj-lt"/>
                        </a:rPr>
                        <a:t>5</a:t>
                      </a:r>
                    </a:p>
                  </p:txBody>
                </p:sp>
              </p:grpSp>
              <p:sp>
                <p:nvSpPr>
                  <p:cNvPr id="104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2063260" y="1609235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6904067" y="1189817"/>
                    <a:ext cx="1502015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  <a:b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</a:b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Execution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7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605106" y="1196740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Cost Calculation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5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6638341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0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1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8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</p:grpSp>
            <p:pic>
              <p:nvPicPr>
                <p:cNvPr id="4122" name="Picture 117" descr="BD05161_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50348" y="3667377"/>
                  <a:ext cx="671574" cy="649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7" name="Picture 81" descr="j025008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168774" y="3601341"/>
                  <a:ext cx="690707" cy="74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5231270" y="3639480"/>
                  <a:ext cx="731650" cy="659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2" name="Picture 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048995" y="3784267"/>
                  <a:ext cx="1531536" cy="4195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6" name="Group 134"/>
              <p:cNvGrpSpPr/>
              <p:nvPr/>
            </p:nvGrpSpPr>
            <p:grpSpPr>
              <a:xfrm>
                <a:off x="132700" y="4687743"/>
                <a:ext cx="6816320" cy="1424005"/>
                <a:chOff x="172275" y="1081693"/>
                <a:chExt cx="6816320" cy="1424005"/>
              </a:xfrm>
            </p:grpSpPr>
            <p:sp>
              <p:nvSpPr>
                <p:cNvPr id="140" name="Rectangle 82"/>
                <p:cNvSpPr>
                  <a:spLocks noChangeArrowheads="1"/>
                </p:cNvSpPr>
                <p:nvPr/>
              </p:nvSpPr>
              <p:spPr bwMode="auto">
                <a:xfrm>
                  <a:off x="48316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6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4469853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7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44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17" name="Group 103"/>
                <p:cNvGrpSpPr>
                  <a:grpSpLocks/>
                </p:cNvGrpSpPr>
                <p:nvPr/>
              </p:nvGrpSpPr>
              <p:grpSpPr bwMode="auto">
                <a:xfrm>
                  <a:off x="2251325" y="1081693"/>
                  <a:ext cx="436904" cy="365760"/>
                  <a:chOff x="-75" y="351"/>
                  <a:chExt cx="479" cy="401"/>
                </a:xfrm>
              </p:grpSpPr>
              <p:sp>
                <p:nvSpPr>
                  <p:cNvPr id="15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-52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6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75" y="418"/>
                    <a:ext cx="479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10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49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224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Sales/Invoices</a:t>
                  </a:r>
                </a:p>
              </p:txBody>
            </p:sp>
            <p:grpSp>
              <p:nvGrpSpPr>
                <p:cNvPr id="1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157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58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9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51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52" name="Rectangle 88"/>
                <p:cNvSpPr>
                  <a:spLocks noChangeArrowheads="1"/>
                </p:cNvSpPr>
                <p:nvPr/>
              </p:nvSpPr>
              <p:spPr bwMode="auto">
                <a:xfrm>
                  <a:off x="4828328" y="1261067"/>
                  <a:ext cx="1758496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Review Questions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3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Manufacturing Planning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6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6652935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8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163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19555"/>
              <a:stretch>
                <a:fillRect/>
              </a:stretch>
            </p:blipFill>
            <p:spPr bwMode="auto">
              <a:xfrm>
                <a:off x="817418" y="5262743"/>
                <a:ext cx="752044" cy="710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732253" y="5344244"/>
                <a:ext cx="1032226" cy="758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67" name="Elbow Connector 166"/>
              <p:cNvCxnSpPr>
                <a:stCxn id="82" idx="3"/>
                <a:endCxn id="99" idx="1"/>
              </p:cNvCxnSpPr>
              <p:nvPr/>
            </p:nvCxnSpPr>
            <p:spPr>
              <a:xfrm flipH="1">
                <a:off x="346700" y="1877514"/>
                <a:ext cx="8126297" cy="1909900"/>
              </a:xfrm>
              <a:prstGeom prst="bentConnector5">
                <a:avLst>
                  <a:gd name="adj1" fmla="val -2813"/>
                  <a:gd name="adj2" fmla="val 50000"/>
                  <a:gd name="adj3" fmla="val 102813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hape 170"/>
              <p:cNvCxnSpPr>
                <a:stCxn id="91" idx="3"/>
                <a:endCxn id="147" idx="1"/>
              </p:cNvCxnSpPr>
              <p:nvPr/>
            </p:nvCxnSpPr>
            <p:spPr>
              <a:xfrm flipH="1">
                <a:off x="309100" y="3787414"/>
                <a:ext cx="8161922" cy="1696150"/>
              </a:xfrm>
              <a:prstGeom prst="bentConnector5">
                <a:avLst>
                  <a:gd name="adj1" fmla="val -2801"/>
                  <a:gd name="adj2" fmla="val 50000"/>
                  <a:gd name="adj3" fmla="val 102801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424612" y="5248275"/>
              <a:ext cx="786183" cy="78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Banking/Cash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QS-EF-190</a:t>
            </a:r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64657" y="899402"/>
            <a:ext cx="4129088" cy="420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Use powerful </a:t>
            </a:r>
            <a:r>
              <a:rPr lang="en-US" b="0" dirty="0">
                <a:latin typeface="+mj-lt"/>
              </a:rPr>
              <a:t>cash flow projection </a:t>
            </a:r>
            <a:r>
              <a:rPr lang="en-US" b="0" dirty="0" smtClean="0">
                <a:latin typeface="+mj-lt"/>
              </a:rPr>
              <a:t>reports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Import electronic bank </a:t>
            </a:r>
            <a:r>
              <a:rPr lang="en-US" b="0" dirty="0">
                <a:latin typeface="+mj-lt"/>
              </a:rPr>
              <a:t>files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Process US </a:t>
            </a:r>
            <a:r>
              <a:rPr lang="en-US" dirty="0" smtClean="0">
                <a:latin typeface="+mj-lt"/>
              </a:rPr>
              <a:t>l</a:t>
            </a:r>
            <a:r>
              <a:rPr lang="en-US" b="0" dirty="0" smtClean="0">
                <a:latin typeface="+mj-lt"/>
              </a:rPr>
              <a:t>ockbox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Automate </a:t>
            </a:r>
            <a:r>
              <a:rPr lang="en-US" b="0" dirty="0">
                <a:latin typeface="+mj-lt"/>
              </a:rPr>
              <a:t>payments, including drafts and direct debit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Use QAD Internationalization to support l</a:t>
            </a:r>
            <a:r>
              <a:rPr lang="en-US" b="0" dirty="0" smtClean="0">
                <a:latin typeface="+mj-lt"/>
              </a:rPr>
              <a:t>ocal payment formats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Design flexible payment </a:t>
            </a:r>
            <a:r>
              <a:rPr lang="en-US" b="0" dirty="0">
                <a:latin typeface="+mj-lt"/>
              </a:rPr>
              <a:t>formats using EDI eCommerce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Handle petty cash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Validate local b</a:t>
            </a:r>
            <a:r>
              <a:rPr lang="en-US" b="0" dirty="0" smtClean="0">
                <a:latin typeface="+mj-lt"/>
              </a:rPr>
              <a:t>ank </a:t>
            </a:r>
            <a:r>
              <a:rPr lang="en-US" b="0" dirty="0">
                <a:latin typeface="+mj-lt"/>
              </a:rPr>
              <a:t>account </a:t>
            </a:r>
            <a:r>
              <a:rPr lang="en-US" b="0" dirty="0" smtClean="0">
                <a:latin typeface="+mj-lt"/>
              </a:rPr>
              <a:t>formats </a:t>
            </a:r>
            <a:r>
              <a:rPr lang="en-US" b="0" dirty="0">
                <a:latin typeface="+mj-lt"/>
              </a:rPr>
              <a:t>including IBAN</a:t>
            </a: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4457233" y="1183039"/>
            <a:ext cx="4343400" cy="927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800" dirty="0">
                <a:solidFill>
                  <a:srgbClr val="5A87C6"/>
                </a:solidFill>
                <a:latin typeface="+mj-lt"/>
              </a:rPr>
              <a:t>Automatic monitoring of cash flows to quickly make key decisions based on the cash position of the business </a:t>
            </a:r>
          </a:p>
        </p:txBody>
      </p:sp>
      <p:pic>
        <p:nvPicPr>
          <p:cNvPr id="24" name="Picture 24" descr="Process_Incom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3745" y="2194277"/>
            <a:ext cx="4303713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Group 25"/>
          <p:cNvGrpSpPr/>
          <p:nvPr/>
        </p:nvGrpSpPr>
        <p:grpSpPr>
          <a:xfrm>
            <a:off x="297478" y="5308265"/>
            <a:ext cx="8447088" cy="1054951"/>
            <a:chOff x="297478" y="5108404"/>
            <a:chExt cx="8447088" cy="860425"/>
          </a:xfrm>
        </p:grpSpPr>
        <p:sp>
          <p:nvSpPr>
            <p:cNvPr id="27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1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100" b="1" dirty="0">
                  <a:latin typeface="+mj-lt"/>
                </a:rPr>
                <a:t>Financials</a:t>
              </a:r>
            </a:p>
          </p:txBody>
        </p:sp>
        <p:sp>
          <p:nvSpPr>
            <p:cNvPr id="28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29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0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1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2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3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4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5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6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7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38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39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0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1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2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3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QS-EF-200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96432" y="1007836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377895" y="1007836"/>
            <a:ext cx="4233862" cy="1008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Accurately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cost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parts and track variances to standards based on flexible cost components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77382" y="941447"/>
            <a:ext cx="3979863" cy="4257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Supplement </a:t>
            </a:r>
            <a:r>
              <a:rPr lang="en-US" b="0" dirty="0">
                <a:latin typeface="+mj-lt"/>
              </a:rPr>
              <a:t>standard costing model to allow actual cost analysis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Use powerful </a:t>
            </a:r>
            <a:r>
              <a:rPr lang="en-US" b="0" dirty="0">
                <a:latin typeface="+mj-lt"/>
              </a:rPr>
              <a:t>tools to model and implement cost changes to standard costs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>
                <a:latin typeface="+mj-lt"/>
              </a:rPr>
              <a:t>Set up cost structures as required for the corporation or make them unique by </a:t>
            </a:r>
            <a:r>
              <a:rPr lang="en-US" b="0" dirty="0" smtClean="0">
                <a:latin typeface="+mj-lt"/>
              </a:rPr>
              <a:t>plant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Utilize unlimited </a:t>
            </a:r>
            <a:r>
              <a:rPr lang="en-US" b="0" dirty="0">
                <a:latin typeface="+mj-lt"/>
              </a:rPr>
              <a:t>cost sets, multiple costing </a:t>
            </a:r>
            <a:r>
              <a:rPr lang="en-US" b="0" dirty="0" smtClean="0">
                <a:latin typeface="+mj-lt"/>
              </a:rPr>
              <a:t>methods, </a:t>
            </a:r>
            <a:r>
              <a:rPr lang="en-US" b="0" dirty="0">
                <a:latin typeface="+mj-lt"/>
              </a:rPr>
              <a:t>and cost elements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Implement </a:t>
            </a:r>
            <a:r>
              <a:rPr lang="en-US" b="0" dirty="0" smtClean="0">
                <a:latin typeface="+mj-lt"/>
              </a:rPr>
              <a:t>periodic </a:t>
            </a:r>
            <a:r>
              <a:rPr lang="en-US" b="0" dirty="0">
                <a:latin typeface="+mj-lt"/>
              </a:rPr>
              <a:t>valuation using average or FIFO</a:t>
            </a:r>
          </a:p>
        </p:txBody>
      </p:sp>
      <p:pic>
        <p:nvPicPr>
          <p:cNvPr id="7" name="Picture 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3582" y="2388961"/>
            <a:ext cx="4694238" cy="2179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7" name="Group 26"/>
          <p:cNvGrpSpPr/>
          <p:nvPr/>
        </p:nvGrpSpPr>
        <p:grpSpPr>
          <a:xfrm>
            <a:off x="297478" y="5281961"/>
            <a:ext cx="8447088" cy="962505"/>
            <a:chOff x="297478" y="5108404"/>
            <a:chExt cx="8447088" cy="860425"/>
          </a:xfrm>
        </p:grpSpPr>
        <p:sp>
          <p:nvSpPr>
            <p:cNvPr id="28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1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100" b="1" dirty="0">
                  <a:latin typeface="+mj-lt"/>
                </a:rPr>
                <a:t>Financials</a:t>
              </a:r>
            </a:p>
          </p:txBody>
        </p:sp>
        <p:sp>
          <p:nvSpPr>
            <p:cNvPr id="29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0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1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2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3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4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5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6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7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8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39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0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1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2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3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4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870403"/>
            <a:ext cx="8229600" cy="5424488"/>
          </a:xfrm>
        </p:spPr>
        <p:txBody>
          <a:bodyPr/>
          <a:lstStyle/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General Ledger Setup</a:t>
            </a:r>
          </a:p>
          <a:p>
            <a:pPr marL="933450" lvl="1" indent="-363538">
              <a:buFont typeface="Wingdings" pitchFamily="2" charset="2"/>
              <a:buChar char="§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GL Account Elements</a:t>
            </a:r>
          </a:p>
          <a:p>
            <a:pPr marL="933450" lvl="1" indent="-363538">
              <a:buFont typeface="Wingdings" pitchFamily="2" charset="2"/>
              <a:buChar char="§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Supplementary Analysis Codes</a:t>
            </a:r>
          </a:p>
          <a:p>
            <a:pPr marL="933450" lvl="1" indent="-363538">
              <a:buFont typeface="Wingdings" pitchFamily="2" charset="2"/>
              <a:buChar char="§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Daybooks</a:t>
            </a:r>
          </a:p>
          <a:p>
            <a:pPr marL="933450" lvl="1" indent="-363538">
              <a:buFont typeface="Wingdings" pitchFamily="2" charset="2"/>
              <a:buChar char="§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Accounting Layers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General Ledger Transactions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Multiple Currencies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Financial Concepts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latin typeface="Arial" pitchFamily="34" charset="0"/>
              </a:rPr>
              <a:t>QS-EF-205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GL Type</a:t>
            </a:r>
          </a:p>
          <a:p>
            <a:pPr lvl="1"/>
            <a:r>
              <a:rPr lang="en-US" dirty="0" smtClean="0"/>
              <a:t>Standard</a:t>
            </a:r>
          </a:p>
          <a:p>
            <a:pPr lvl="1"/>
            <a:r>
              <a:rPr lang="en-US" dirty="0" smtClean="0"/>
              <a:t>Bank </a:t>
            </a:r>
          </a:p>
          <a:p>
            <a:pPr lvl="1"/>
            <a:r>
              <a:rPr lang="en-US" dirty="0" smtClean="0"/>
              <a:t>Customer/Supplier Control</a:t>
            </a:r>
          </a:p>
          <a:p>
            <a:pPr lvl="1"/>
            <a:r>
              <a:rPr lang="en-US" dirty="0" smtClean="0"/>
              <a:t>System (rounding differences, exchange gains/losses)</a:t>
            </a:r>
          </a:p>
          <a:p>
            <a:r>
              <a:rPr lang="en-US" dirty="0" smtClean="0"/>
              <a:t>Posting Control</a:t>
            </a:r>
          </a:p>
          <a:p>
            <a:pPr lvl="1"/>
            <a:r>
              <a:rPr lang="en-US" dirty="0" smtClean="0"/>
              <a:t>Debit/Credit</a:t>
            </a:r>
          </a:p>
          <a:p>
            <a:pPr lvl="1"/>
            <a:r>
              <a:rPr lang="en-US" dirty="0" smtClean="0"/>
              <a:t>Balance Sheet/Profit and Loss</a:t>
            </a:r>
          </a:p>
          <a:p>
            <a:pPr lvl="1"/>
            <a:r>
              <a:rPr lang="en-US" dirty="0" smtClean="0"/>
              <a:t>Intercompany</a:t>
            </a:r>
          </a:p>
          <a:p>
            <a:pPr lvl="1"/>
            <a:r>
              <a:rPr lang="en-US" dirty="0" smtClean="0"/>
              <a:t>Quantities</a:t>
            </a:r>
          </a:p>
          <a:p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Cost Center, SAF, Sub-Accounts (default values)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Accounts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QS-EF-210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Analytical Coding Segments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QS-EF-220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316988" y="3955913"/>
            <a:ext cx="3751262" cy="16927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GB" sz="1400" dirty="0" smtClean="0"/>
              <a:t>SAFs </a:t>
            </a:r>
            <a:r>
              <a:rPr lang="en-GB" sz="1400" b="0" dirty="0" smtClean="0"/>
              <a:t>can </a:t>
            </a:r>
            <a:r>
              <a:rPr lang="en-GB" sz="1400" b="0" dirty="0"/>
              <a:t>automatically </a:t>
            </a:r>
            <a:r>
              <a:rPr lang="en-US" sz="1400" b="0" dirty="0"/>
              <a:t>retrieve </a:t>
            </a:r>
            <a:r>
              <a:rPr lang="en-US" sz="1400" b="0" dirty="0" smtClean="0"/>
              <a:t>data </a:t>
            </a:r>
            <a:r>
              <a:rPr lang="en-US" sz="1400" b="0" dirty="0"/>
              <a:t/>
            </a:r>
            <a:br>
              <a:rPr lang="en-US" sz="1400" b="0" dirty="0"/>
            </a:br>
            <a:r>
              <a:rPr lang="en-US" sz="1400" b="0" dirty="0"/>
              <a:t>from </a:t>
            </a:r>
            <a:r>
              <a:rPr lang="en-US" sz="1400" b="0" dirty="0" smtClean="0"/>
              <a:t>operational transactions:</a:t>
            </a:r>
            <a:endParaRPr lang="en-US" sz="1400" b="0" dirty="0"/>
          </a:p>
          <a:p>
            <a:pPr marL="114300" lvl="1"/>
            <a:endParaRPr lang="en-GB" sz="1400" b="0" dirty="0"/>
          </a:p>
          <a:p>
            <a:pPr marL="114300" lvl="1"/>
            <a:r>
              <a:rPr lang="en-GB" sz="1400" b="0" dirty="0" smtClean="0"/>
              <a:t>Site				Customer Type</a:t>
            </a:r>
            <a:endParaRPr lang="en-GB" sz="1400" b="0" dirty="0"/>
          </a:p>
          <a:p>
            <a:pPr marL="114300" lvl="1"/>
            <a:r>
              <a:rPr lang="en-GB" sz="1400" b="0" dirty="0"/>
              <a:t>Product </a:t>
            </a:r>
            <a:r>
              <a:rPr lang="en-GB" sz="1400" b="0" dirty="0" smtClean="0"/>
              <a:t>Line		Supplier Type</a:t>
            </a:r>
            <a:endParaRPr lang="en-GB" sz="1400" b="0" dirty="0"/>
          </a:p>
          <a:p>
            <a:pPr marL="114300" lvl="1"/>
            <a:r>
              <a:rPr lang="en-GB" sz="1400" b="0" dirty="0"/>
              <a:t>Region (Customer</a:t>
            </a:r>
            <a:r>
              <a:rPr lang="en-GB" sz="1400" b="0" dirty="0" smtClean="0"/>
              <a:t>)	</a:t>
            </a:r>
            <a:r>
              <a:rPr lang="en-GB" sz="1400" dirty="0" smtClean="0"/>
              <a:t>Item Type</a:t>
            </a:r>
            <a:endParaRPr lang="en-GB" sz="1400" b="0" dirty="0"/>
          </a:p>
          <a:p>
            <a:pPr marL="114300" lvl="1"/>
            <a:r>
              <a:rPr lang="en-GB" sz="1400" b="0" dirty="0" smtClean="0"/>
              <a:t>				Item Group</a:t>
            </a:r>
            <a:endParaRPr lang="en-GB" sz="1400" b="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954213" y="2307063"/>
            <a:ext cx="1087437" cy="4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Sub-Account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149600" y="2307063"/>
            <a:ext cx="1028700" cy="4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Cost Center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287838" y="2307063"/>
            <a:ext cx="898525" cy="4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  Project  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92088" y="1483151"/>
            <a:ext cx="625475" cy="54864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Entity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927100" y="1483151"/>
            <a:ext cx="640080" cy="54864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Year/</a:t>
            </a:r>
            <a:br>
              <a:rPr lang="en-US" sz="1200" b="1" dirty="0" smtClean="0">
                <a:solidFill>
                  <a:schemeClr val="bg1"/>
                </a:solidFill>
              </a:rPr>
            </a:br>
            <a:r>
              <a:rPr lang="en-US" sz="1200" b="1" dirty="0" smtClean="0">
                <a:solidFill>
                  <a:schemeClr val="bg1"/>
                </a:solidFill>
              </a:rPr>
              <a:t>Period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674124" y="1484737"/>
            <a:ext cx="983467" cy="54864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Daybook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5448300" y="2307063"/>
            <a:ext cx="593725" cy="4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SAF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6169025" y="2307063"/>
            <a:ext cx="593725" cy="4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SAF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888163" y="2307063"/>
            <a:ext cx="593725" cy="4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SAF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7608888" y="2307063"/>
            <a:ext cx="593725" cy="4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SAF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8326438" y="2307063"/>
            <a:ext cx="593725" cy="4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SAF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1276350" y="4400976"/>
            <a:ext cx="1739900" cy="42386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1179513" y="4304138"/>
            <a:ext cx="1739900" cy="423863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1182688" y="3097638"/>
            <a:ext cx="1736725" cy="423863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Intercompany key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1190625" y="3700888"/>
            <a:ext cx="1728788" cy="423863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   Open item key  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727775" y="1484737"/>
            <a:ext cx="822960" cy="54864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Layer</a:t>
            </a: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5427663" y="3103988"/>
            <a:ext cx="3506787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r>
              <a:rPr lang="en-US" sz="1600" b="0" dirty="0"/>
              <a:t>Up to five supplementary </a:t>
            </a:r>
            <a:r>
              <a:rPr lang="en-US" sz="1600" b="0" dirty="0" smtClean="0"/>
              <a:t>analysis</a:t>
            </a:r>
          </a:p>
          <a:p>
            <a:r>
              <a:rPr lang="en-US" b="0" dirty="0" smtClean="0"/>
              <a:t>fields</a:t>
            </a:r>
            <a:r>
              <a:rPr lang="en-US" sz="1600" b="0" dirty="0" smtClean="0"/>
              <a:t> on </a:t>
            </a:r>
            <a:r>
              <a:rPr lang="en-US" sz="1600" b="0" dirty="0"/>
              <a:t>a posting line</a:t>
            </a:r>
          </a:p>
        </p:txBody>
      </p:sp>
      <p:sp>
        <p:nvSpPr>
          <p:cNvPr id="22" name="AutoShape 23"/>
          <p:cNvSpPr>
            <a:spLocks/>
          </p:cNvSpPr>
          <p:nvPr/>
        </p:nvSpPr>
        <p:spPr bwMode="auto">
          <a:xfrm rot="5400000">
            <a:off x="7023100" y="1206926"/>
            <a:ext cx="306388" cy="3516312"/>
          </a:xfrm>
          <a:prstGeom prst="rightBrace">
            <a:avLst>
              <a:gd name="adj1" fmla="val 44472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tIns="91440" bIns="91440" anchor="ctr"/>
          <a:lstStyle/>
          <a:p>
            <a:endParaRPr lang="nl-NL" b="0"/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190500" y="2297538"/>
            <a:ext cx="1646238" cy="4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tIns="91440" bIns="91440"/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</a:rPr>
              <a:t>Primary GAAP Acct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22680"/>
            <a:ext cx="8229600" cy="495060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Layers let you segregate transactions within an account to satisfy reporting requirements:</a:t>
            </a:r>
            <a:endParaRPr lang="en-US" b="1" dirty="0" smtClean="0"/>
          </a:p>
          <a:p>
            <a:pPr marL="457200" indent="-457200" eaLnBrk="1" hangingPunct="1">
              <a:lnSpc>
                <a:spcPct val="120000"/>
              </a:lnSpc>
              <a:buFont typeface="+mj-lt"/>
              <a:buAutoNum type="arabicPeriod"/>
            </a:pPr>
            <a:r>
              <a:rPr lang="en-US" sz="2400" b="1" dirty="0" smtClean="0"/>
              <a:t>Official Layer </a:t>
            </a:r>
            <a:r>
              <a:rPr lang="en-US" sz="2400" dirty="0" smtClean="0"/>
              <a:t>(primary, required)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For daily transactions and statutory reporting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Only one official layer 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400" b="1" dirty="0" smtClean="0"/>
              <a:t>Management Layers </a:t>
            </a:r>
            <a:r>
              <a:rPr lang="en-US" sz="2400" dirty="0" smtClean="0"/>
              <a:t>(secondary, optional)</a:t>
            </a:r>
            <a:endParaRPr lang="en-US" sz="2400" b="1" dirty="0" smtClean="0"/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Additional transactions for management purposes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To translate to a different set of accounting standards, GAAP adjustments, IFRS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400" b="1" dirty="0" smtClean="0"/>
              <a:t>Transient Layers</a:t>
            </a:r>
            <a:r>
              <a:rPr lang="en-US" sz="2400" dirty="0" smtClean="0"/>
              <a:t> (optional)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Create temporary postings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Useful for simulations or prior to management approval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Three Accounting Layers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QS-EF-230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Accounting Layers and Reporting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QS-EF-240</a:t>
            </a:r>
          </a:p>
        </p:txBody>
      </p:sp>
      <p:grpSp>
        <p:nvGrpSpPr>
          <p:cNvPr id="2" name="Group 43"/>
          <p:cNvGrpSpPr/>
          <p:nvPr/>
        </p:nvGrpSpPr>
        <p:grpSpPr>
          <a:xfrm>
            <a:off x="2000567" y="651553"/>
            <a:ext cx="4842557" cy="5747080"/>
            <a:chOff x="901700" y="-82550"/>
            <a:chExt cx="5708650" cy="6419850"/>
          </a:xfrm>
        </p:grpSpPr>
        <p:grpSp>
          <p:nvGrpSpPr>
            <p:cNvPr id="3" name="Group 73"/>
            <p:cNvGrpSpPr>
              <a:grpSpLocks/>
            </p:cNvGrpSpPr>
            <p:nvPr/>
          </p:nvGrpSpPr>
          <p:grpSpPr bwMode="auto">
            <a:xfrm>
              <a:off x="4622800" y="676275"/>
              <a:ext cx="1987550" cy="4162425"/>
              <a:chOff x="4200" y="962"/>
              <a:chExt cx="1252" cy="2622"/>
            </a:xfrm>
          </p:grpSpPr>
          <p:sp>
            <p:nvSpPr>
              <p:cNvPr id="6" name="Rectangle 61"/>
              <p:cNvSpPr>
                <a:spLocks noChangeArrowheads="1"/>
              </p:cNvSpPr>
              <p:nvPr/>
            </p:nvSpPr>
            <p:spPr bwMode="auto">
              <a:xfrm>
                <a:off x="4208" y="962"/>
                <a:ext cx="1244" cy="2568"/>
              </a:xfrm>
              <a:prstGeom prst="rect">
                <a:avLst/>
              </a:prstGeom>
              <a:solidFill>
                <a:srgbClr val="C0D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endParaRPr lang="en-US" sz="1000" dirty="0"/>
              </a:p>
            </p:txBody>
          </p:sp>
          <p:sp>
            <p:nvSpPr>
              <p:cNvPr id="7" name="Rectangle 62"/>
              <p:cNvSpPr>
                <a:spLocks noChangeArrowheads="1"/>
              </p:cNvSpPr>
              <p:nvPr/>
            </p:nvSpPr>
            <p:spPr bwMode="auto">
              <a:xfrm>
                <a:off x="4264" y="1020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100001</a:t>
                </a:r>
              </a:p>
            </p:txBody>
          </p:sp>
          <p:sp>
            <p:nvSpPr>
              <p:cNvPr id="8" name="Rectangle 63"/>
              <p:cNvSpPr>
                <a:spLocks noChangeArrowheads="1"/>
              </p:cNvSpPr>
              <p:nvPr/>
            </p:nvSpPr>
            <p:spPr bwMode="auto">
              <a:xfrm>
                <a:off x="4268" y="1472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100002</a:t>
                </a:r>
              </a:p>
            </p:txBody>
          </p:sp>
          <p:sp>
            <p:nvSpPr>
              <p:cNvPr id="9" name="Rectangle 64"/>
              <p:cNvSpPr>
                <a:spLocks noChangeArrowheads="1"/>
              </p:cNvSpPr>
              <p:nvPr/>
            </p:nvSpPr>
            <p:spPr bwMode="auto">
              <a:xfrm>
                <a:off x="4264" y="1936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100003</a:t>
                </a:r>
              </a:p>
            </p:txBody>
          </p:sp>
          <p:sp>
            <p:nvSpPr>
              <p:cNvPr id="10" name="Rectangle 65"/>
              <p:cNvSpPr>
                <a:spLocks noChangeArrowheads="1"/>
              </p:cNvSpPr>
              <p:nvPr/>
            </p:nvSpPr>
            <p:spPr bwMode="auto">
              <a:xfrm>
                <a:off x="4264" y="2396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100004</a:t>
                </a:r>
              </a:p>
            </p:txBody>
          </p:sp>
          <p:sp>
            <p:nvSpPr>
              <p:cNvPr id="11" name="Rectangle 66"/>
              <p:cNvSpPr>
                <a:spLocks noChangeArrowheads="1"/>
              </p:cNvSpPr>
              <p:nvPr/>
            </p:nvSpPr>
            <p:spPr bwMode="auto">
              <a:xfrm>
                <a:off x="4264" y="2856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100005</a:t>
                </a:r>
              </a:p>
            </p:txBody>
          </p:sp>
          <p:sp>
            <p:nvSpPr>
              <p:cNvPr id="12" name="Rectangle 67"/>
              <p:cNvSpPr>
                <a:spLocks noChangeArrowheads="1"/>
              </p:cNvSpPr>
              <p:nvPr/>
            </p:nvSpPr>
            <p:spPr bwMode="auto">
              <a:xfrm>
                <a:off x="4200" y="3212"/>
                <a:ext cx="1216" cy="3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/>
                <a:r>
                  <a:rPr lang="en-US" sz="1000" b="1" dirty="0"/>
                  <a:t>Official</a:t>
                </a:r>
              </a:p>
              <a:p>
                <a:pPr algn="r"/>
                <a:r>
                  <a:rPr lang="en-US" sz="1000" b="1" dirty="0"/>
                  <a:t>Postings</a:t>
                </a:r>
              </a:p>
            </p:txBody>
          </p:sp>
        </p:grpSp>
        <p:grpSp>
          <p:nvGrpSpPr>
            <p:cNvPr id="4" name="Group 72"/>
            <p:cNvGrpSpPr>
              <a:grpSpLocks/>
            </p:cNvGrpSpPr>
            <p:nvPr/>
          </p:nvGrpSpPr>
          <p:grpSpPr bwMode="auto">
            <a:xfrm>
              <a:off x="3429000" y="1184275"/>
              <a:ext cx="1987550" cy="4162425"/>
              <a:chOff x="2872" y="658"/>
              <a:chExt cx="1252" cy="2622"/>
            </a:xfrm>
          </p:grpSpPr>
          <p:sp>
            <p:nvSpPr>
              <p:cNvPr id="14" name="Rectangle 54"/>
              <p:cNvSpPr>
                <a:spLocks noChangeArrowheads="1"/>
              </p:cNvSpPr>
              <p:nvPr/>
            </p:nvSpPr>
            <p:spPr bwMode="auto">
              <a:xfrm>
                <a:off x="2880" y="658"/>
                <a:ext cx="1244" cy="2568"/>
              </a:xfrm>
              <a:prstGeom prst="rect">
                <a:avLst/>
              </a:prstGeom>
              <a:solidFill>
                <a:srgbClr val="C0D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endParaRPr lang="en-US" sz="1000" dirty="0"/>
              </a:p>
            </p:txBody>
          </p:sp>
          <p:sp>
            <p:nvSpPr>
              <p:cNvPr id="15" name="Rectangle 55"/>
              <p:cNvSpPr>
                <a:spLocks noChangeArrowheads="1"/>
              </p:cNvSpPr>
              <p:nvPr/>
            </p:nvSpPr>
            <p:spPr bwMode="auto">
              <a:xfrm>
                <a:off x="2936" y="716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100001</a:t>
                </a:r>
              </a:p>
            </p:txBody>
          </p:sp>
          <p:sp>
            <p:nvSpPr>
              <p:cNvPr id="16" name="Rectangle 56"/>
              <p:cNvSpPr>
                <a:spLocks noChangeArrowheads="1"/>
              </p:cNvSpPr>
              <p:nvPr/>
            </p:nvSpPr>
            <p:spPr bwMode="auto">
              <a:xfrm>
                <a:off x="2940" y="1168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100002</a:t>
                </a:r>
              </a:p>
            </p:txBody>
          </p:sp>
          <p:sp>
            <p:nvSpPr>
              <p:cNvPr id="17" name="Rectangle 57"/>
              <p:cNvSpPr>
                <a:spLocks noChangeArrowheads="1"/>
              </p:cNvSpPr>
              <p:nvPr/>
            </p:nvSpPr>
            <p:spPr bwMode="auto">
              <a:xfrm>
                <a:off x="2936" y="1632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100003</a:t>
                </a:r>
              </a:p>
            </p:txBody>
          </p:sp>
          <p:sp>
            <p:nvSpPr>
              <p:cNvPr id="18" name="Rectangle 58"/>
              <p:cNvSpPr>
                <a:spLocks noChangeArrowheads="1"/>
              </p:cNvSpPr>
              <p:nvPr/>
            </p:nvSpPr>
            <p:spPr bwMode="auto">
              <a:xfrm>
                <a:off x="2936" y="2092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100004</a:t>
                </a:r>
              </a:p>
            </p:txBody>
          </p:sp>
          <p:sp>
            <p:nvSpPr>
              <p:cNvPr id="19" name="Rectangle 59"/>
              <p:cNvSpPr>
                <a:spLocks noChangeArrowheads="1"/>
              </p:cNvSpPr>
              <p:nvPr/>
            </p:nvSpPr>
            <p:spPr bwMode="auto">
              <a:xfrm>
                <a:off x="2936" y="2552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100005</a:t>
                </a:r>
              </a:p>
            </p:txBody>
          </p:sp>
          <p:sp>
            <p:nvSpPr>
              <p:cNvPr id="20" name="Rectangle 60"/>
              <p:cNvSpPr>
                <a:spLocks noChangeArrowheads="1"/>
              </p:cNvSpPr>
              <p:nvPr/>
            </p:nvSpPr>
            <p:spPr bwMode="auto">
              <a:xfrm>
                <a:off x="2872" y="2908"/>
                <a:ext cx="1216" cy="3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/>
                <a:r>
                  <a:rPr lang="en-US" sz="1000" b="1" dirty="0"/>
                  <a:t>For Approval</a:t>
                </a:r>
              </a:p>
              <a:p>
                <a:pPr algn="r"/>
                <a:r>
                  <a:rPr lang="en-US" sz="1000" b="1" dirty="0"/>
                  <a:t>Postings</a:t>
                </a:r>
              </a:p>
            </p:txBody>
          </p:sp>
        </p:grpSp>
        <p:grpSp>
          <p:nvGrpSpPr>
            <p:cNvPr id="5" name="Group 71"/>
            <p:cNvGrpSpPr>
              <a:grpSpLocks/>
            </p:cNvGrpSpPr>
            <p:nvPr/>
          </p:nvGrpSpPr>
          <p:grpSpPr bwMode="auto">
            <a:xfrm>
              <a:off x="2197100" y="1679575"/>
              <a:ext cx="1987550" cy="4162425"/>
              <a:chOff x="2056" y="802"/>
              <a:chExt cx="1252" cy="2622"/>
            </a:xfrm>
          </p:grpSpPr>
          <p:sp>
            <p:nvSpPr>
              <p:cNvPr id="22" name="Rectangle 47"/>
              <p:cNvSpPr>
                <a:spLocks noChangeArrowheads="1"/>
              </p:cNvSpPr>
              <p:nvPr/>
            </p:nvSpPr>
            <p:spPr bwMode="auto">
              <a:xfrm>
                <a:off x="2064" y="802"/>
                <a:ext cx="1244" cy="2568"/>
              </a:xfrm>
              <a:prstGeom prst="rect">
                <a:avLst/>
              </a:prstGeom>
              <a:solidFill>
                <a:srgbClr val="C0D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endParaRPr lang="en-US" sz="1000" dirty="0"/>
              </a:p>
            </p:txBody>
          </p:sp>
          <p:sp>
            <p:nvSpPr>
              <p:cNvPr id="23" name="Rectangle 48"/>
              <p:cNvSpPr>
                <a:spLocks noChangeArrowheads="1"/>
              </p:cNvSpPr>
              <p:nvPr/>
            </p:nvSpPr>
            <p:spPr bwMode="auto">
              <a:xfrm>
                <a:off x="2120" y="860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100001</a:t>
                </a:r>
              </a:p>
            </p:txBody>
          </p:sp>
          <p:sp>
            <p:nvSpPr>
              <p:cNvPr id="24" name="Rectangle 49"/>
              <p:cNvSpPr>
                <a:spLocks noChangeArrowheads="1"/>
              </p:cNvSpPr>
              <p:nvPr/>
            </p:nvSpPr>
            <p:spPr bwMode="auto">
              <a:xfrm>
                <a:off x="2124" y="1312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100002</a:t>
                </a:r>
              </a:p>
            </p:txBody>
          </p:sp>
          <p:sp>
            <p:nvSpPr>
              <p:cNvPr id="25" name="Rectangle 50"/>
              <p:cNvSpPr>
                <a:spLocks noChangeArrowheads="1"/>
              </p:cNvSpPr>
              <p:nvPr/>
            </p:nvSpPr>
            <p:spPr bwMode="auto">
              <a:xfrm>
                <a:off x="2120" y="1776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100003</a:t>
                </a:r>
              </a:p>
            </p:txBody>
          </p:sp>
          <p:sp>
            <p:nvSpPr>
              <p:cNvPr id="26" name="Rectangle 51"/>
              <p:cNvSpPr>
                <a:spLocks noChangeArrowheads="1"/>
              </p:cNvSpPr>
              <p:nvPr/>
            </p:nvSpPr>
            <p:spPr bwMode="auto">
              <a:xfrm>
                <a:off x="2120" y="2236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100004</a:t>
                </a:r>
              </a:p>
            </p:txBody>
          </p:sp>
          <p:sp>
            <p:nvSpPr>
              <p:cNvPr id="27" name="Rectangle 52"/>
              <p:cNvSpPr>
                <a:spLocks noChangeArrowheads="1"/>
              </p:cNvSpPr>
              <p:nvPr/>
            </p:nvSpPr>
            <p:spPr bwMode="auto">
              <a:xfrm>
                <a:off x="2120" y="2696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100005</a:t>
                </a:r>
              </a:p>
            </p:txBody>
          </p:sp>
          <p:sp>
            <p:nvSpPr>
              <p:cNvPr id="28" name="Rectangle 53"/>
              <p:cNvSpPr>
                <a:spLocks noChangeArrowheads="1"/>
              </p:cNvSpPr>
              <p:nvPr/>
            </p:nvSpPr>
            <p:spPr bwMode="auto">
              <a:xfrm>
                <a:off x="2056" y="3052"/>
                <a:ext cx="1216" cy="3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/>
                <a:r>
                  <a:rPr lang="en-US" sz="1000" b="1" dirty="0"/>
                  <a:t>Management</a:t>
                </a:r>
              </a:p>
              <a:p>
                <a:pPr algn="r"/>
                <a:r>
                  <a:rPr lang="en-US" sz="1000" b="1" dirty="0"/>
                  <a:t>Postings</a:t>
                </a:r>
              </a:p>
            </p:txBody>
          </p:sp>
        </p:grpSp>
        <p:grpSp>
          <p:nvGrpSpPr>
            <p:cNvPr id="13" name="Group 45"/>
            <p:cNvGrpSpPr>
              <a:grpSpLocks/>
            </p:cNvGrpSpPr>
            <p:nvPr/>
          </p:nvGrpSpPr>
          <p:grpSpPr bwMode="auto">
            <a:xfrm>
              <a:off x="901700" y="2174875"/>
              <a:ext cx="1974850" cy="4162425"/>
              <a:chOff x="856" y="1154"/>
              <a:chExt cx="1244" cy="2622"/>
            </a:xfrm>
          </p:grpSpPr>
          <p:sp>
            <p:nvSpPr>
              <p:cNvPr id="30" name="Rectangle 2"/>
              <p:cNvSpPr>
                <a:spLocks noChangeArrowheads="1"/>
              </p:cNvSpPr>
              <p:nvPr/>
            </p:nvSpPr>
            <p:spPr bwMode="auto">
              <a:xfrm>
                <a:off x="856" y="1154"/>
                <a:ext cx="1244" cy="2568"/>
              </a:xfrm>
              <a:prstGeom prst="rect">
                <a:avLst/>
              </a:prstGeom>
              <a:solidFill>
                <a:srgbClr val="C0D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endParaRPr lang="en-US" sz="1000" dirty="0"/>
              </a:p>
            </p:txBody>
          </p:sp>
          <p:sp>
            <p:nvSpPr>
              <p:cNvPr id="31" name="Rectangle 4"/>
              <p:cNvSpPr>
                <a:spLocks noChangeArrowheads="1"/>
              </p:cNvSpPr>
              <p:nvPr/>
            </p:nvSpPr>
            <p:spPr bwMode="auto">
              <a:xfrm>
                <a:off x="912" y="1212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100001</a:t>
                </a:r>
              </a:p>
            </p:txBody>
          </p:sp>
          <p:sp>
            <p:nvSpPr>
              <p:cNvPr id="32" name="Rectangle 29"/>
              <p:cNvSpPr>
                <a:spLocks noChangeArrowheads="1"/>
              </p:cNvSpPr>
              <p:nvPr/>
            </p:nvSpPr>
            <p:spPr bwMode="auto">
              <a:xfrm>
                <a:off x="916" y="1664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100002</a:t>
                </a:r>
              </a:p>
            </p:txBody>
          </p:sp>
          <p:sp>
            <p:nvSpPr>
              <p:cNvPr id="33" name="Rectangle 30"/>
              <p:cNvSpPr>
                <a:spLocks noChangeArrowheads="1"/>
              </p:cNvSpPr>
              <p:nvPr/>
            </p:nvSpPr>
            <p:spPr bwMode="auto">
              <a:xfrm>
                <a:off x="912" y="2128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100003</a:t>
                </a:r>
              </a:p>
            </p:txBody>
          </p:sp>
          <p:sp>
            <p:nvSpPr>
              <p:cNvPr id="34" name="Rectangle 31"/>
              <p:cNvSpPr>
                <a:spLocks noChangeArrowheads="1"/>
              </p:cNvSpPr>
              <p:nvPr/>
            </p:nvSpPr>
            <p:spPr bwMode="auto">
              <a:xfrm>
                <a:off x="912" y="2588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100004</a:t>
                </a:r>
              </a:p>
            </p:txBody>
          </p:sp>
          <p:sp>
            <p:nvSpPr>
              <p:cNvPr id="35" name="Rectangle 32"/>
              <p:cNvSpPr>
                <a:spLocks noChangeArrowheads="1"/>
              </p:cNvSpPr>
              <p:nvPr/>
            </p:nvSpPr>
            <p:spPr bwMode="auto">
              <a:xfrm>
                <a:off x="912" y="3048"/>
                <a:ext cx="1130" cy="371"/>
              </a:xfrm>
              <a:prstGeom prst="rect">
                <a:avLst/>
              </a:prstGeom>
              <a:solidFill>
                <a:srgbClr val="EAF1E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228600" tIns="228600" rIns="228600" bIns="228600" anchor="ctr" anchorCtr="1"/>
              <a:lstStyle/>
              <a:p>
                <a:r>
                  <a:rPr lang="en-US" sz="1000" b="1" dirty="0"/>
                  <a:t>GL Transaction 100005</a:t>
                </a:r>
              </a:p>
            </p:txBody>
          </p:sp>
          <p:sp>
            <p:nvSpPr>
              <p:cNvPr id="36" name="Rectangle 34"/>
              <p:cNvSpPr>
                <a:spLocks noChangeArrowheads="1"/>
              </p:cNvSpPr>
              <p:nvPr/>
            </p:nvSpPr>
            <p:spPr bwMode="auto">
              <a:xfrm>
                <a:off x="944" y="3404"/>
                <a:ext cx="672" cy="3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sz="1000" b="1" dirty="0" smtClean="0"/>
                  <a:t>What If </a:t>
                </a:r>
                <a:r>
                  <a:rPr lang="en-US" sz="1000" b="1" dirty="0"/>
                  <a:t>Postings</a:t>
                </a:r>
              </a:p>
            </p:txBody>
          </p:sp>
        </p:grpSp>
        <p:sp>
          <p:nvSpPr>
            <p:cNvPr id="37" name="Freeform 80"/>
            <p:cNvSpPr>
              <a:spLocks/>
            </p:cNvSpPr>
            <p:nvPr/>
          </p:nvSpPr>
          <p:spPr bwMode="auto">
            <a:xfrm>
              <a:off x="1123950" y="876300"/>
              <a:ext cx="3492500" cy="1289050"/>
            </a:xfrm>
            <a:custGeom>
              <a:avLst/>
              <a:gdLst/>
              <a:ahLst/>
              <a:cxnLst>
                <a:cxn ang="0">
                  <a:pos x="0" y="812"/>
                </a:cxn>
                <a:cxn ang="0">
                  <a:pos x="0" y="0"/>
                </a:cxn>
                <a:cxn ang="0">
                  <a:pos x="2200" y="0"/>
                </a:cxn>
              </a:cxnLst>
              <a:rect l="0" t="0" r="r" b="b"/>
              <a:pathLst>
                <a:path w="2200" h="812">
                  <a:moveTo>
                    <a:pt x="0" y="812"/>
                  </a:moveTo>
                  <a:lnTo>
                    <a:pt x="0" y="0"/>
                  </a:lnTo>
                  <a:lnTo>
                    <a:pt x="2200" y="0"/>
                  </a:lnTo>
                </a:path>
              </a:pathLst>
            </a:custGeom>
            <a:noFill/>
            <a:ln w="28575" cap="flat" cmpd="sng">
              <a:solidFill>
                <a:srgbClr val="B5C5CF"/>
              </a:solidFill>
              <a:prstDash val="dash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sz="1000" dirty="0"/>
            </a:p>
          </p:txBody>
        </p:sp>
        <p:sp>
          <p:nvSpPr>
            <p:cNvPr id="38" name="Freeform 81"/>
            <p:cNvSpPr>
              <a:spLocks/>
            </p:cNvSpPr>
            <p:nvPr/>
          </p:nvSpPr>
          <p:spPr bwMode="auto">
            <a:xfrm>
              <a:off x="2724150" y="393700"/>
              <a:ext cx="2781300" cy="1174750"/>
            </a:xfrm>
            <a:custGeom>
              <a:avLst/>
              <a:gdLst/>
              <a:ahLst/>
              <a:cxnLst>
                <a:cxn ang="0">
                  <a:pos x="0" y="812"/>
                </a:cxn>
                <a:cxn ang="0">
                  <a:pos x="0" y="0"/>
                </a:cxn>
                <a:cxn ang="0">
                  <a:pos x="2200" y="0"/>
                </a:cxn>
              </a:cxnLst>
              <a:rect l="0" t="0" r="r" b="b"/>
              <a:pathLst>
                <a:path w="2200" h="812">
                  <a:moveTo>
                    <a:pt x="0" y="812"/>
                  </a:moveTo>
                  <a:lnTo>
                    <a:pt x="0" y="0"/>
                  </a:lnTo>
                  <a:lnTo>
                    <a:pt x="2200" y="0"/>
                  </a:lnTo>
                </a:path>
              </a:pathLst>
            </a:custGeom>
            <a:noFill/>
            <a:ln w="28575" cap="flat" cmpd="sng">
              <a:solidFill>
                <a:srgbClr val="B5C5CF"/>
              </a:solidFill>
              <a:prstDash val="dash"/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00" dirty="0"/>
            </a:p>
          </p:txBody>
        </p:sp>
        <p:sp>
          <p:nvSpPr>
            <p:cNvPr id="39" name="Line 82"/>
            <p:cNvSpPr>
              <a:spLocks noChangeShapeType="1"/>
            </p:cNvSpPr>
            <p:nvPr/>
          </p:nvSpPr>
          <p:spPr bwMode="auto">
            <a:xfrm>
              <a:off x="5499100" y="395288"/>
              <a:ext cx="0" cy="247650"/>
            </a:xfrm>
            <a:prstGeom prst="line">
              <a:avLst/>
            </a:prstGeom>
            <a:noFill/>
            <a:ln w="12700">
              <a:solidFill>
                <a:srgbClr val="B5C5CF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sz="1000" dirty="0"/>
            </a:p>
          </p:txBody>
        </p:sp>
        <p:sp>
          <p:nvSpPr>
            <p:cNvPr id="40" name="Rectangle 83"/>
            <p:cNvSpPr>
              <a:spLocks noChangeArrowheads="1"/>
            </p:cNvSpPr>
            <p:nvPr/>
          </p:nvSpPr>
          <p:spPr bwMode="auto">
            <a:xfrm>
              <a:off x="1104900" y="755650"/>
              <a:ext cx="145415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r>
                <a:rPr lang="en-US" sz="1000" b="1" dirty="0"/>
                <a:t>Report Set 1:</a:t>
              </a:r>
            </a:p>
            <a:p>
              <a:pPr algn="l"/>
              <a:r>
                <a:rPr lang="en-US" sz="1000" b="1" dirty="0"/>
                <a:t>What If and Official</a:t>
              </a:r>
            </a:p>
          </p:txBody>
        </p:sp>
        <p:sp>
          <p:nvSpPr>
            <p:cNvPr id="41" name="Rectangle 84"/>
            <p:cNvSpPr>
              <a:spLocks noChangeArrowheads="1"/>
            </p:cNvSpPr>
            <p:nvPr/>
          </p:nvSpPr>
          <p:spPr bwMode="auto">
            <a:xfrm>
              <a:off x="2641600" y="-82550"/>
              <a:ext cx="286385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000" b="1" dirty="0"/>
                <a:t>Report Set 2: Management and Official</a:t>
              </a:r>
            </a:p>
          </p:txBody>
        </p:sp>
        <p:sp>
          <p:nvSpPr>
            <p:cNvPr id="42" name="Freeform 85"/>
            <p:cNvSpPr>
              <a:spLocks/>
            </p:cNvSpPr>
            <p:nvPr/>
          </p:nvSpPr>
          <p:spPr bwMode="auto">
            <a:xfrm>
              <a:off x="4762500" y="4787900"/>
              <a:ext cx="1270000" cy="889000"/>
            </a:xfrm>
            <a:custGeom>
              <a:avLst/>
              <a:gdLst/>
              <a:ahLst/>
              <a:cxnLst>
                <a:cxn ang="0">
                  <a:pos x="0" y="304"/>
                </a:cxn>
                <a:cxn ang="0">
                  <a:pos x="0" y="560"/>
                </a:cxn>
                <a:cxn ang="0">
                  <a:pos x="800" y="560"/>
                </a:cxn>
                <a:cxn ang="0">
                  <a:pos x="800" y="0"/>
                </a:cxn>
              </a:cxnLst>
              <a:rect l="0" t="0" r="r" b="b"/>
              <a:pathLst>
                <a:path w="800" h="560">
                  <a:moveTo>
                    <a:pt x="0" y="304"/>
                  </a:moveTo>
                  <a:lnTo>
                    <a:pt x="0" y="560"/>
                  </a:lnTo>
                  <a:lnTo>
                    <a:pt x="800" y="560"/>
                  </a:lnTo>
                  <a:lnTo>
                    <a:pt x="800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sz="1000" dirty="0"/>
            </a:p>
          </p:txBody>
        </p:sp>
        <p:sp>
          <p:nvSpPr>
            <p:cNvPr id="43" name="Rectangle 86"/>
            <p:cNvSpPr>
              <a:spLocks noChangeArrowheads="1"/>
            </p:cNvSpPr>
            <p:nvPr/>
          </p:nvSpPr>
          <p:spPr bwMode="auto">
            <a:xfrm>
              <a:off x="4705350" y="5568950"/>
              <a:ext cx="1454150" cy="673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000" b="1" dirty="0"/>
                <a:t>Approval Process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Mandatory</a:t>
            </a:r>
          </a:p>
          <a:p>
            <a:pPr lvl="1"/>
            <a:r>
              <a:rPr lang="en-US" dirty="0" smtClean="0"/>
              <a:t>Also known as journals</a:t>
            </a:r>
          </a:p>
          <a:p>
            <a:pPr lvl="1"/>
            <a:r>
              <a:rPr lang="en-US" dirty="0" smtClean="0"/>
              <a:t>Multiple daybooks possible (recommended)</a:t>
            </a:r>
          </a:p>
          <a:p>
            <a:pPr lvl="1"/>
            <a:r>
              <a:rPr lang="en-US" dirty="0" smtClean="0"/>
              <a:t>Grouped into sets</a:t>
            </a:r>
          </a:p>
          <a:p>
            <a:pPr lvl="1"/>
            <a:r>
              <a:rPr lang="en-US" dirty="0" smtClean="0"/>
              <a:t>Default when single daybook by type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Control document numbering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AR daybook sets manage customer invoices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AP daybook sets manage supplier invoices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Linked to an accounting layer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Controlled by </a:t>
            </a:r>
          </a:p>
          <a:p>
            <a:pPr lvl="1"/>
            <a:r>
              <a:rPr lang="en-US" dirty="0" smtClean="0"/>
              <a:t>Financials activity</a:t>
            </a:r>
          </a:p>
          <a:p>
            <a:pPr lvl="1"/>
            <a:r>
              <a:rPr lang="en-US" dirty="0" smtClean="0"/>
              <a:t>Operational activity</a:t>
            </a:r>
          </a:p>
          <a:p>
            <a:pPr lvl="1"/>
            <a:r>
              <a:rPr lang="en-US" dirty="0" smtClean="0"/>
              <a:t>External programs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Daybooks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QS-EF-250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Transaction Flow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QS-EF-260</a:t>
            </a:r>
            <a:endParaRPr lang="en-US" dirty="0"/>
          </a:p>
        </p:txBody>
      </p:sp>
      <p:grpSp>
        <p:nvGrpSpPr>
          <p:cNvPr id="4" name="Group 106"/>
          <p:cNvGrpSpPr>
            <a:grpSpLocks/>
          </p:cNvGrpSpPr>
          <p:nvPr/>
        </p:nvGrpSpPr>
        <p:grpSpPr bwMode="auto">
          <a:xfrm>
            <a:off x="457200" y="1045029"/>
            <a:ext cx="8279315" cy="4655137"/>
            <a:chOff x="544" y="453"/>
            <a:chExt cx="4663" cy="2332"/>
          </a:xfrm>
        </p:grpSpPr>
        <p:sp>
          <p:nvSpPr>
            <p:cNvPr id="5" name="Line 96"/>
            <p:cNvSpPr>
              <a:spLocks noChangeShapeType="1"/>
            </p:cNvSpPr>
            <p:nvPr/>
          </p:nvSpPr>
          <p:spPr bwMode="auto">
            <a:xfrm>
              <a:off x="3875" y="899"/>
              <a:ext cx="0" cy="3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6" name="Rectangle 55"/>
            <p:cNvSpPr>
              <a:spLocks noChangeArrowheads="1"/>
            </p:cNvSpPr>
            <p:nvPr/>
          </p:nvSpPr>
          <p:spPr bwMode="auto">
            <a:xfrm>
              <a:off x="1310" y="1759"/>
              <a:ext cx="622" cy="44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Invoice Post</a:t>
              </a:r>
            </a:p>
          </p:txBody>
        </p:sp>
        <p:sp>
          <p:nvSpPr>
            <p:cNvPr id="7" name="Rectangle 56"/>
            <p:cNvSpPr>
              <a:spLocks noChangeArrowheads="1"/>
            </p:cNvSpPr>
            <p:nvPr/>
          </p:nvSpPr>
          <p:spPr bwMode="auto">
            <a:xfrm>
              <a:off x="1296" y="1085"/>
              <a:ext cx="640" cy="46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Financial</a:t>
              </a:r>
            </a:p>
            <a:p>
              <a:pPr algn="ctr" defTabSz="739775"/>
              <a:r>
                <a:rPr lang="en-US" sz="1100" dirty="0"/>
                <a:t>Transactions</a:t>
              </a:r>
            </a:p>
          </p:txBody>
        </p:sp>
        <p:sp>
          <p:nvSpPr>
            <p:cNvPr id="8" name="Rectangle 57"/>
            <p:cNvSpPr>
              <a:spLocks noChangeArrowheads="1"/>
            </p:cNvSpPr>
            <p:nvPr/>
          </p:nvSpPr>
          <p:spPr bwMode="auto">
            <a:xfrm>
              <a:off x="2887" y="1899"/>
              <a:ext cx="655" cy="468"/>
            </a:xfrm>
            <a:prstGeom prst="rect">
              <a:avLst/>
            </a:prstGeom>
            <a:solidFill>
              <a:srgbClr val="C0D3CE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b="1" dirty="0"/>
                <a:t>Official Layer</a:t>
              </a:r>
            </a:p>
          </p:txBody>
        </p:sp>
        <p:sp>
          <p:nvSpPr>
            <p:cNvPr id="9" name="Rectangle 58"/>
            <p:cNvSpPr>
              <a:spLocks noChangeArrowheads="1"/>
            </p:cNvSpPr>
            <p:nvPr/>
          </p:nvSpPr>
          <p:spPr bwMode="auto">
            <a:xfrm>
              <a:off x="2887" y="1219"/>
              <a:ext cx="656" cy="469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Transient</a:t>
              </a:r>
            </a:p>
            <a:p>
              <a:pPr algn="ctr" defTabSz="739775"/>
              <a:r>
                <a:rPr lang="en-US" sz="1100" dirty="0"/>
                <a:t>Layer</a:t>
              </a:r>
            </a:p>
          </p:txBody>
        </p:sp>
        <p:sp>
          <p:nvSpPr>
            <p:cNvPr id="10" name="Rectangle 59"/>
            <p:cNvSpPr>
              <a:spLocks noChangeArrowheads="1"/>
            </p:cNvSpPr>
            <p:nvPr/>
          </p:nvSpPr>
          <p:spPr bwMode="auto">
            <a:xfrm>
              <a:off x="2879" y="625"/>
              <a:ext cx="655" cy="469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Management</a:t>
              </a:r>
            </a:p>
            <a:p>
              <a:pPr algn="ctr" defTabSz="739775"/>
              <a:r>
                <a:rPr lang="en-US" sz="1100" dirty="0"/>
                <a:t>Layer</a:t>
              </a:r>
            </a:p>
          </p:txBody>
        </p:sp>
        <p:sp>
          <p:nvSpPr>
            <p:cNvPr id="11" name="Rectangle 60" descr="Wide upward diagonal"/>
            <p:cNvSpPr>
              <a:spLocks noChangeArrowheads="1"/>
            </p:cNvSpPr>
            <p:nvPr/>
          </p:nvSpPr>
          <p:spPr bwMode="auto">
            <a:xfrm>
              <a:off x="2172" y="2353"/>
              <a:ext cx="604" cy="432"/>
            </a:xfrm>
            <a:prstGeom prst="rect">
              <a:avLst/>
            </a:prstGeom>
            <a:solidFill>
              <a:schemeClr val="bg2">
                <a:lumMod val="9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Posting</a:t>
              </a:r>
            </a:p>
          </p:txBody>
        </p:sp>
        <p:sp>
          <p:nvSpPr>
            <p:cNvPr id="12" name="Rectangle 61"/>
            <p:cNvSpPr>
              <a:spLocks noChangeArrowheads="1"/>
            </p:cNvSpPr>
            <p:nvPr/>
          </p:nvSpPr>
          <p:spPr bwMode="auto">
            <a:xfrm>
              <a:off x="1310" y="2353"/>
              <a:ext cx="604" cy="43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Unposted </a:t>
              </a:r>
              <a:br>
                <a:rPr lang="en-US" sz="1100" dirty="0"/>
              </a:br>
              <a:r>
                <a:rPr lang="en-US" sz="1100" dirty="0"/>
                <a:t>Transactions</a:t>
              </a:r>
              <a:br>
                <a:rPr lang="en-US" sz="1100" dirty="0"/>
              </a:br>
              <a:r>
                <a:rPr lang="en-US" sz="1100" dirty="0"/>
                <a:t>Table</a:t>
              </a:r>
            </a:p>
          </p:txBody>
        </p:sp>
        <p:sp>
          <p:nvSpPr>
            <p:cNvPr id="13" name="Rectangle 62"/>
            <p:cNvSpPr>
              <a:spLocks noChangeArrowheads="1"/>
            </p:cNvSpPr>
            <p:nvPr/>
          </p:nvSpPr>
          <p:spPr bwMode="auto">
            <a:xfrm>
              <a:off x="544" y="2353"/>
              <a:ext cx="604" cy="432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>
                <a:spcBef>
                  <a:spcPct val="100000"/>
                </a:spcBef>
              </a:pPr>
              <a:r>
                <a:rPr lang="en-US" sz="1100" dirty="0"/>
                <a:t/>
              </a:r>
              <a:br>
                <a:rPr lang="en-US" sz="1100" dirty="0"/>
              </a:br>
              <a:r>
                <a:rPr lang="en-US" sz="1100" dirty="0"/>
                <a:t>Unposted </a:t>
              </a:r>
              <a:br>
                <a:rPr lang="en-US" sz="1100" dirty="0"/>
              </a:br>
              <a:r>
                <a:rPr lang="en-US" sz="1100" dirty="0"/>
                <a:t>Operational</a:t>
              </a:r>
              <a:br>
                <a:rPr lang="en-US" sz="1100" dirty="0"/>
              </a:br>
              <a:r>
                <a:rPr lang="en-US" sz="1100" dirty="0"/>
                <a:t>Transactions</a:t>
              </a:r>
              <a:br>
                <a:rPr lang="en-US" sz="1100" dirty="0"/>
              </a:br>
              <a:endParaRPr lang="en-US" sz="1100" dirty="0"/>
            </a:p>
          </p:txBody>
        </p:sp>
        <p:sp>
          <p:nvSpPr>
            <p:cNvPr id="14" name="Rectangle 63"/>
            <p:cNvSpPr>
              <a:spLocks noChangeArrowheads="1"/>
            </p:cNvSpPr>
            <p:nvPr/>
          </p:nvSpPr>
          <p:spPr bwMode="auto">
            <a:xfrm>
              <a:off x="4589" y="2287"/>
              <a:ext cx="618" cy="45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Cum. Account</a:t>
              </a:r>
            </a:p>
            <a:p>
              <a:pPr algn="ctr" defTabSz="739775"/>
              <a:r>
                <a:rPr lang="en-US" sz="1100" dirty="0"/>
                <a:t>Balance Detail</a:t>
              </a:r>
            </a:p>
          </p:txBody>
        </p:sp>
        <p:sp>
          <p:nvSpPr>
            <p:cNvPr id="15" name="Rectangle 64"/>
            <p:cNvSpPr>
              <a:spLocks noChangeArrowheads="1"/>
            </p:cNvSpPr>
            <p:nvPr/>
          </p:nvSpPr>
          <p:spPr bwMode="auto">
            <a:xfrm>
              <a:off x="4589" y="1672"/>
              <a:ext cx="618" cy="45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Financial </a:t>
              </a:r>
            </a:p>
            <a:p>
              <a:pPr algn="ctr" defTabSz="739775"/>
              <a:r>
                <a:rPr lang="en-US" sz="1100" dirty="0"/>
                <a:t>Statements and</a:t>
              </a:r>
            </a:p>
            <a:p>
              <a:pPr algn="ctr" defTabSz="739775"/>
              <a:r>
                <a:rPr lang="en-US" sz="1100" dirty="0"/>
                <a:t> Summary</a:t>
              </a:r>
            </a:p>
            <a:p>
              <a:pPr algn="ctr" defTabSz="739775"/>
              <a:r>
                <a:rPr lang="en-US" sz="1100" dirty="0"/>
                <a:t>Reports</a:t>
              </a:r>
            </a:p>
          </p:txBody>
        </p:sp>
        <p:sp>
          <p:nvSpPr>
            <p:cNvPr id="16" name="Rectangle 65"/>
            <p:cNvSpPr>
              <a:spLocks noChangeArrowheads="1"/>
            </p:cNvSpPr>
            <p:nvPr/>
          </p:nvSpPr>
          <p:spPr bwMode="auto">
            <a:xfrm>
              <a:off x="4589" y="460"/>
              <a:ext cx="618" cy="45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Posted</a:t>
              </a:r>
            </a:p>
            <a:p>
              <a:pPr algn="ctr" defTabSz="739775"/>
              <a:r>
                <a:rPr lang="en-US" sz="1100" dirty="0"/>
                <a:t>Transactions</a:t>
              </a:r>
            </a:p>
            <a:p>
              <a:pPr algn="ctr" defTabSz="739775"/>
              <a:r>
                <a:rPr lang="en-US" sz="1100" dirty="0"/>
                <a:t>Detail</a:t>
              </a:r>
            </a:p>
          </p:txBody>
        </p:sp>
        <p:sp>
          <p:nvSpPr>
            <p:cNvPr id="17" name="Rectangle 66"/>
            <p:cNvSpPr>
              <a:spLocks noChangeArrowheads="1"/>
            </p:cNvSpPr>
            <p:nvPr/>
          </p:nvSpPr>
          <p:spPr bwMode="auto">
            <a:xfrm>
              <a:off x="4589" y="1059"/>
              <a:ext cx="618" cy="45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dirty="0"/>
                <a:t>Detail</a:t>
              </a:r>
            </a:p>
            <a:p>
              <a:pPr algn="ctr" defTabSz="739775"/>
              <a:r>
                <a:rPr lang="en-US" sz="1100" dirty="0"/>
                <a:t>Reports</a:t>
              </a:r>
            </a:p>
          </p:txBody>
        </p:sp>
        <p:sp>
          <p:nvSpPr>
            <p:cNvPr id="18" name="Rectangle 67"/>
            <p:cNvSpPr>
              <a:spLocks noChangeArrowheads="1"/>
            </p:cNvSpPr>
            <p:nvPr/>
          </p:nvSpPr>
          <p:spPr bwMode="auto">
            <a:xfrm>
              <a:off x="3757" y="1225"/>
              <a:ext cx="655" cy="46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/>
              <a:r>
                <a:rPr lang="en-US" sz="1100" i="1" dirty="0"/>
                <a:t>Review or </a:t>
              </a:r>
            </a:p>
            <a:p>
              <a:pPr algn="ctr" defTabSz="739775"/>
              <a:r>
                <a:rPr lang="en-US" sz="1100" i="1" dirty="0"/>
                <a:t>Analyze</a:t>
              </a:r>
            </a:p>
            <a:p>
              <a:pPr algn="ctr" defTabSz="739775"/>
              <a:r>
                <a:rPr lang="en-US" sz="1100" i="1" dirty="0"/>
                <a:t>Transactions</a:t>
              </a:r>
            </a:p>
            <a:p>
              <a:pPr algn="ctr" defTabSz="739775"/>
              <a:r>
                <a:rPr lang="en-US" sz="1100" i="1" dirty="0"/>
                <a:t>Detail</a:t>
              </a:r>
            </a:p>
          </p:txBody>
        </p:sp>
        <p:sp>
          <p:nvSpPr>
            <p:cNvPr id="19" name="Line 68"/>
            <p:cNvSpPr>
              <a:spLocks noChangeShapeType="1"/>
            </p:cNvSpPr>
            <p:nvPr/>
          </p:nvSpPr>
          <p:spPr bwMode="auto">
            <a:xfrm>
              <a:off x="1152" y="2594"/>
              <a:ext cx="15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0" name="Line 69"/>
            <p:cNvSpPr>
              <a:spLocks noChangeShapeType="1"/>
            </p:cNvSpPr>
            <p:nvPr/>
          </p:nvSpPr>
          <p:spPr bwMode="auto">
            <a:xfrm>
              <a:off x="1911" y="2594"/>
              <a:ext cx="26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1" name="Line 70"/>
            <p:cNvSpPr>
              <a:spLocks noChangeShapeType="1"/>
            </p:cNvSpPr>
            <p:nvPr/>
          </p:nvSpPr>
          <p:spPr bwMode="auto">
            <a:xfrm>
              <a:off x="1934" y="2088"/>
              <a:ext cx="9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2" name="Line 71"/>
            <p:cNvSpPr>
              <a:spLocks noChangeShapeType="1"/>
            </p:cNvSpPr>
            <p:nvPr/>
          </p:nvSpPr>
          <p:spPr bwMode="auto">
            <a:xfrm>
              <a:off x="2772" y="2574"/>
              <a:ext cx="4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3" name="Line 72"/>
            <p:cNvSpPr>
              <a:spLocks noChangeShapeType="1"/>
            </p:cNvSpPr>
            <p:nvPr/>
          </p:nvSpPr>
          <p:spPr bwMode="auto">
            <a:xfrm flipV="1">
              <a:off x="3204" y="2368"/>
              <a:ext cx="0" cy="2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4" name="Line 73"/>
            <p:cNvSpPr>
              <a:spLocks noChangeShapeType="1"/>
            </p:cNvSpPr>
            <p:nvPr/>
          </p:nvSpPr>
          <p:spPr bwMode="auto">
            <a:xfrm>
              <a:off x="1932" y="1380"/>
              <a:ext cx="9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5" name="Line 74"/>
            <p:cNvSpPr>
              <a:spLocks noChangeShapeType="1"/>
            </p:cNvSpPr>
            <p:nvPr/>
          </p:nvSpPr>
          <p:spPr bwMode="auto">
            <a:xfrm flipV="1">
              <a:off x="2622" y="888"/>
              <a:ext cx="0" cy="10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6" name="Line 75"/>
            <p:cNvSpPr>
              <a:spLocks noChangeShapeType="1"/>
            </p:cNvSpPr>
            <p:nvPr/>
          </p:nvSpPr>
          <p:spPr bwMode="auto">
            <a:xfrm>
              <a:off x="2622" y="1970"/>
              <a:ext cx="2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7" name="Line 76"/>
            <p:cNvSpPr>
              <a:spLocks noChangeShapeType="1"/>
            </p:cNvSpPr>
            <p:nvPr/>
          </p:nvSpPr>
          <p:spPr bwMode="auto">
            <a:xfrm>
              <a:off x="2622" y="888"/>
              <a:ext cx="25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8" name="Line 77"/>
            <p:cNvSpPr>
              <a:spLocks noChangeShapeType="1"/>
            </p:cNvSpPr>
            <p:nvPr/>
          </p:nvSpPr>
          <p:spPr bwMode="auto">
            <a:xfrm>
              <a:off x="3540" y="1392"/>
              <a:ext cx="2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29" name="Line 78"/>
            <p:cNvSpPr>
              <a:spLocks noChangeShapeType="1"/>
            </p:cNvSpPr>
            <p:nvPr/>
          </p:nvSpPr>
          <p:spPr bwMode="auto">
            <a:xfrm>
              <a:off x="3879" y="1695"/>
              <a:ext cx="0" cy="3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30" name="Line 79"/>
            <p:cNvSpPr>
              <a:spLocks noChangeShapeType="1"/>
            </p:cNvSpPr>
            <p:nvPr/>
          </p:nvSpPr>
          <p:spPr bwMode="auto">
            <a:xfrm flipH="1">
              <a:off x="3543" y="2083"/>
              <a:ext cx="33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31" name="Line 85"/>
            <p:cNvSpPr>
              <a:spLocks noChangeShapeType="1"/>
            </p:cNvSpPr>
            <p:nvPr/>
          </p:nvSpPr>
          <p:spPr bwMode="auto">
            <a:xfrm>
              <a:off x="4474" y="456"/>
              <a:ext cx="1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32" name="Line 86"/>
            <p:cNvSpPr>
              <a:spLocks noChangeShapeType="1"/>
            </p:cNvSpPr>
            <p:nvPr/>
          </p:nvSpPr>
          <p:spPr bwMode="auto">
            <a:xfrm>
              <a:off x="4479" y="2708"/>
              <a:ext cx="12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33" name="Line 97"/>
            <p:cNvSpPr>
              <a:spLocks noChangeShapeType="1"/>
            </p:cNvSpPr>
            <p:nvPr/>
          </p:nvSpPr>
          <p:spPr bwMode="auto">
            <a:xfrm flipH="1">
              <a:off x="3538" y="902"/>
              <a:ext cx="33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  <p:sp>
          <p:nvSpPr>
            <p:cNvPr id="36" name="Line 105"/>
            <p:cNvSpPr>
              <a:spLocks noChangeShapeType="1"/>
            </p:cNvSpPr>
            <p:nvPr/>
          </p:nvSpPr>
          <p:spPr bwMode="auto">
            <a:xfrm flipH="1">
              <a:off x="4477" y="453"/>
              <a:ext cx="1" cy="22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 sz="1100" dirty="0"/>
            </a:p>
          </p:txBody>
        </p:sp>
      </p:grpSp>
      <p:sp>
        <p:nvSpPr>
          <p:cNvPr id="70" name="Text Box 22"/>
          <p:cNvSpPr txBox="1">
            <a:spLocks noChangeArrowheads="1"/>
          </p:cNvSpPr>
          <p:nvPr/>
        </p:nvSpPr>
        <p:spPr bwMode="auto">
          <a:xfrm>
            <a:off x="6371504" y="2230650"/>
            <a:ext cx="881517" cy="415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r>
              <a:rPr lang="en-US" sz="1200" b="1" dirty="0" smtClean="0"/>
              <a:t>Transfer</a:t>
            </a:r>
            <a:endParaRPr lang="en-US" sz="1200" b="1" dirty="0"/>
          </a:p>
        </p:txBody>
      </p:sp>
      <p:sp>
        <p:nvSpPr>
          <p:cNvPr id="71" name="Text Box 22"/>
          <p:cNvSpPr txBox="1">
            <a:spLocks noChangeArrowheads="1"/>
          </p:cNvSpPr>
          <p:nvPr/>
        </p:nvSpPr>
        <p:spPr bwMode="auto">
          <a:xfrm>
            <a:off x="6371504" y="3816590"/>
            <a:ext cx="881517" cy="415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r>
              <a:rPr lang="en-US" sz="1200" b="1" dirty="0" smtClean="0"/>
              <a:t>Transfer</a:t>
            </a:r>
            <a:endParaRPr lang="en-US" sz="12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Operational Transaction Flow</a:t>
            </a:r>
          </a:p>
        </p:txBody>
      </p:sp>
      <p:sp>
        <p:nvSpPr>
          <p:cNvPr id="21518" name="Footer Placeholder 19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GS-EF-270</a:t>
            </a:r>
          </a:p>
        </p:txBody>
      </p:sp>
      <p:sp>
        <p:nvSpPr>
          <p:cNvPr id="21507" name="AutoShape 12"/>
          <p:cNvSpPr>
            <a:spLocks noChangeArrowheads="1"/>
          </p:cNvSpPr>
          <p:nvPr/>
        </p:nvSpPr>
        <p:spPr bwMode="auto">
          <a:xfrm>
            <a:off x="1116013" y="1095400"/>
            <a:ext cx="2535237" cy="873125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1508" name="Text Box 13"/>
          <p:cNvSpPr txBox="1">
            <a:spLocks noChangeArrowheads="1"/>
          </p:cNvSpPr>
          <p:nvPr/>
        </p:nvSpPr>
        <p:spPr bwMode="auto">
          <a:xfrm>
            <a:off x="1271588" y="1239863"/>
            <a:ext cx="2363787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dirty="0" smtClean="0">
                <a:latin typeface="+mj-lt"/>
              </a:rPr>
              <a:t>Create unposted transactions </a:t>
            </a:r>
            <a:r>
              <a:rPr lang="en-US" sz="1400" dirty="0">
                <a:latin typeface="+mj-lt"/>
              </a:rPr>
              <a:t>during </a:t>
            </a:r>
            <a:r>
              <a:rPr lang="en-US" sz="1400" dirty="0" smtClean="0">
                <a:latin typeface="+mj-lt"/>
              </a:rPr>
              <a:t>operations</a:t>
            </a:r>
            <a:endParaRPr lang="en-US" sz="1400" dirty="0">
              <a:latin typeface="+mj-lt"/>
            </a:endParaRPr>
          </a:p>
          <a:p>
            <a:pPr>
              <a:spcBef>
                <a:spcPct val="50000"/>
              </a:spcBef>
            </a:pPr>
            <a:endParaRPr lang="en-US" sz="1400" dirty="0">
              <a:latin typeface="+mj-lt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16013" y="2319364"/>
            <a:ext cx="2676525" cy="1068388"/>
            <a:chOff x="703" y="1385"/>
            <a:chExt cx="1686" cy="673"/>
          </a:xfrm>
        </p:grpSpPr>
        <p:sp>
          <p:nvSpPr>
            <p:cNvPr id="21523" name="AutoShape 15"/>
            <p:cNvSpPr>
              <a:spLocks noChangeArrowheads="1"/>
            </p:cNvSpPr>
            <p:nvPr/>
          </p:nvSpPr>
          <p:spPr bwMode="auto">
            <a:xfrm>
              <a:off x="703" y="1385"/>
              <a:ext cx="1597" cy="550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1524" name="Text Box 16"/>
            <p:cNvSpPr txBox="1">
              <a:spLocks noChangeArrowheads="1"/>
            </p:cNvSpPr>
            <p:nvPr/>
          </p:nvSpPr>
          <p:spPr bwMode="auto">
            <a:xfrm>
              <a:off x="711" y="1525"/>
              <a:ext cx="1678" cy="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400" dirty="0">
                  <a:latin typeface="+mj-lt"/>
                </a:rPr>
                <a:t>Post operational </a:t>
              </a:r>
              <a:r>
                <a:rPr lang="en-US" sz="1400" dirty="0" smtClean="0">
                  <a:latin typeface="+mj-lt"/>
                </a:rPr>
                <a:t>transactions to the GL</a:t>
              </a:r>
              <a:endParaRPr lang="en-US" sz="140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endParaRPr lang="en-US" sz="1400" dirty="0">
                <a:latin typeface="+mj-lt"/>
              </a:endParaRP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4414838" y="1095400"/>
            <a:ext cx="2995612" cy="1139825"/>
            <a:chOff x="2781" y="614"/>
            <a:chExt cx="1597" cy="718"/>
          </a:xfrm>
        </p:grpSpPr>
        <p:sp>
          <p:nvSpPr>
            <p:cNvPr id="21521" name="AutoShape 18"/>
            <p:cNvSpPr>
              <a:spLocks noChangeArrowheads="1"/>
            </p:cNvSpPr>
            <p:nvPr/>
          </p:nvSpPr>
          <p:spPr bwMode="auto">
            <a:xfrm>
              <a:off x="2781" y="614"/>
              <a:ext cx="1597" cy="550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1522" name="Text Box 19"/>
            <p:cNvSpPr txBox="1">
              <a:spLocks noChangeArrowheads="1"/>
            </p:cNvSpPr>
            <p:nvPr/>
          </p:nvSpPr>
          <p:spPr bwMode="auto">
            <a:xfrm>
              <a:off x="2880" y="663"/>
              <a:ext cx="1489" cy="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400" dirty="0" smtClean="0">
                  <a:latin typeface="+mj-lt"/>
                </a:rPr>
                <a:t>If needed, review </a:t>
              </a:r>
              <a:r>
                <a:rPr lang="en-US" sz="1400" dirty="0">
                  <a:latin typeface="+mj-lt"/>
                </a:rPr>
                <a:t>and correct invalid account data that caused posting to </a:t>
              </a:r>
              <a:r>
                <a:rPr lang="en-US" sz="1400" dirty="0" smtClean="0">
                  <a:latin typeface="+mj-lt"/>
                </a:rPr>
                <a:t>fail</a:t>
              </a:r>
              <a:endParaRPr lang="en-US" sz="140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endParaRPr lang="en-US" sz="1400" dirty="0">
                <a:latin typeface="+mj-lt"/>
              </a:endParaRP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4414839" y="2319363"/>
            <a:ext cx="3014663" cy="873125"/>
            <a:chOff x="2781" y="1385"/>
            <a:chExt cx="1899" cy="550"/>
          </a:xfrm>
        </p:grpSpPr>
        <p:sp>
          <p:nvSpPr>
            <p:cNvPr id="21519" name="AutoShape 21"/>
            <p:cNvSpPr>
              <a:spLocks noChangeArrowheads="1"/>
            </p:cNvSpPr>
            <p:nvPr/>
          </p:nvSpPr>
          <p:spPr bwMode="auto">
            <a:xfrm>
              <a:off x="2781" y="1385"/>
              <a:ext cx="1899" cy="550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1520" name="Text Box 22"/>
            <p:cNvSpPr txBox="1">
              <a:spLocks noChangeArrowheads="1"/>
            </p:cNvSpPr>
            <p:nvPr/>
          </p:nvSpPr>
          <p:spPr bwMode="auto">
            <a:xfrm>
              <a:off x="2789" y="1525"/>
              <a:ext cx="1860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400" dirty="0">
                  <a:latin typeface="+mj-lt"/>
                </a:rPr>
                <a:t>Repost corrected </a:t>
              </a:r>
              <a:r>
                <a:rPr lang="en-US" sz="1400" dirty="0" smtClean="0">
                  <a:latin typeface="+mj-lt"/>
                </a:rPr>
                <a:t>transactions</a:t>
              </a:r>
              <a:endParaRPr lang="en-US" sz="140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endParaRPr lang="en-US" sz="1400" dirty="0">
                <a:latin typeface="+mj-lt"/>
              </a:endParaRPr>
            </a:p>
          </p:txBody>
        </p:sp>
      </p:grpSp>
      <p:sp>
        <p:nvSpPr>
          <p:cNvPr id="21512" name="Line 23"/>
          <p:cNvSpPr>
            <a:spLocks noChangeShapeType="1"/>
          </p:cNvSpPr>
          <p:nvPr/>
        </p:nvSpPr>
        <p:spPr bwMode="auto">
          <a:xfrm>
            <a:off x="2339975" y="1965350"/>
            <a:ext cx="0" cy="3603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21513" name="Line 24"/>
          <p:cNvSpPr>
            <a:spLocks noChangeShapeType="1"/>
          </p:cNvSpPr>
          <p:nvPr/>
        </p:nvSpPr>
        <p:spPr bwMode="auto">
          <a:xfrm>
            <a:off x="5651500" y="1965350"/>
            <a:ext cx="0" cy="3603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21514" name="Line 25"/>
          <p:cNvSpPr>
            <a:spLocks noChangeShapeType="1"/>
          </p:cNvSpPr>
          <p:nvPr/>
        </p:nvSpPr>
        <p:spPr bwMode="auto">
          <a:xfrm flipV="1">
            <a:off x="3924300" y="1462113"/>
            <a:ext cx="0" cy="1295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21515" name="Line 26"/>
          <p:cNvSpPr>
            <a:spLocks noChangeShapeType="1"/>
          </p:cNvSpPr>
          <p:nvPr/>
        </p:nvSpPr>
        <p:spPr bwMode="auto">
          <a:xfrm>
            <a:off x="3649663" y="2757513"/>
            <a:ext cx="279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21516" name="Line 27"/>
          <p:cNvSpPr>
            <a:spLocks noChangeShapeType="1"/>
          </p:cNvSpPr>
          <p:nvPr/>
        </p:nvSpPr>
        <p:spPr bwMode="auto">
          <a:xfrm>
            <a:off x="3917950" y="1462113"/>
            <a:ext cx="5032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5973" y="3569949"/>
            <a:ext cx="7183627" cy="2764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Components of Enterprise Financials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Key Financial Concepts </a:t>
            </a:r>
          </a:p>
          <a:p>
            <a:pPr lvl="1"/>
            <a:r>
              <a:rPr lang="en-US" dirty="0" smtClean="0"/>
              <a:t>GL Accounts</a:t>
            </a:r>
          </a:p>
          <a:p>
            <a:pPr lvl="1"/>
            <a:r>
              <a:rPr lang="en-US" dirty="0" smtClean="0"/>
              <a:t>GL Analytical Coding Segments</a:t>
            </a:r>
          </a:p>
          <a:p>
            <a:pPr lvl="1"/>
            <a:r>
              <a:rPr lang="en-US" dirty="0" smtClean="0"/>
              <a:t>Accounting Layers </a:t>
            </a:r>
          </a:p>
          <a:p>
            <a:pPr lvl="1"/>
            <a:r>
              <a:rPr lang="en-US" dirty="0" smtClean="0"/>
              <a:t>Daybooks</a:t>
            </a:r>
          </a:p>
          <a:p>
            <a:pPr lvl="1"/>
            <a:r>
              <a:rPr lang="en-US" dirty="0" smtClean="0"/>
              <a:t>GL Transaction Flow</a:t>
            </a:r>
          </a:p>
          <a:p>
            <a:pPr lvl="1"/>
            <a:r>
              <a:rPr lang="en-US" dirty="0" smtClean="0"/>
              <a:t>Currencies</a:t>
            </a:r>
          </a:p>
          <a:p>
            <a:pPr lvl="1"/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QS-EF-020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Currencies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QS-EF-275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4574" y="1235994"/>
            <a:ext cx="5643130" cy="403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Transactions are always stored in:</a:t>
            </a:r>
          </a:p>
          <a:p>
            <a:pPr lvl="1"/>
            <a:r>
              <a:rPr lang="en-US" b="1" dirty="0" smtClean="0"/>
              <a:t>Transaction currency</a:t>
            </a:r>
            <a:r>
              <a:rPr lang="en-US" dirty="0" smtClean="0"/>
              <a:t> : The currency the transaction is recorded in </a:t>
            </a:r>
          </a:p>
          <a:p>
            <a:pPr lvl="1"/>
            <a:r>
              <a:rPr lang="en-US" b="1" dirty="0" smtClean="0"/>
              <a:t>Base currency</a:t>
            </a:r>
            <a:r>
              <a:rPr lang="en-US" dirty="0" smtClean="0"/>
              <a:t> : The currency of the entity in which the transaction is recorded </a:t>
            </a:r>
          </a:p>
          <a:p>
            <a:pPr lvl="1"/>
            <a:r>
              <a:rPr lang="en-US" b="1" dirty="0" smtClean="0"/>
              <a:t>Management currency</a:t>
            </a:r>
            <a:r>
              <a:rPr lang="en-US" dirty="0" smtClean="0"/>
              <a:t>: The currency used for corporate-wide management reporting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Currencies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QS-EF-280</a:t>
            </a: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5" y="4567238"/>
            <a:ext cx="8580438" cy="148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 US company in Mexico:</a:t>
            </a:r>
          </a:p>
          <a:p>
            <a:pPr lvl="1"/>
            <a:r>
              <a:rPr lang="en-US" dirty="0" smtClean="0"/>
              <a:t>Keeps its accounting records in USD</a:t>
            </a:r>
          </a:p>
          <a:p>
            <a:pPr lvl="1"/>
            <a:r>
              <a:rPr lang="en-US" dirty="0" smtClean="0"/>
              <a:t>Submits reports to the Mexican government in MXN</a:t>
            </a:r>
          </a:p>
          <a:p>
            <a:pPr lvl="1"/>
            <a:r>
              <a:rPr lang="en-US" dirty="0" smtClean="0"/>
              <a:t>Receives a supplier invoice from a UK supplier in GBP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Currency 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QS-EF-290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243953" y="3811120"/>
            <a:ext cx="6650037" cy="1865313"/>
            <a:chOff x="188913" y="3911600"/>
            <a:chExt cx="6650037" cy="1865313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747838" y="4527550"/>
              <a:ext cx="5091112" cy="5683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747838" y="5094288"/>
              <a:ext cx="5091112" cy="5683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743075" y="3954463"/>
              <a:ext cx="5091113" cy="5683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pic>
          <p:nvPicPr>
            <p:cNvPr id="8" name="Picture 7" descr="GB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2313" y="3911600"/>
              <a:ext cx="1006475" cy="601663"/>
            </a:xfrm>
            <a:prstGeom prst="rect">
              <a:avLst/>
            </a:prstGeom>
            <a:noFill/>
          </p:spPr>
        </p:pic>
        <p:pic>
          <p:nvPicPr>
            <p:cNvPr id="9" name="Picture 8" descr="dollar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5588" y="4498975"/>
              <a:ext cx="1477962" cy="609600"/>
            </a:xfrm>
            <a:prstGeom prst="rect">
              <a:avLst/>
            </a:prstGeom>
            <a:noFill/>
          </p:spPr>
        </p:pic>
        <p:pic>
          <p:nvPicPr>
            <p:cNvPr id="10" name="Picture 12" descr="Mexican_Pes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8913" y="5119688"/>
              <a:ext cx="1543050" cy="657225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2802878" y="4010025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Transaction Currency  = GBP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02878" y="4531757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Base Currency             = USD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02878" y="5053489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>
                <a:solidFill>
                  <a:schemeClr val="bg1"/>
                </a:solidFill>
              </a:rPr>
              <a:t>Statutory Currency      = MXN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Describe the various components of Enterprise Financials</a:t>
            </a:r>
          </a:p>
          <a:p>
            <a:r>
              <a:rPr lang="en-US" dirty="0" smtClean="0"/>
              <a:t>Understand the importance of accounting layers</a:t>
            </a:r>
          </a:p>
          <a:p>
            <a:r>
              <a:rPr lang="en-US" dirty="0" smtClean="0"/>
              <a:t>Describe the role of daybooks in generating document numbers</a:t>
            </a:r>
          </a:p>
          <a:p>
            <a:r>
              <a:rPr lang="en-US" dirty="0" smtClean="0"/>
              <a:t>Understand how manufacturing operations affect the General Ledger</a:t>
            </a:r>
          </a:p>
          <a:p>
            <a:r>
              <a:rPr lang="en-US" dirty="0" smtClean="0"/>
              <a:t>Understand how the system manages multiple currencies 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Learning Objectives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QS-EF-030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 of Enterprise Financials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QS-EF-040</a:t>
            </a:r>
            <a:endParaRPr lang="en-US" dirty="0"/>
          </a:p>
        </p:txBody>
      </p:sp>
      <p:sp>
        <p:nvSpPr>
          <p:cNvPr id="5" name="Rectangle 19"/>
          <p:cNvSpPr>
            <a:spLocks noChangeAspect="1" noChangeArrowheads="1"/>
          </p:cNvSpPr>
          <p:nvPr/>
        </p:nvSpPr>
        <p:spPr bwMode="auto">
          <a:xfrm>
            <a:off x="270456" y="2282432"/>
            <a:ext cx="8197269" cy="2362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l"/>
            <a:r>
              <a:rPr lang="en-US" sz="1600" b="1" dirty="0">
                <a:latin typeface="+mj-lt"/>
              </a:rPr>
              <a:t>Enterprise</a:t>
            </a:r>
          </a:p>
          <a:p>
            <a:pPr algn="l"/>
            <a:r>
              <a:rPr lang="en-US" sz="1600" b="1" dirty="0">
                <a:latin typeface="+mj-lt"/>
              </a:rPr>
              <a:t>Financials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470788" y="2358632"/>
            <a:ext cx="6928585" cy="2209800"/>
            <a:chOff x="1470788" y="2358632"/>
            <a:chExt cx="6928585" cy="2209800"/>
          </a:xfrm>
        </p:grpSpPr>
        <p:sp>
          <p:nvSpPr>
            <p:cNvPr id="6" name="Text Box 20"/>
            <p:cNvSpPr txBox="1">
              <a:spLocks noChangeAspect="1" noChangeArrowheads="1"/>
            </p:cNvSpPr>
            <p:nvPr/>
          </p:nvSpPr>
          <p:spPr bwMode="auto">
            <a:xfrm>
              <a:off x="1470788" y="4035032"/>
              <a:ext cx="1263683" cy="533400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Fixed</a:t>
              </a:r>
              <a:br>
                <a:rPr lang="en-US" sz="12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Assets</a:t>
              </a:r>
            </a:p>
          </p:txBody>
        </p:sp>
        <p:sp>
          <p:nvSpPr>
            <p:cNvPr id="7" name="Text Box 21"/>
            <p:cNvSpPr txBox="1">
              <a:spLocks noChangeAspect="1" noChangeArrowheads="1"/>
            </p:cNvSpPr>
            <p:nvPr/>
          </p:nvSpPr>
          <p:spPr bwMode="auto">
            <a:xfrm>
              <a:off x="7152361" y="4035032"/>
              <a:ext cx="1247012" cy="533400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Logistics Accounting</a:t>
              </a:r>
            </a:p>
          </p:txBody>
        </p:sp>
        <p:sp>
          <p:nvSpPr>
            <p:cNvPr id="8" name="Text Box 22"/>
            <p:cNvSpPr txBox="1">
              <a:spLocks noChangeAspect="1" noChangeArrowheads="1"/>
            </p:cNvSpPr>
            <p:nvPr/>
          </p:nvSpPr>
          <p:spPr bwMode="auto">
            <a:xfrm>
              <a:off x="5460226" y="4035032"/>
              <a:ext cx="1692135" cy="533400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Vertex Sales and</a:t>
              </a:r>
              <a:br>
                <a:rPr lang="en-US" sz="12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Use Tax Interface</a:t>
              </a:r>
            </a:p>
          </p:txBody>
        </p:sp>
        <p:sp>
          <p:nvSpPr>
            <p:cNvPr id="9" name="Text Box 23"/>
            <p:cNvSpPr txBox="1">
              <a:spLocks noChangeAspect="1" noChangeArrowheads="1"/>
            </p:cNvSpPr>
            <p:nvPr/>
          </p:nvSpPr>
          <p:spPr bwMode="auto">
            <a:xfrm>
              <a:off x="4431608" y="4035032"/>
              <a:ext cx="1040288" cy="533400"/>
            </a:xfrm>
            <a:prstGeom prst="rect">
              <a:avLst/>
            </a:prstGeom>
            <a:solidFill>
              <a:srgbClr val="85A5D5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Enhanced</a:t>
              </a:r>
              <a:br>
                <a:rPr lang="en-US" sz="12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Controls</a:t>
              </a:r>
            </a:p>
          </p:txBody>
        </p:sp>
        <p:sp>
          <p:nvSpPr>
            <p:cNvPr id="10" name="Text Box 24"/>
            <p:cNvSpPr txBox="1">
              <a:spLocks noChangeAspect="1" noChangeArrowheads="1"/>
            </p:cNvSpPr>
            <p:nvPr/>
          </p:nvSpPr>
          <p:spPr bwMode="auto">
            <a:xfrm>
              <a:off x="6558863" y="2358632"/>
              <a:ext cx="1840509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Governance, </a:t>
              </a:r>
              <a:br>
                <a:rPr lang="en-US" sz="12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Risk </a:t>
              </a: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and </a:t>
              </a: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Compliance</a:t>
              </a:r>
            </a:p>
          </p:txBody>
        </p:sp>
        <p:sp>
          <p:nvSpPr>
            <p:cNvPr id="11" name="Text Box 25"/>
            <p:cNvSpPr txBox="1">
              <a:spLocks noChangeAspect="1" noChangeArrowheads="1"/>
            </p:cNvSpPr>
            <p:nvPr/>
          </p:nvSpPr>
          <p:spPr bwMode="auto">
            <a:xfrm>
              <a:off x="2911187" y="2892032"/>
              <a:ext cx="1141983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12" name="Text Box 26"/>
            <p:cNvSpPr txBox="1">
              <a:spLocks noChangeAspect="1" noChangeArrowheads="1"/>
            </p:cNvSpPr>
            <p:nvPr/>
          </p:nvSpPr>
          <p:spPr bwMode="auto">
            <a:xfrm>
              <a:off x="5391874" y="2358632"/>
              <a:ext cx="120033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13" name="Text Box 27"/>
            <p:cNvSpPr txBox="1">
              <a:spLocks noChangeAspect="1" noChangeArrowheads="1"/>
            </p:cNvSpPr>
            <p:nvPr/>
          </p:nvSpPr>
          <p:spPr bwMode="auto">
            <a:xfrm>
              <a:off x="4271564" y="2358632"/>
              <a:ext cx="110197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14" name="Text Box 28"/>
            <p:cNvSpPr txBox="1">
              <a:spLocks noChangeAspect="1" noChangeArrowheads="1"/>
            </p:cNvSpPr>
            <p:nvPr/>
          </p:nvSpPr>
          <p:spPr bwMode="auto">
            <a:xfrm>
              <a:off x="7107348" y="2892032"/>
              <a:ext cx="1292024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15" name="Text Box 31"/>
            <p:cNvSpPr txBox="1">
              <a:spLocks noChangeAspect="1" noChangeArrowheads="1"/>
            </p:cNvSpPr>
            <p:nvPr/>
          </p:nvSpPr>
          <p:spPr bwMode="auto">
            <a:xfrm>
              <a:off x="1472455" y="3425432"/>
              <a:ext cx="958599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General</a:t>
              </a:r>
              <a:br>
                <a:rPr lang="en-US" sz="12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Ledger</a:t>
              </a:r>
            </a:p>
          </p:txBody>
        </p:sp>
        <p:sp>
          <p:nvSpPr>
            <p:cNvPr id="16" name="Text Box 32"/>
            <p:cNvSpPr txBox="1">
              <a:spLocks noChangeAspect="1" noChangeArrowheads="1"/>
            </p:cNvSpPr>
            <p:nvPr/>
          </p:nvSpPr>
          <p:spPr bwMode="auto">
            <a:xfrm>
              <a:off x="4594986" y="3425432"/>
              <a:ext cx="1141983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17" name="Text Box 33"/>
            <p:cNvSpPr txBox="1">
              <a:spLocks noChangeAspect="1" noChangeArrowheads="1"/>
            </p:cNvSpPr>
            <p:nvPr/>
          </p:nvSpPr>
          <p:spPr bwMode="auto">
            <a:xfrm>
              <a:off x="3471342" y="3425432"/>
              <a:ext cx="110197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18" name="Text Box 34"/>
            <p:cNvSpPr txBox="1">
              <a:spLocks noChangeAspect="1" noChangeArrowheads="1"/>
            </p:cNvSpPr>
            <p:nvPr/>
          </p:nvSpPr>
          <p:spPr bwMode="auto">
            <a:xfrm>
              <a:off x="2431054" y="3425432"/>
              <a:ext cx="102028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Multi</a:t>
              </a:r>
              <a:br>
                <a:rPr lang="en-US" sz="12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Currency</a:t>
              </a:r>
            </a:p>
          </p:txBody>
        </p:sp>
        <p:sp>
          <p:nvSpPr>
            <p:cNvPr id="19" name="Text Box 35"/>
            <p:cNvSpPr txBox="1">
              <a:spLocks noChangeAspect="1" noChangeArrowheads="1"/>
            </p:cNvSpPr>
            <p:nvPr/>
          </p:nvSpPr>
          <p:spPr bwMode="auto">
            <a:xfrm>
              <a:off x="5711962" y="3425432"/>
              <a:ext cx="1520421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Banking/Cash</a:t>
              </a:r>
              <a:br>
                <a:rPr lang="en-US" sz="12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20" name="Text Box 36"/>
            <p:cNvSpPr txBox="1">
              <a:spLocks noChangeAspect="1" noChangeArrowheads="1"/>
            </p:cNvSpPr>
            <p:nvPr/>
          </p:nvSpPr>
          <p:spPr bwMode="auto">
            <a:xfrm>
              <a:off x="7152361" y="3425432"/>
              <a:ext cx="124701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Cost</a:t>
              </a:r>
              <a:br>
                <a:rPr lang="en-US" sz="1200" b="1" dirty="0">
                  <a:solidFill>
                    <a:schemeClr val="bg1"/>
                  </a:solidFill>
                  <a:latin typeface="+mj-lt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21" name="Text Box 37"/>
            <p:cNvSpPr txBox="1">
              <a:spLocks noChangeAspect="1" noChangeArrowheads="1"/>
            </p:cNvSpPr>
            <p:nvPr/>
          </p:nvSpPr>
          <p:spPr bwMode="auto">
            <a:xfrm>
              <a:off x="4053170" y="2892032"/>
              <a:ext cx="1600443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22" name="Text Box 38"/>
            <p:cNvSpPr txBox="1">
              <a:spLocks noChangeAspect="1" noChangeArrowheads="1"/>
            </p:cNvSpPr>
            <p:nvPr/>
          </p:nvSpPr>
          <p:spPr bwMode="auto">
            <a:xfrm>
              <a:off x="2831165" y="2358632"/>
              <a:ext cx="1440399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23" name="Text Box 39"/>
            <p:cNvSpPr txBox="1">
              <a:spLocks noChangeAspect="1" noChangeArrowheads="1"/>
            </p:cNvSpPr>
            <p:nvPr/>
          </p:nvSpPr>
          <p:spPr bwMode="auto">
            <a:xfrm>
              <a:off x="1470788" y="2358632"/>
              <a:ext cx="1360377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24" name="Text Box 40"/>
            <p:cNvSpPr txBox="1">
              <a:spLocks noChangeAspect="1" noChangeArrowheads="1"/>
            </p:cNvSpPr>
            <p:nvPr/>
          </p:nvSpPr>
          <p:spPr bwMode="auto">
            <a:xfrm>
              <a:off x="1470788" y="2892032"/>
              <a:ext cx="1440399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25" name="Text Box 41"/>
            <p:cNvSpPr txBox="1">
              <a:spLocks noChangeAspect="1" noChangeArrowheads="1"/>
            </p:cNvSpPr>
            <p:nvPr/>
          </p:nvSpPr>
          <p:spPr bwMode="auto">
            <a:xfrm>
              <a:off x="5666950" y="2892032"/>
              <a:ext cx="1427062" cy="533400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26" name="Text Box 42"/>
            <p:cNvSpPr txBox="1">
              <a:spLocks noChangeAspect="1" noChangeArrowheads="1"/>
            </p:cNvSpPr>
            <p:nvPr/>
          </p:nvSpPr>
          <p:spPr bwMode="auto">
            <a:xfrm>
              <a:off x="2671121" y="4035032"/>
              <a:ext cx="1760487" cy="533400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Internationalization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Analytics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QS-EF-050</a:t>
            </a:r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2456" y="1009359"/>
            <a:ext cx="3657897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>
                <a:latin typeface="+mj-lt"/>
              </a:rPr>
              <a:t>Align performance of business units </a:t>
            </a:r>
            <a:r>
              <a:rPr lang="en-US" b="0" dirty="0" smtClean="0">
                <a:latin typeface="+mj-lt"/>
              </a:rPr>
              <a:t>to </a:t>
            </a:r>
            <a:r>
              <a:rPr lang="en-US" b="0" dirty="0">
                <a:latin typeface="+mj-lt"/>
              </a:rPr>
              <a:t>overall company objectives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Create </a:t>
            </a:r>
            <a:r>
              <a:rPr lang="en-US" b="0" dirty="0" smtClean="0">
                <a:latin typeface="+mj-lt"/>
              </a:rPr>
              <a:t>reports for </a:t>
            </a:r>
            <a:br>
              <a:rPr lang="en-US" b="0" dirty="0" smtClean="0">
                <a:latin typeface="+mj-lt"/>
              </a:rPr>
            </a:br>
            <a:r>
              <a:rPr lang="en-US" b="0" dirty="0" smtClean="0">
                <a:latin typeface="+mj-lt"/>
              </a:rPr>
              <a:t>C-level </a:t>
            </a:r>
            <a:r>
              <a:rPr lang="en-US" b="0" dirty="0">
                <a:latin typeface="+mj-lt"/>
              </a:rPr>
              <a:t>executives to business unit managers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Use e</a:t>
            </a:r>
            <a:r>
              <a:rPr lang="en-US" b="0" dirty="0" smtClean="0">
                <a:latin typeface="+mj-lt"/>
              </a:rPr>
              <a:t>xtensive </a:t>
            </a:r>
            <a:r>
              <a:rPr lang="en-US" b="0" dirty="0">
                <a:latin typeface="+mj-lt"/>
              </a:rPr>
              <a:t>drill-down and analysis capabilities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View Dashboards for key </a:t>
            </a:r>
            <a:r>
              <a:rPr lang="en-US" b="0" dirty="0">
                <a:latin typeface="+mj-lt"/>
              </a:rPr>
              <a:t>customer and supplier information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1600" b="0" dirty="0">
              <a:latin typeface="+mj-lt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161333" y="969716"/>
            <a:ext cx="458323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Ensures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the CEO has visibility of overall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state of the business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when strategic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options are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analyzed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97478" y="4979816"/>
            <a:ext cx="8447088" cy="1135976"/>
            <a:chOff x="297478" y="5108404"/>
            <a:chExt cx="8447088" cy="860425"/>
          </a:xfrm>
        </p:grpSpPr>
        <p:sp>
          <p:nvSpPr>
            <p:cNvPr id="8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9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10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11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12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13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14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15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16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17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18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19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20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21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22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23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24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949415" y="2779391"/>
            <a:ext cx="613439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 smtClean="0">
                <a:solidFill>
                  <a:schemeClr val="bg1"/>
                </a:solidFill>
              </a:rPr>
              <a:t>Sub-</a:t>
            </a:r>
          </a:p>
          <a:p>
            <a:pPr algn="ctr">
              <a:defRPr/>
            </a:pPr>
            <a:r>
              <a:rPr lang="en-US" sz="800" b="1" dirty="0" smtClean="0">
                <a:solidFill>
                  <a:schemeClr val="bg1"/>
                </a:solidFill>
              </a:rPr>
              <a:t>Account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623750" y="2779391"/>
            <a:ext cx="580304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Cost </a:t>
            </a:r>
            <a:endParaRPr lang="en-US" sz="800" b="1" dirty="0" smtClean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en-US" sz="800" b="1" dirty="0" smtClean="0">
                <a:solidFill>
                  <a:schemeClr val="bg1"/>
                </a:solidFill>
              </a:rPr>
              <a:t>Center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6265846" y="2779391"/>
            <a:ext cx="506871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  Project  </a:t>
            </a: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3955375" y="2127880"/>
            <a:ext cx="414631" cy="335171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Entity</a:t>
            </a: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4370005" y="2127880"/>
            <a:ext cx="513139" cy="335171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Yr/Pd</a:t>
            </a: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5478231" y="2129135"/>
            <a:ext cx="637553" cy="335171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Daybook</a:t>
            </a: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6920479" y="2779392"/>
            <a:ext cx="334929" cy="3351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 smtClean="0">
                <a:solidFill>
                  <a:schemeClr val="bg1"/>
                </a:solidFill>
              </a:rPr>
              <a:t>SAF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7327050" y="2779392"/>
            <a:ext cx="334929" cy="3351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 smtClean="0">
                <a:solidFill>
                  <a:schemeClr val="bg1"/>
                </a:solidFill>
              </a:rPr>
              <a:t>SAF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7732726" y="2779392"/>
            <a:ext cx="334929" cy="3351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 smtClean="0">
                <a:solidFill>
                  <a:schemeClr val="bg1"/>
                </a:solidFill>
              </a:rPr>
              <a:t>SAF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8139298" y="2779392"/>
            <a:ext cx="334929" cy="3351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 smtClean="0">
                <a:solidFill>
                  <a:schemeClr val="bg1"/>
                </a:solidFill>
              </a:rPr>
              <a:t>SAF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8544078" y="2779392"/>
            <a:ext cx="334929" cy="3351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 smtClean="0">
                <a:solidFill>
                  <a:schemeClr val="bg1"/>
                </a:solidFill>
              </a:rPr>
              <a:t>SAF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4567022" y="4435161"/>
            <a:ext cx="1280160" cy="335171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auto">
          <a:xfrm>
            <a:off x="4512394" y="4358586"/>
            <a:ext cx="1294640" cy="335171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4514186" y="3404542"/>
            <a:ext cx="1144158" cy="335171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Intercompany key</a:t>
            </a:r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4518664" y="3881564"/>
            <a:ext cx="1105086" cy="335171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   Open item key  </a:t>
            </a:r>
          </a:p>
        </p:txBody>
      </p:sp>
      <p:sp>
        <p:nvSpPr>
          <p:cNvPr id="42" name="Text Box 21"/>
          <p:cNvSpPr txBox="1">
            <a:spLocks noChangeArrowheads="1"/>
          </p:cNvSpPr>
          <p:nvPr/>
        </p:nvSpPr>
        <p:spPr bwMode="auto">
          <a:xfrm>
            <a:off x="4857910" y="2129135"/>
            <a:ext cx="621499" cy="335171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Layer</a:t>
            </a:r>
          </a:p>
        </p:txBody>
      </p:sp>
      <p:sp>
        <p:nvSpPr>
          <p:cNvPr id="43" name="Text Box 22"/>
          <p:cNvSpPr txBox="1">
            <a:spLocks noChangeArrowheads="1"/>
          </p:cNvSpPr>
          <p:nvPr/>
        </p:nvSpPr>
        <p:spPr bwMode="auto">
          <a:xfrm>
            <a:off x="6772717" y="3409563"/>
            <a:ext cx="2114349" cy="5322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pPr algn="ctr"/>
            <a:r>
              <a:rPr lang="en-US" sz="1050" b="1" dirty="0"/>
              <a:t>Up to five </a:t>
            </a:r>
            <a:r>
              <a:rPr lang="en-US" sz="1050" b="1" dirty="0" smtClean="0"/>
              <a:t>supplementary</a:t>
            </a:r>
          </a:p>
          <a:p>
            <a:pPr algn="ctr"/>
            <a:r>
              <a:rPr lang="en-US" sz="1050" b="1" dirty="0" smtClean="0"/>
              <a:t> analysis fields on </a:t>
            </a:r>
            <a:r>
              <a:rPr lang="en-US" sz="1050" b="1" dirty="0"/>
              <a:t>a posting line</a:t>
            </a:r>
            <a:endParaRPr lang="en-US" sz="800" b="1" dirty="0"/>
          </a:p>
        </p:txBody>
      </p:sp>
      <p:sp>
        <p:nvSpPr>
          <p:cNvPr id="44" name="AutoShape 23"/>
          <p:cNvSpPr>
            <a:spLocks/>
          </p:cNvSpPr>
          <p:nvPr/>
        </p:nvSpPr>
        <p:spPr bwMode="auto">
          <a:xfrm rot="5400000">
            <a:off x="7774126" y="2307922"/>
            <a:ext cx="242278" cy="1983602"/>
          </a:xfrm>
          <a:prstGeom prst="rightBrace">
            <a:avLst>
              <a:gd name="adj1" fmla="val 44472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tIns="91440" bIns="91440" anchor="ctr"/>
          <a:lstStyle/>
          <a:p>
            <a:pPr algn="ctr"/>
            <a:endParaRPr lang="nl-NL" sz="800" b="1"/>
          </a:p>
        </p:txBody>
      </p:sp>
      <p:sp>
        <p:nvSpPr>
          <p:cNvPr id="45" name="Text Box 24"/>
          <p:cNvSpPr txBox="1">
            <a:spLocks noChangeArrowheads="1"/>
          </p:cNvSpPr>
          <p:nvPr/>
        </p:nvSpPr>
        <p:spPr bwMode="auto">
          <a:xfrm>
            <a:off x="3954479" y="2771859"/>
            <a:ext cx="928666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tIns="91440" bIns="91440"/>
          <a:lstStyle/>
          <a:p>
            <a:pPr algn="ctr">
              <a:defRPr/>
            </a:pPr>
            <a:r>
              <a:rPr lang="en-US" sz="800" b="1" dirty="0">
                <a:solidFill>
                  <a:schemeClr val="bg1"/>
                </a:solidFill>
              </a:rPr>
              <a:t>Primary </a:t>
            </a:r>
            <a:r>
              <a:rPr lang="en-US" sz="800" b="1" dirty="0" smtClean="0">
                <a:solidFill>
                  <a:schemeClr val="bg1"/>
                </a:solidFill>
              </a:rPr>
              <a:t/>
            </a:r>
            <a:br>
              <a:rPr lang="en-US" sz="800" b="1" dirty="0" smtClean="0">
                <a:solidFill>
                  <a:schemeClr val="bg1"/>
                </a:solidFill>
              </a:rPr>
            </a:br>
            <a:r>
              <a:rPr lang="en-US" sz="800" b="1" dirty="0" smtClean="0">
                <a:solidFill>
                  <a:schemeClr val="bg1"/>
                </a:solidFill>
              </a:rPr>
              <a:t>GAAP Account</a:t>
            </a:r>
            <a:endParaRPr lang="en-US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Reporting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QS-EF-060</a:t>
            </a:r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37670" y="1159768"/>
            <a:ext cx="379571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Use an e</a:t>
            </a:r>
            <a:r>
              <a:rPr lang="en-US" b="0" dirty="0" smtClean="0">
                <a:latin typeface="+mj-lt"/>
              </a:rPr>
              <a:t>xtensive </a:t>
            </a:r>
            <a:r>
              <a:rPr lang="en-US" b="0" dirty="0">
                <a:latin typeface="+mj-lt"/>
              </a:rPr>
              <a:t>set of reports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View graphical </a:t>
            </a:r>
            <a:r>
              <a:rPr lang="en-US" b="0" dirty="0">
                <a:latin typeface="+mj-lt"/>
              </a:rPr>
              <a:t>output that is easy to </a:t>
            </a:r>
            <a:r>
              <a:rPr lang="en-US" b="0" dirty="0" smtClean="0">
                <a:latin typeface="+mj-lt"/>
              </a:rPr>
              <a:t>customize with report variants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Generate r</a:t>
            </a:r>
            <a:r>
              <a:rPr lang="en-US" b="0" dirty="0" smtClean="0">
                <a:latin typeface="+mj-lt"/>
              </a:rPr>
              <a:t>eports </a:t>
            </a:r>
            <a:r>
              <a:rPr lang="en-US" b="0" dirty="0">
                <a:latin typeface="+mj-lt"/>
              </a:rPr>
              <a:t>in company statutory currency and company chart of accounts for comparison of business operations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0" dirty="0" smtClean="0">
                <a:latin typeface="+mj-lt"/>
              </a:rPr>
              <a:t>Easily customize and select data based on spreadsheet style browses</a:t>
            </a:r>
            <a:endParaRPr lang="en-US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b="0" dirty="0">
              <a:latin typeface="+mj-lt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466758" y="1156593"/>
            <a:ext cx="431800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Simplified board reporting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and decision making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for the CFO with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flexible, graphical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reporting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4228383" y="2172256"/>
            <a:ext cx="4506912" cy="2554625"/>
            <a:chOff x="4190163" y="2846087"/>
            <a:chExt cx="4692580" cy="2457419"/>
          </a:xfrm>
        </p:grpSpPr>
        <p:pic>
          <p:nvPicPr>
            <p:cNvPr id="7" name="Picture 3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190163" y="2846087"/>
              <a:ext cx="4692580" cy="24574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" name="Picture 3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53859" y="3083719"/>
              <a:ext cx="594366" cy="1807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28" name="Group 27"/>
          <p:cNvGrpSpPr/>
          <p:nvPr/>
        </p:nvGrpSpPr>
        <p:grpSpPr>
          <a:xfrm>
            <a:off x="337670" y="5114018"/>
            <a:ext cx="8447088" cy="999061"/>
            <a:chOff x="297478" y="5108404"/>
            <a:chExt cx="8447088" cy="860425"/>
          </a:xfrm>
        </p:grpSpPr>
        <p:sp>
          <p:nvSpPr>
            <p:cNvPr id="29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30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1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2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3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4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5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6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7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8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9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40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1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2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3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4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5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Multi-GAAP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QS-EF-070</a:t>
            </a:r>
            <a:endParaRPr lang="en-US" dirty="0"/>
          </a:p>
        </p:txBody>
      </p:sp>
      <p:pic>
        <p:nvPicPr>
          <p:cNvPr id="5" name="Picture 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8551" y="2402061"/>
            <a:ext cx="4238625" cy="1157288"/>
          </a:xfrm>
          <a:prstGeom prst="rect">
            <a:avLst/>
          </a:prstGeom>
          <a:noFill/>
          <a:ln w="9525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90651" y="807417"/>
            <a:ext cx="3635375" cy="1008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Accounting layers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support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multi-GAAP reporting from a single set of books</a:t>
            </a:r>
            <a:endParaRPr lang="en-US" sz="18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80588" y="950292"/>
            <a:ext cx="4017963" cy="37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Use accounting layers to </a:t>
            </a:r>
            <a:r>
              <a:rPr lang="en-AU" dirty="0" smtClean="0">
                <a:latin typeface="+mj-lt"/>
              </a:rPr>
              <a:t>support </a:t>
            </a:r>
            <a:r>
              <a:rPr lang="en-AU" b="0" dirty="0" smtClean="0">
                <a:latin typeface="+mj-lt"/>
              </a:rPr>
              <a:t>multi-GAAP </a:t>
            </a:r>
            <a:r>
              <a:rPr lang="en-AU" b="0" dirty="0">
                <a:latin typeface="+mj-lt"/>
              </a:rPr>
              <a:t>reporting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Set up multiple </a:t>
            </a:r>
            <a:r>
              <a:rPr lang="en-AU" b="0" dirty="0">
                <a:latin typeface="+mj-lt"/>
              </a:rPr>
              <a:t>charts of accounts (COA) </a:t>
            </a:r>
            <a:r>
              <a:rPr lang="en-AU" b="0" dirty="0" smtClean="0">
                <a:latin typeface="+mj-lt"/>
              </a:rPr>
              <a:t>for business or legal </a:t>
            </a:r>
            <a:r>
              <a:rPr lang="en-AU" b="0" dirty="0">
                <a:latin typeface="+mj-lt"/>
              </a:rPr>
              <a:t>reporting purposes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dirty="0" smtClean="0">
                <a:latin typeface="+mj-lt"/>
              </a:rPr>
              <a:t>C</a:t>
            </a:r>
            <a:r>
              <a:rPr lang="en-AU" b="0" dirty="0" smtClean="0">
                <a:latin typeface="+mj-lt"/>
              </a:rPr>
              <a:t>ombine </a:t>
            </a:r>
            <a:r>
              <a:rPr lang="en-AU" b="0" dirty="0">
                <a:latin typeface="+mj-lt"/>
              </a:rPr>
              <a:t>accounting layers in reporting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>
                <a:latin typeface="+mj-lt"/>
              </a:rPr>
              <a:t>Simulate GAAP transformation transactions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Use allocations </a:t>
            </a:r>
            <a:r>
              <a:rPr lang="en-AU" b="0" dirty="0">
                <a:latin typeface="+mj-lt"/>
              </a:rPr>
              <a:t>and </a:t>
            </a:r>
            <a:r>
              <a:rPr lang="en-AU" b="0" dirty="0" smtClean="0">
                <a:latin typeface="+mj-lt"/>
              </a:rPr>
              <a:t>supplementary </a:t>
            </a:r>
            <a:r>
              <a:rPr lang="en-AU" dirty="0" smtClean="0">
                <a:latin typeface="+mj-lt"/>
              </a:rPr>
              <a:t>a</a:t>
            </a:r>
            <a:r>
              <a:rPr lang="en-AU" b="0" dirty="0" smtClean="0">
                <a:latin typeface="+mj-lt"/>
              </a:rPr>
              <a:t>nalysis fields to   </a:t>
            </a:r>
            <a:r>
              <a:rPr lang="en-AU" b="0" dirty="0">
                <a:latin typeface="+mj-lt"/>
              </a:rPr>
              <a:t>support IFRS segment reporting</a:t>
            </a:r>
            <a:endParaRPr lang="en-US" b="0" dirty="0">
              <a:latin typeface="+mj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97478" y="5212531"/>
            <a:ext cx="8447088" cy="1064320"/>
            <a:chOff x="297478" y="5108404"/>
            <a:chExt cx="8447088" cy="860425"/>
          </a:xfrm>
        </p:grpSpPr>
        <p:sp>
          <p:nvSpPr>
            <p:cNvPr id="29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30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1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2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3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4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5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6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7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8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9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40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1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2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3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4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5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QS-EF-080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76336" y="987740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n-ea"/>
              <a:cs typeface="Tahoma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351560" y="583264"/>
            <a:ext cx="4078176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Quick, flexible, collaborative budgeting process for </a:t>
            </a:r>
            <a:r>
              <a:rPr lang="en-US" sz="2000" dirty="0" smtClean="0">
                <a:solidFill>
                  <a:srgbClr val="5A87C6"/>
                </a:solidFill>
                <a:latin typeface="+mj-lt"/>
              </a:rPr>
              <a:t>Finance </a:t>
            </a:r>
            <a:r>
              <a:rPr lang="en-US" sz="2000" dirty="0">
                <a:solidFill>
                  <a:srgbClr val="5A87C6"/>
                </a:solidFill>
                <a:latin typeface="+mj-lt"/>
              </a:rPr>
              <a:t>Manager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0136" y="1078227"/>
            <a:ext cx="39512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dirty="0" smtClean="0">
                <a:latin typeface="+mj-lt"/>
              </a:rPr>
              <a:t>Maintain m</a:t>
            </a:r>
            <a:r>
              <a:rPr lang="en-AU" b="0" dirty="0" smtClean="0">
                <a:latin typeface="+mj-lt"/>
              </a:rPr>
              <a:t>ultiple budget versions</a:t>
            </a:r>
            <a:endParaRPr lang="en-AU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dirty="0" smtClean="0">
                <a:latin typeface="+mj-lt"/>
              </a:rPr>
              <a:t>Define</a:t>
            </a:r>
            <a:r>
              <a:rPr lang="en-AU" b="0" dirty="0" smtClean="0">
                <a:latin typeface="+mj-lt"/>
              </a:rPr>
              <a:t> budget </a:t>
            </a:r>
            <a:r>
              <a:rPr lang="en-AU" b="0" dirty="0">
                <a:latin typeface="+mj-lt"/>
              </a:rPr>
              <a:t>periods </a:t>
            </a:r>
            <a:r>
              <a:rPr lang="en-AU" dirty="0" smtClean="0">
                <a:latin typeface="+mj-lt"/>
              </a:rPr>
              <a:t>different from </a:t>
            </a:r>
            <a:r>
              <a:rPr lang="en-AU" b="0" dirty="0" smtClean="0">
                <a:latin typeface="+mj-lt"/>
              </a:rPr>
              <a:t>accounting </a:t>
            </a:r>
            <a:r>
              <a:rPr lang="en-AU" b="0" dirty="0">
                <a:latin typeface="+mj-lt"/>
              </a:rPr>
              <a:t>periods</a:t>
            </a: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Record forecasts</a:t>
            </a:r>
            <a:endParaRPr lang="en-AU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 smtClean="0">
                <a:latin typeface="+mj-lt"/>
              </a:rPr>
              <a:t>Check budgets on-line and view on-lin</a:t>
            </a:r>
            <a:r>
              <a:rPr lang="en-AU" dirty="0" smtClean="0">
                <a:latin typeface="+mj-lt"/>
              </a:rPr>
              <a:t>e </a:t>
            </a:r>
            <a:r>
              <a:rPr lang="en-AU" b="0" dirty="0" smtClean="0">
                <a:latin typeface="+mj-lt"/>
              </a:rPr>
              <a:t>warnings</a:t>
            </a:r>
            <a:endParaRPr lang="en-AU" b="0" dirty="0">
              <a:latin typeface="+mj-lt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b="0" dirty="0">
                <a:latin typeface="+mj-lt"/>
              </a:rPr>
              <a:t>Import </a:t>
            </a:r>
            <a:r>
              <a:rPr lang="en-AU" b="0" dirty="0" smtClean="0">
                <a:latin typeface="+mj-lt"/>
              </a:rPr>
              <a:t>and update budget </a:t>
            </a:r>
            <a:r>
              <a:rPr lang="en-AU" b="0" dirty="0">
                <a:latin typeface="+mj-lt"/>
              </a:rPr>
              <a:t>data from </a:t>
            </a:r>
            <a:r>
              <a:rPr lang="en-AU" b="0" dirty="0" smtClean="0">
                <a:latin typeface="+mj-lt"/>
              </a:rPr>
              <a:t>Microsoft Excel</a:t>
            </a:r>
            <a:endParaRPr lang="en-AU" b="0" baseline="30000" dirty="0">
              <a:latin typeface="+mj-lt"/>
              <a:cs typeface="Tahoma" pitchFamily="34" charset="0"/>
            </a:endParaRPr>
          </a:p>
          <a:p>
            <a:pPr marL="231775" indent="-231775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AU" dirty="0" smtClean="0">
                <a:latin typeface="+mj-lt"/>
              </a:rPr>
              <a:t>Combine m</a:t>
            </a:r>
            <a:r>
              <a:rPr lang="en-AU" b="0" dirty="0" smtClean="0">
                <a:latin typeface="+mj-lt"/>
              </a:rPr>
              <a:t>ulti-level budgets </a:t>
            </a:r>
            <a:r>
              <a:rPr lang="en-AU" b="0" dirty="0">
                <a:latin typeface="+mj-lt"/>
              </a:rPr>
              <a:t>and actuals </a:t>
            </a:r>
            <a:r>
              <a:rPr lang="en-AU" b="0" dirty="0" smtClean="0">
                <a:latin typeface="+mj-lt"/>
              </a:rPr>
              <a:t>from </a:t>
            </a:r>
            <a:r>
              <a:rPr lang="en-AU" b="0" dirty="0">
                <a:latin typeface="+mj-lt"/>
              </a:rPr>
              <a:t>multiple companies</a:t>
            </a:r>
          </a:p>
        </p:txBody>
      </p:sp>
      <p:pic>
        <p:nvPicPr>
          <p:cNvPr id="7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1819528"/>
            <a:ext cx="4343400" cy="31560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7" name="Group 26"/>
          <p:cNvGrpSpPr/>
          <p:nvPr/>
        </p:nvGrpSpPr>
        <p:grpSpPr>
          <a:xfrm>
            <a:off x="297478" y="5300916"/>
            <a:ext cx="8447088" cy="1076133"/>
            <a:chOff x="297478" y="5108404"/>
            <a:chExt cx="8447088" cy="860425"/>
          </a:xfrm>
        </p:grpSpPr>
        <p:sp>
          <p:nvSpPr>
            <p:cNvPr id="28" name="Rectangle 100"/>
            <p:cNvSpPr>
              <a:spLocks noChangeArrowheads="1"/>
            </p:cNvSpPr>
            <p:nvPr/>
          </p:nvSpPr>
          <p:spPr bwMode="auto">
            <a:xfrm>
              <a:off x="297478" y="5108404"/>
              <a:ext cx="8447088" cy="86042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1000" b="1" dirty="0">
                  <a:latin typeface="+mj-lt"/>
                </a:rPr>
                <a:t>Financials</a:t>
              </a:r>
            </a:p>
          </p:txBody>
        </p:sp>
        <p:sp>
          <p:nvSpPr>
            <p:cNvPr id="29" name="Text Box 156"/>
            <p:cNvSpPr txBox="1">
              <a:spLocks noChangeArrowheads="1"/>
            </p:cNvSpPr>
            <p:nvPr/>
          </p:nvSpPr>
          <p:spPr bwMode="auto">
            <a:xfrm>
              <a:off x="3654919" y="5659672"/>
              <a:ext cx="1252538" cy="242432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30" name="Text Box 103"/>
            <p:cNvSpPr txBox="1">
              <a:spLocks noChangeArrowheads="1"/>
            </p:cNvSpPr>
            <p:nvPr/>
          </p:nvSpPr>
          <p:spPr bwMode="auto">
            <a:xfrm>
              <a:off x="1149844" y="5654906"/>
              <a:ext cx="1252538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31" name="Text Box 104"/>
            <p:cNvSpPr txBox="1">
              <a:spLocks noChangeArrowheads="1"/>
            </p:cNvSpPr>
            <p:nvPr/>
          </p:nvSpPr>
          <p:spPr bwMode="auto">
            <a:xfrm>
              <a:off x="4907457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32" name="Text Box 105"/>
            <p:cNvSpPr txBox="1">
              <a:spLocks noChangeArrowheads="1"/>
            </p:cNvSpPr>
            <p:nvPr/>
          </p:nvSpPr>
          <p:spPr bwMode="auto">
            <a:xfrm>
              <a:off x="2402382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33" name="Text Box 106"/>
            <p:cNvSpPr txBox="1">
              <a:spLocks noChangeArrowheads="1"/>
            </p:cNvSpPr>
            <p:nvPr/>
          </p:nvSpPr>
          <p:spPr bwMode="auto">
            <a:xfrm>
              <a:off x="6159994" y="5654906"/>
              <a:ext cx="1254125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34" name="Text Box 107"/>
            <p:cNvSpPr txBox="1">
              <a:spLocks noChangeArrowheads="1"/>
            </p:cNvSpPr>
            <p:nvPr/>
          </p:nvSpPr>
          <p:spPr bwMode="auto">
            <a:xfrm>
              <a:off x="7412532" y="5654906"/>
              <a:ext cx="1252537" cy="247198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35" name="Text Box 140"/>
            <p:cNvSpPr txBox="1">
              <a:spLocks noChangeArrowheads="1"/>
            </p:cNvSpPr>
            <p:nvPr/>
          </p:nvSpPr>
          <p:spPr bwMode="auto">
            <a:xfrm>
              <a:off x="11498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36" name="Text Box 141"/>
            <p:cNvSpPr txBox="1">
              <a:spLocks noChangeArrowheads="1"/>
            </p:cNvSpPr>
            <p:nvPr/>
          </p:nvSpPr>
          <p:spPr bwMode="auto">
            <a:xfrm>
              <a:off x="4159744" y="5415017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37" name="Text Box 142"/>
            <p:cNvSpPr txBox="1">
              <a:spLocks noChangeArrowheads="1"/>
            </p:cNvSpPr>
            <p:nvPr/>
          </p:nvSpPr>
          <p:spPr bwMode="auto">
            <a:xfrm>
              <a:off x="2657969" y="5415017"/>
              <a:ext cx="1500188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38" name="Text Box 144"/>
            <p:cNvSpPr txBox="1">
              <a:spLocks noChangeArrowheads="1"/>
            </p:cNvSpPr>
            <p:nvPr/>
          </p:nvSpPr>
          <p:spPr bwMode="auto">
            <a:xfrm>
              <a:off x="5656757" y="5415017"/>
              <a:ext cx="1500187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39" name="Text Box 145"/>
            <p:cNvSpPr txBox="1">
              <a:spLocks noChangeArrowheads="1"/>
            </p:cNvSpPr>
            <p:nvPr/>
          </p:nvSpPr>
          <p:spPr bwMode="auto">
            <a:xfrm>
              <a:off x="7156944" y="5415017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40" name="Text Box 140"/>
            <p:cNvSpPr txBox="1">
              <a:spLocks noChangeArrowheads="1"/>
            </p:cNvSpPr>
            <p:nvPr/>
          </p:nvSpPr>
          <p:spPr bwMode="auto">
            <a:xfrm>
              <a:off x="1149844" y="5173539"/>
              <a:ext cx="1508125" cy="24783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41" name="Text Box 141"/>
            <p:cNvSpPr txBox="1">
              <a:spLocks noChangeArrowheads="1"/>
            </p:cNvSpPr>
            <p:nvPr/>
          </p:nvSpPr>
          <p:spPr bwMode="auto">
            <a:xfrm>
              <a:off x="4159744" y="5173539"/>
              <a:ext cx="1498600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42" name="Text Box 142"/>
            <p:cNvSpPr txBox="1">
              <a:spLocks noChangeArrowheads="1"/>
            </p:cNvSpPr>
            <p:nvPr/>
          </p:nvSpPr>
          <p:spPr bwMode="auto">
            <a:xfrm>
              <a:off x="2659557" y="5173539"/>
              <a:ext cx="150177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43" name="Text Box 144"/>
            <p:cNvSpPr txBox="1">
              <a:spLocks noChangeArrowheads="1"/>
            </p:cNvSpPr>
            <p:nvPr/>
          </p:nvSpPr>
          <p:spPr bwMode="auto">
            <a:xfrm>
              <a:off x="5656757" y="5173539"/>
              <a:ext cx="1500187" cy="247833"/>
            </a:xfrm>
            <a:prstGeom prst="rect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44" name="Text Box 145"/>
            <p:cNvSpPr txBox="1">
              <a:spLocks noChangeArrowheads="1"/>
            </p:cNvSpPr>
            <p:nvPr/>
          </p:nvSpPr>
          <p:spPr bwMode="auto">
            <a:xfrm>
              <a:off x="7156944" y="5173539"/>
              <a:ext cx="1508125" cy="24783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 algn="ctr">
                <a:lnSpc>
                  <a:spcPct val="75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5308</TotalTime>
  <Words>2350</Words>
  <Application>Microsoft Office PowerPoint</Application>
  <PresentationFormat>On-screen Show (4:3)</PresentationFormat>
  <Paragraphs>716</Paragraphs>
  <Slides>32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QAD 2010 Template</vt:lpstr>
      <vt:lpstr>Image</vt:lpstr>
      <vt:lpstr>Enterprise Financials Overview</vt:lpstr>
      <vt:lpstr>Quick Start Flow</vt:lpstr>
      <vt:lpstr>Topics</vt:lpstr>
      <vt:lpstr>Learning Objectives</vt:lpstr>
      <vt:lpstr>Components of Enterprise Financials</vt:lpstr>
      <vt:lpstr>Financial Analytics</vt:lpstr>
      <vt:lpstr>Management Reporting</vt:lpstr>
      <vt:lpstr>Multi-GAAP</vt:lpstr>
      <vt:lpstr>Budgeting</vt:lpstr>
      <vt:lpstr>Governance, Risk, and Compliance</vt:lpstr>
      <vt:lpstr>Consolidations</vt:lpstr>
      <vt:lpstr>Allocations</vt:lpstr>
      <vt:lpstr>Financial Shared Services</vt:lpstr>
      <vt:lpstr>Credit Management</vt:lpstr>
      <vt:lpstr>Tax Management</vt:lpstr>
      <vt:lpstr>General Ledger</vt:lpstr>
      <vt:lpstr>Multiple Currency</vt:lpstr>
      <vt:lpstr>Accounts Receivable</vt:lpstr>
      <vt:lpstr>Accounts Payable</vt:lpstr>
      <vt:lpstr>Banking/Cash Management</vt:lpstr>
      <vt:lpstr>Cost Management</vt:lpstr>
      <vt:lpstr>Financial Concepts</vt:lpstr>
      <vt:lpstr>GL Accounts</vt:lpstr>
      <vt:lpstr>GL Analytical Coding Segments</vt:lpstr>
      <vt:lpstr>Three Accounting Layers</vt:lpstr>
      <vt:lpstr>Accounting Layers and Reporting</vt:lpstr>
      <vt:lpstr>Daybooks</vt:lpstr>
      <vt:lpstr>GL Transaction Flow</vt:lpstr>
      <vt:lpstr>Operational Transaction Flow</vt:lpstr>
      <vt:lpstr>Currencies</vt:lpstr>
      <vt:lpstr>Currencies</vt:lpstr>
      <vt:lpstr>Currency 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Helen Ernst</dc:creator>
  <cp:lastModifiedBy>Helen Ernst</cp:lastModifiedBy>
  <cp:revision>225</cp:revision>
  <dcterms:created xsi:type="dcterms:W3CDTF">2010-10-05T00:44:07Z</dcterms:created>
  <dcterms:modified xsi:type="dcterms:W3CDTF">2012-08-27T21:49:02Z</dcterms:modified>
</cp:coreProperties>
</file>