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98" r:id="rId2"/>
  </p:sldMasterIdLst>
  <p:notesMasterIdLst>
    <p:notesMasterId r:id="rId79"/>
  </p:notesMasterIdLst>
  <p:handoutMasterIdLst>
    <p:handoutMasterId r:id="rId80"/>
  </p:handoutMasterIdLst>
  <p:sldIdLst>
    <p:sldId id="621" r:id="rId3"/>
    <p:sldId id="616" r:id="rId4"/>
    <p:sldId id="582" r:id="rId5"/>
    <p:sldId id="583" r:id="rId6"/>
    <p:sldId id="528" r:id="rId7"/>
    <p:sldId id="534" r:id="rId8"/>
    <p:sldId id="529" r:id="rId9"/>
    <p:sldId id="530" r:id="rId10"/>
    <p:sldId id="523" r:id="rId11"/>
    <p:sldId id="532" r:id="rId12"/>
    <p:sldId id="466" r:id="rId13"/>
    <p:sldId id="611" r:id="rId14"/>
    <p:sldId id="535" r:id="rId15"/>
    <p:sldId id="524" r:id="rId16"/>
    <p:sldId id="615" r:id="rId17"/>
    <p:sldId id="525" r:id="rId18"/>
    <p:sldId id="531" r:id="rId19"/>
    <p:sldId id="612" r:id="rId20"/>
    <p:sldId id="613" r:id="rId21"/>
    <p:sldId id="546" r:id="rId22"/>
    <p:sldId id="604" r:id="rId23"/>
    <p:sldId id="547" r:id="rId24"/>
    <p:sldId id="617" r:id="rId25"/>
    <p:sldId id="619" r:id="rId26"/>
    <p:sldId id="620" r:id="rId27"/>
    <p:sldId id="467" r:id="rId28"/>
    <p:sldId id="468" r:id="rId29"/>
    <p:sldId id="469" r:id="rId30"/>
    <p:sldId id="605" r:id="rId31"/>
    <p:sldId id="471" r:id="rId32"/>
    <p:sldId id="606" r:id="rId33"/>
    <p:sldId id="584" r:id="rId34"/>
    <p:sldId id="474" r:id="rId35"/>
    <p:sldId id="586" r:id="rId36"/>
    <p:sldId id="475" r:id="rId37"/>
    <p:sldId id="585" r:id="rId38"/>
    <p:sldId id="609" r:id="rId39"/>
    <p:sldId id="588" r:id="rId40"/>
    <p:sldId id="589" r:id="rId41"/>
    <p:sldId id="590" r:id="rId42"/>
    <p:sldId id="591" r:id="rId43"/>
    <p:sldId id="562" r:id="rId44"/>
    <p:sldId id="564" r:id="rId45"/>
    <p:sldId id="566" r:id="rId46"/>
    <p:sldId id="481" r:id="rId47"/>
    <p:sldId id="482" r:id="rId48"/>
    <p:sldId id="483" r:id="rId49"/>
    <p:sldId id="484" r:id="rId50"/>
    <p:sldId id="485" r:id="rId51"/>
    <p:sldId id="486" r:id="rId52"/>
    <p:sldId id="618" r:id="rId53"/>
    <p:sldId id="488" r:id="rId54"/>
    <p:sldId id="489" r:id="rId55"/>
    <p:sldId id="490" r:id="rId56"/>
    <p:sldId id="491" r:id="rId57"/>
    <p:sldId id="579" r:id="rId58"/>
    <p:sldId id="570" r:id="rId59"/>
    <p:sldId id="500" r:id="rId60"/>
    <p:sldId id="496" r:id="rId61"/>
    <p:sldId id="497" r:id="rId62"/>
    <p:sldId id="498" r:id="rId63"/>
    <p:sldId id="499" r:id="rId64"/>
    <p:sldId id="595" r:id="rId65"/>
    <p:sldId id="502" r:id="rId66"/>
    <p:sldId id="577" r:id="rId67"/>
    <p:sldId id="578" r:id="rId68"/>
    <p:sldId id="503" r:id="rId69"/>
    <p:sldId id="504" r:id="rId70"/>
    <p:sldId id="505" r:id="rId71"/>
    <p:sldId id="507" r:id="rId72"/>
    <p:sldId id="597" r:id="rId73"/>
    <p:sldId id="598" r:id="rId74"/>
    <p:sldId id="600" r:id="rId75"/>
    <p:sldId id="509" r:id="rId76"/>
    <p:sldId id="614" r:id="rId77"/>
    <p:sldId id="580" r:id="rId78"/>
  </p:sldIdLst>
  <p:sldSz cx="9144000" cy="6858000" type="screen4x3"/>
  <p:notesSz cx="6858000" cy="93138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CDAE"/>
    <a:srgbClr val="BDCCA2"/>
    <a:srgbClr val="D8E1C9"/>
    <a:srgbClr val="DDDDDD"/>
    <a:srgbClr val="C7BC93"/>
    <a:srgbClr val="FFFFCC"/>
    <a:srgbClr val="8E7F4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65" autoAdjust="0"/>
    <p:restoredTop sz="80255" autoAdjust="0"/>
  </p:normalViewPr>
  <p:slideViewPr>
    <p:cSldViewPr snapToGrid="0">
      <p:cViewPr>
        <p:scale>
          <a:sx n="80" d="100"/>
          <a:sy n="80" d="100"/>
        </p:scale>
        <p:origin x="-1164" y="-54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33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9.xml"/><Relationship Id="rId2" Type="http://schemas.openxmlformats.org/officeDocument/2006/relationships/slide" Target="slides/slide8.xml"/><Relationship Id="rId1" Type="http://schemas.openxmlformats.org/officeDocument/2006/relationships/slide" Target="slides/slide5.xml"/><Relationship Id="rId6" Type="http://schemas.openxmlformats.org/officeDocument/2006/relationships/slide" Target="slides/slide24.xml"/><Relationship Id="rId5" Type="http://schemas.openxmlformats.org/officeDocument/2006/relationships/slide" Target="slides/slide11.xml"/><Relationship Id="rId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177" cy="4651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823" y="0"/>
            <a:ext cx="2971177" cy="4651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8727"/>
            <a:ext cx="2971177" cy="4651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823" y="8848727"/>
            <a:ext cx="2971177" cy="4651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C6609E43-1391-4FEF-B736-E921214174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823" y="0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52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3313" y="700088"/>
            <a:ext cx="4652962" cy="34909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089" y="4423567"/>
            <a:ext cx="5029823" cy="419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8727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823" y="8848727"/>
            <a:ext cx="2971177" cy="4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CE2E0664-71AB-4C68-A195-4E74A5101B4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545B7B-A72C-4044-9591-37644EED0D3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1457CE-74B0-4CD6-842E-409D48695010}" type="slidenum">
              <a:rPr lang="en-US" smtClean="0"/>
              <a:pPr/>
              <a:t>13</a:t>
            </a:fld>
            <a:endParaRPr lang="en-US" dirty="0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1B11F2-9A9F-4DF6-9303-18F8A374D33A}" type="slidenum">
              <a:rPr lang="en-US" smtClean="0"/>
              <a:pPr/>
              <a:t>14</a:t>
            </a:fld>
            <a:endParaRPr lang="en-US" dirty="0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94D1D8-708E-4DAF-9356-9D31873AF58B}" type="slidenum">
              <a:rPr lang="zh-CN" altLang="en-US"/>
              <a:pPr/>
              <a:t>15</a:t>
            </a:fld>
            <a:endParaRPr lang="en-US" altLang="zh-CN" dirty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C9AB30-55C6-477C-9923-BDF1B46C5EA0}" type="slidenum">
              <a:rPr lang="en-US" smtClean="0"/>
              <a:pPr/>
              <a:t>16</a:t>
            </a:fld>
            <a:endParaRPr lang="en-US" dirty="0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7B1C05-E86C-4AFA-8EA4-235966176C91}" type="slidenum">
              <a:rPr lang="en-US" smtClean="0"/>
              <a:pPr/>
              <a:t>17</a:t>
            </a:fld>
            <a:endParaRPr lang="en-US" dirty="0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18</a:t>
            </a:fld>
            <a:endParaRPr lang="en-US" dirty="0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234950"/>
            <a:ext cx="4652963" cy="3490913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91" y="3802327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dirty="0" smtClean="0"/>
              <a:t>Quick Start Activities:</a:t>
            </a:r>
          </a:p>
          <a:p>
            <a:pPr eaLnBrk="1" hangingPunct="1"/>
            <a:r>
              <a:rPr lang="en-US" sz="800" dirty="0" smtClean="0"/>
              <a:t>Source: Page 86, Enter Your Company Address.</a:t>
            </a:r>
          </a:p>
          <a:p>
            <a:pPr eaLnBrk="1" hangingPunct="1"/>
            <a:r>
              <a:rPr lang="en-US" sz="800" dirty="0" smtClean="0"/>
              <a:t>Changes:</a:t>
            </a:r>
          </a:p>
          <a:p>
            <a:pPr eaLnBrk="1" hangingPunct="1"/>
            <a:r>
              <a:rPr lang="en-US" sz="800" dirty="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dirty="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dirty="0" smtClean="0"/>
              <a:t>No need to enter address for ~screens. It doesn’t work for Desktop2.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First, create company address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2.12 Company Address Maintenance</a:t>
            </a:r>
          </a:p>
          <a:p>
            <a:pPr eaLnBrk="1" hangingPunct="1"/>
            <a:r>
              <a:rPr lang="en-US" sz="800" dirty="0" smtClean="0"/>
              <a:t>Fields to populate: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19</a:t>
            </a:fld>
            <a:endParaRPr lang="en-US" dirty="0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234950"/>
            <a:ext cx="4652963" cy="3490913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91" y="3802327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dirty="0" smtClean="0"/>
              <a:t>Quick Start Activities:</a:t>
            </a:r>
          </a:p>
          <a:p>
            <a:pPr eaLnBrk="1" hangingPunct="1"/>
            <a:r>
              <a:rPr lang="en-US" sz="800" dirty="0" smtClean="0"/>
              <a:t>Source: Page 86, Enter Your Company Address.</a:t>
            </a:r>
          </a:p>
          <a:p>
            <a:pPr eaLnBrk="1" hangingPunct="1"/>
            <a:r>
              <a:rPr lang="en-US" sz="800" dirty="0" smtClean="0"/>
              <a:t>Changes:</a:t>
            </a:r>
          </a:p>
          <a:p>
            <a:pPr eaLnBrk="1" hangingPunct="1"/>
            <a:r>
              <a:rPr lang="en-US" sz="800" dirty="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dirty="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dirty="0" smtClean="0"/>
              <a:t>No need to enter address for ~screens. It doesn’t work for Desktop2.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First, create company address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2.12 Company Address Maintenance</a:t>
            </a:r>
          </a:p>
          <a:p>
            <a:pPr eaLnBrk="1" hangingPunct="1"/>
            <a:r>
              <a:rPr lang="en-US" sz="800" dirty="0" smtClean="0"/>
              <a:t>Fields to populate: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F68B7D-4294-497D-919D-DE48EDFDB6AA}" type="slidenum">
              <a:rPr lang="en-US" smtClean="0"/>
              <a:pPr/>
              <a:t>24</a:t>
            </a:fld>
            <a:endParaRPr lang="en-US" dirty="0" smtClean="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F4CBE-3669-4988-8730-5160369C8BBB}" type="slidenum">
              <a:rPr lang="en-US" smtClean="0"/>
              <a:pPr/>
              <a:t>25</a:t>
            </a:fld>
            <a:endParaRPr lang="en-US" dirty="0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CFEC48-D068-4F68-BC49-602E9D239853}" type="slidenum">
              <a:rPr lang="en-US" smtClean="0"/>
              <a:pPr/>
              <a:t>26</a:t>
            </a:fld>
            <a:endParaRPr lang="en-US" dirty="0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7B32FE-11B3-4A4C-A02D-37387BA7F180}" type="slidenum">
              <a:rPr lang="en-US" smtClean="0"/>
              <a:pPr/>
              <a:t>5</a:t>
            </a:fld>
            <a:endParaRPr lang="en-US" dirty="0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6972CC-8E7A-4C34-80E5-41E3D6A745D9}" type="slidenum">
              <a:rPr lang="en-US" smtClean="0"/>
              <a:pPr/>
              <a:t>27</a:t>
            </a:fld>
            <a:endParaRPr lang="en-US" dirty="0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F06409-F439-461E-8B36-F0F7AFBD836A}" type="slidenum">
              <a:rPr lang="en-US" smtClean="0"/>
              <a:pPr/>
              <a:t>28</a:t>
            </a:fld>
            <a:endParaRPr lang="en-US" dirty="0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997ED3-14AB-461E-A98D-96A2A6B8CFBF}" type="slidenum">
              <a:rPr lang="en-US" smtClean="0"/>
              <a:pPr/>
              <a:t>30</a:t>
            </a:fld>
            <a:endParaRPr lang="en-US" dirty="0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DBBC40-96C8-4846-84A1-9DE16F25878E}" type="slidenum">
              <a:rPr lang="en-US" smtClean="0"/>
              <a:pPr/>
              <a:t>33</a:t>
            </a:fld>
            <a:endParaRPr lang="en-US" dirty="0" smtClean="0"/>
          </a:p>
        </p:txBody>
      </p:sp>
      <p:sp>
        <p:nvSpPr>
          <p:cNvPr id="11264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264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E7E1DE-4C54-4522-91BD-B9834AA27FE6}" type="slidenum">
              <a:rPr lang="en-US" smtClean="0"/>
              <a:pPr/>
              <a:t>34</a:t>
            </a:fld>
            <a:endParaRPr lang="en-US" dirty="0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35339D-73D8-4DAD-A45D-10299FB824ED}" type="slidenum">
              <a:rPr lang="en-US" smtClean="0"/>
              <a:pPr/>
              <a:t>35</a:t>
            </a:fld>
            <a:endParaRPr lang="en-US" dirty="0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58B49A-F706-4AA9-B56C-C42B1885294E}" type="slidenum">
              <a:rPr lang="en-US" smtClean="0"/>
              <a:pPr/>
              <a:t>45</a:t>
            </a:fld>
            <a:endParaRPr lang="en-US" dirty="0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41476D-02DF-467B-98D5-8C208A5CF1C2}" type="slidenum">
              <a:rPr lang="en-US" smtClean="0"/>
              <a:pPr/>
              <a:t>46</a:t>
            </a:fld>
            <a:endParaRPr lang="en-US" dirty="0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03D5BB-D4C6-4097-89A1-7C027D7A0614}" type="slidenum">
              <a:rPr lang="en-US" smtClean="0"/>
              <a:pPr/>
              <a:t>47</a:t>
            </a:fld>
            <a:endParaRPr lang="en-US" dirty="0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081E0F-EFC8-45DE-BC12-F6AC82ED0E00}" type="slidenum">
              <a:rPr lang="en-US" smtClean="0"/>
              <a:pPr/>
              <a:t>48</a:t>
            </a:fld>
            <a:endParaRPr lang="en-US" dirty="0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2C68E6-5650-4422-B215-B5158D7C8BF2}" type="slidenum">
              <a:rPr lang="en-US" smtClean="0"/>
              <a:pPr/>
              <a:t>6</a:t>
            </a:fld>
            <a:endParaRPr lang="en-US" dirty="0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5FB0CB-47F4-4650-98D0-E0D06CF74E0B}" type="slidenum">
              <a:rPr lang="en-US" smtClean="0"/>
              <a:pPr/>
              <a:t>49</a:t>
            </a:fld>
            <a:endParaRPr lang="en-US" dirty="0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F97405-C215-4C6D-8302-3B8F1AF3C010}" type="slidenum">
              <a:rPr lang="en-US" smtClean="0"/>
              <a:pPr/>
              <a:t>50</a:t>
            </a:fld>
            <a:endParaRPr lang="en-US" dirty="0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986FCF-DDF2-484A-96CF-B0B3C37BECCF}" type="slidenum">
              <a:rPr lang="en-US" smtClean="0"/>
              <a:pPr/>
              <a:t>52</a:t>
            </a:fld>
            <a:endParaRPr lang="en-US" dirty="0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A01CB8-C856-4AAC-A926-E27E88DDFF6C}" type="slidenum">
              <a:rPr lang="en-US" smtClean="0"/>
              <a:pPr/>
              <a:t>53</a:t>
            </a:fld>
            <a:endParaRPr lang="en-US" dirty="0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CA86CE-3F9D-46EE-919E-8EA0E3E14A85}" type="slidenum">
              <a:rPr lang="en-US" smtClean="0"/>
              <a:pPr/>
              <a:t>54</a:t>
            </a:fld>
            <a:endParaRPr lang="en-US" dirty="0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2376F4-E807-4F9A-9B58-A88F1A6E3290}" type="slidenum">
              <a:rPr lang="en-US" smtClean="0"/>
              <a:pPr/>
              <a:t>55</a:t>
            </a:fld>
            <a:endParaRPr lang="en-US" dirty="0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4121CF-7687-4EC8-A4F4-A31C28E338FA}" type="slidenum">
              <a:rPr lang="en-US" smtClean="0"/>
              <a:pPr/>
              <a:t>58</a:t>
            </a:fld>
            <a:endParaRPr lang="en-US" dirty="0" smtClean="0"/>
          </a:p>
        </p:txBody>
      </p:sp>
      <p:sp>
        <p:nvSpPr>
          <p:cNvPr id="13209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210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C01517-F32D-4D2B-9B37-9041FEC9C701}" type="slidenum">
              <a:rPr lang="en-US" smtClean="0"/>
              <a:pPr/>
              <a:t>59</a:t>
            </a:fld>
            <a:endParaRPr lang="en-US" dirty="0" smtClean="0"/>
          </a:p>
        </p:txBody>
      </p:sp>
      <p:sp>
        <p:nvSpPr>
          <p:cNvPr id="13312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312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95DDA4-9987-41E8-BF19-84C45179AFAC}" type="slidenum">
              <a:rPr lang="en-US" smtClean="0"/>
              <a:pPr/>
              <a:t>60</a:t>
            </a:fld>
            <a:endParaRPr lang="en-US" dirty="0" smtClean="0"/>
          </a:p>
        </p:txBody>
      </p:sp>
      <p:sp>
        <p:nvSpPr>
          <p:cNvPr id="13414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414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038CD3-262E-4C19-9014-4658658837C2}" type="slidenum">
              <a:rPr lang="en-US" smtClean="0"/>
              <a:pPr/>
              <a:t>61</a:t>
            </a:fld>
            <a:endParaRPr lang="en-US" dirty="0" smtClean="0"/>
          </a:p>
        </p:txBody>
      </p:sp>
      <p:sp>
        <p:nvSpPr>
          <p:cNvPr id="13517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517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650826-66FD-434D-A83A-68B60BC5C915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546097-09CE-492A-8E90-092B95E6104C}" type="slidenum">
              <a:rPr lang="en-US" smtClean="0"/>
              <a:pPr/>
              <a:t>62</a:t>
            </a:fld>
            <a:endParaRPr lang="en-US" dirty="0" smtClean="0"/>
          </a:p>
        </p:txBody>
      </p:sp>
      <p:sp>
        <p:nvSpPr>
          <p:cNvPr id="13721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722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7B8510-1DE5-4B1C-A11D-A5BE2485F7A3}" type="slidenum">
              <a:rPr lang="en-US" smtClean="0"/>
              <a:pPr/>
              <a:t>63</a:t>
            </a:fld>
            <a:endParaRPr lang="en-US" dirty="0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637096-BBC4-40E7-9749-73495E18C255}" type="slidenum">
              <a:rPr lang="en-US" smtClean="0"/>
              <a:pPr/>
              <a:t>64</a:t>
            </a:fld>
            <a:endParaRPr lang="en-US" dirty="0" smtClean="0"/>
          </a:p>
        </p:txBody>
      </p:sp>
      <p:sp>
        <p:nvSpPr>
          <p:cNvPr id="13926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3926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CCE54C-2BA6-4DC8-8187-9809221E36BF}" type="slidenum">
              <a:rPr lang="en-US" smtClean="0"/>
              <a:pPr/>
              <a:t>67</a:t>
            </a:fld>
            <a:endParaRPr lang="en-US" dirty="0" smtClean="0"/>
          </a:p>
        </p:txBody>
      </p:sp>
      <p:sp>
        <p:nvSpPr>
          <p:cNvPr id="14029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029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76EB08-1382-49AD-98CF-982CC2567873}" type="slidenum">
              <a:rPr lang="en-US" smtClean="0"/>
              <a:pPr/>
              <a:t>68</a:t>
            </a:fld>
            <a:endParaRPr lang="en-US" dirty="0" smtClean="0"/>
          </a:p>
        </p:txBody>
      </p:sp>
      <p:sp>
        <p:nvSpPr>
          <p:cNvPr id="1413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13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E2F641-77D9-45D1-9938-E9056068E6C4}" type="slidenum">
              <a:rPr lang="en-US" smtClean="0"/>
              <a:pPr/>
              <a:t>69</a:t>
            </a:fld>
            <a:endParaRPr lang="en-US" dirty="0" smtClean="0"/>
          </a:p>
        </p:txBody>
      </p:sp>
      <p:sp>
        <p:nvSpPr>
          <p:cNvPr id="14233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234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10D76F-7B74-4C07-B0D3-D365C304B657}" type="slidenum">
              <a:rPr lang="en-US" smtClean="0"/>
              <a:pPr/>
              <a:t>70</a:t>
            </a:fld>
            <a:endParaRPr lang="en-US" dirty="0" smtClean="0"/>
          </a:p>
        </p:txBody>
      </p:sp>
      <p:sp>
        <p:nvSpPr>
          <p:cNvPr id="14336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336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CCDDD8-8982-4C07-BC05-3014C9121AA3}" type="slidenum">
              <a:rPr lang="en-US" smtClean="0"/>
              <a:pPr/>
              <a:t>71</a:t>
            </a:fld>
            <a:endParaRPr lang="en-US" dirty="0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047DE3-5311-49C8-A63B-121442E95151}" type="slidenum">
              <a:rPr lang="en-US" smtClean="0"/>
              <a:pPr/>
              <a:t>72</a:t>
            </a:fld>
            <a:endParaRPr lang="en-US" dirty="0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333D7C-4475-4DC2-A11C-2C37CBE8FF96}" type="slidenum">
              <a:rPr lang="en-US" smtClean="0"/>
              <a:pPr/>
              <a:t>73</a:t>
            </a:fld>
            <a:endParaRPr lang="en-US" dirty="0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ADCF75-9805-4161-BE23-B26F6B4A46EF}" type="slidenum">
              <a:rPr lang="en-US" smtClean="0"/>
              <a:pPr/>
              <a:t>8</a:t>
            </a:fld>
            <a:endParaRPr lang="en-US" dirty="0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5E4A3B-59B6-4BC6-B00B-FA0190EAE46C}" type="slidenum">
              <a:rPr lang="en-US" smtClean="0"/>
              <a:pPr/>
              <a:t>74</a:t>
            </a:fld>
            <a:endParaRPr lang="en-US" dirty="0" smtClean="0"/>
          </a:p>
        </p:txBody>
      </p:sp>
      <p:sp>
        <p:nvSpPr>
          <p:cNvPr id="15257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5258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7BDC43-0AB9-46C8-86CC-C5AC191A6CA4}" type="slidenum">
              <a:rPr lang="en-US" smtClean="0"/>
              <a:pPr/>
              <a:t>75</a:t>
            </a:fld>
            <a:endParaRPr lang="en-US" dirty="0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FABB4E-46AD-4C76-875C-6795C8220555}" type="slidenum">
              <a:rPr lang="en-US" smtClean="0"/>
              <a:pPr/>
              <a:t>9</a:t>
            </a:fld>
            <a:endParaRPr lang="en-US" dirty="0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F49DCB-87D4-471E-BA04-1F49EC05AC1E}" type="slidenum">
              <a:rPr lang="en-US" smtClean="0"/>
              <a:pPr/>
              <a:t>10</a:t>
            </a:fld>
            <a:endParaRPr lang="en-US" dirty="0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2A4788-4F83-48B2-913F-6B89C6A10E22}" type="slidenum">
              <a:rPr lang="en-US" smtClean="0"/>
              <a:pPr/>
              <a:t>11</a:t>
            </a:fld>
            <a:endParaRPr lang="en-US" dirty="0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234950"/>
            <a:ext cx="4652962" cy="3490913"/>
          </a:xfrm>
          <a:solidFill>
            <a:srgbClr val="FFFFFF"/>
          </a:solidFill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802325"/>
            <a:ext cx="5029823" cy="51228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978165-36D5-4375-8E26-00B46B1D141E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13613" y="6619875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.wmf"/><Relationship Id="rId11" Type="http://schemas.openxmlformats.org/officeDocument/2006/relationships/image" Target="../media/image14.png"/><Relationship Id="rId5" Type="http://schemas.openxmlformats.org/officeDocument/2006/relationships/image" Target="../media/image8.wmf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0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508671" cy="705411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Manufacturing Planning</a:t>
            </a:r>
            <a:endParaRPr lang="en-US" sz="3600" dirty="0" smtClean="0"/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Applications Enterprise Edition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Guide: QAD Quick Start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Master Schedule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QS-PL-090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904875" y="1152369"/>
            <a:ext cx="7318375" cy="4776787"/>
            <a:chOff x="904875" y="1378617"/>
            <a:chExt cx="7318375" cy="4776787"/>
          </a:xfrm>
        </p:grpSpPr>
        <p:sp>
          <p:nvSpPr>
            <p:cNvPr id="511008" name="Rectangle 1056"/>
            <p:cNvSpPr>
              <a:spLocks noChangeArrowheads="1"/>
            </p:cNvSpPr>
            <p:nvPr/>
          </p:nvSpPr>
          <p:spPr bwMode="auto">
            <a:xfrm>
              <a:off x="904875" y="1378617"/>
              <a:ext cx="4022725" cy="4195762"/>
            </a:xfrm>
            <a:prstGeom prst="rect">
              <a:avLst/>
            </a:prstGeom>
            <a:solidFill>
              <a:srgbClr val="D5E1DE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12293" name="Rectangle 1057"/>
            <p:cNvSpPr>
              <a:spLocks noChangeArrowheads="1"/>
            </p:cNvSpPr>
            <p:nvPr/>
          </p:nvSpPr>
          <p:spPr bwMode="auto">
            <a:xfrm>
              <a:off x="914400" y="1442117"/>
              <a:ext cx="4000500" cy="38687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buClr>
                  <a:srgbClr val="729C91"/>
                </a:buClr>
              </a:pPr>
              <a:r>
                <a:rPr lang="en-US" sz="2400" dirty="0">
                  <a:latin typeface="+mj-lt"/>
                </a:rPr>
                <a:t>Master Scheduled Items</a:t>
              </a:r>
              <a:endParaRPr lang="en-US" sz="2400" b="0" dirty="0">
                <a:solidFill>
                  <a:srgbClr val="FF0000"/>
                </a:solidFill>
                <a:latin typeface="+mj-lt"/>
              </a:endParaRPr>
            </a:p>
            <a:p>
              <a:pPr eaLnBrk="0" hangingPunct="0">
                <a:buClr>
                  <a:srgbClr val="729C91"/>
                </a:buClr>
              </a:pPr>
              <a:endParaRPr lang="en-US" sz="1800" b="0" dirty="0">
                <a:latin typeface="+mj-lt"/>
              </a:endParaRPr>
            </a:p>
            <a:p>
              <a:pPr eaLnBrk="0" hangingPunct="0">
                <a:spcBef>
                  <a:spcPct val="30000"/>
                </a:spcBef>
                <a:buClr>
                  <a:srgbClr val="729C91"/>
                </a:buClr>
                <a:buFontTx/>
                <a:buChar char="•"/>
              </a:pPr>
              <a:r>
                <a:rPr lang="en-US" sz="2000" b="0" dirty="0">
                  <a:latin typeface="+mj-lt"/>
                </a:rPr>
                <a:t> End Items</a:t>
              </a:r>
            </a:p>
            <a:p>
              <a:pPr eaLnBrk="0" hangingPunct="0">
                <a:buClr>
                  <a:srgbClr val="729C91"/>
                </a:buClr>
              </a:pPr>
              <a:endParaRPr lang="en-US" sz="2000" b="0" dirty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 dirty="0">
                  <a:latin typeface="+mj-lt"/>
                </a:rPr>
                <a:t> Critical Subassemblies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 dirty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 dirty="0">
                  <a:latin typeface="+mj-lt"/>
                </a:rPr>
                <a:t> Spares/Service Items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 dirty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 dirty="0">
                  <a:latin typeface="+mj-lt"/>
                </a:rPr>
                <a:t> Key Items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 dirty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 dirty="0">
                  <a:latin typeface="+mj-lt"/>
                </a:rPr>
                <a:t> Key Resources</a:t>
              </a:r>
            </a:p>
            <a:p>
              <a:pPr eaLnBrk="0" latinLnBrk="1" hangingPunct="0">
                <a:buClr>
                  <a:srgbClr val="729C91"/>
                </a:buClr>
                <a:buFontTx/>
                <a:buChar char="•"/>
              </a:pPr>
              <a:endParaRPr lang="en-US" sz="2000" dirty="0">
                <a:latin typeface="+mj-lt"/>
              </a:endParaRPr>
            </a:p>
          </p:txBody>
        </p:sp>
        <p:sp>
          <p:nvSpPr>
            <p:cNvPr id="12294" name="Line 1058"/>
            <p:cNvSpPr>
              <a:spLocks noChangeShapeType="1"/>
            </p:cNvSpPr>
            <p:nvPr/>
          </p:nvSpPr>
          <p:spPr bwMode="auto">
            <a:xfrm flipV="1">
              <a:off x="952500" y="1892967"/>
              <a:ext cx="3930650" cy="0"/>
            </a:xfrm>
            <a:prstGeom prst="line">
              <a:avLst/>
            </a:prstGeom>
            <a:noFill/>
            <a:ln w="285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1012" name="Rectangle 1060"/>
            <p:cNvSpPr>
              <a:spLocks noChangeArrowheads="1"/>
            </p:cNvSpPr>
            <p:nvPr/>
          </p:nvSpPr>
          <p:spPr bwMode="auto">
            <a:xfrm>
              <a:off x="4200525" y="1950117"/>
              <a:ext cx="4022725" cy="4205287"/>
            </a:xfrm>
            <a:prstGeom prst="rect">
              <a:avLst/>
            </a:prstGeom>
            <a:solidFill>
              <a:srgbClr val="FFE6CD"/>
            </a:solidFill>
            <a:ln w="9525">
              <a:solidFill>
                <a:srgbClr val="96969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12296" name="Rectangle 1061"/>
            <p:cNvSpPr>
              <a:spLocks noChangeArrowheads="1"/>
            </p:cNvSpPr>
            <p:nvPr/>
          </p:nvSpPr>
          <p:spPr bwMode="auto">
            <a:xfrm>
              <a:off x="4205288" y="2016792"/>
              <a:ext cx="4000500" cy="459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en-US" sz="2400" dirty="0">
                  <a:latin typeface="+mj-lt"/>
                </a:rPr>
                <a:t>Plan of Action</a:t>
              </a:r>
            </a:p>
          </p:txBody>
        </p:sp>
        <p:sp>
          <p:nvSpPr>
            <p:cNvPr id="12297" name="Line 1062"/>
            <p:cNvSpPr>
              <a:spLocks noChangeShapeType="1"/>
            </p:cNvSpPr>
            <p:nvPr/>
          </p:nvSpPr>
          <p:spPr bwMode="auto">
            <a:xfrm>
              <a:off x="4257675" y="2435892"/>
              <a:ext cx="3930650" cy="0"/>
            </a:xfrm>
            <a:prstGeom prst="line">
              <a:avLst/>
            </a:prstGeom>
            <a:noFill/>
            <a:ln w="285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grpSp>
          <p:nvGrpSpPr>
            <p:cNvPr id="12298" name="Group 1118"/>
            <p:cNvGrpSpPr>
              <a:grpSpLocks/>
            </p:cNvGrpSpPr>
            <p:nvPr/>
          </p:nvGrpSpPr>
          <p:grpSpPr bwMode="auto">
            <a:xfrm>
              <a:off x="4856163" y="2502567"/>
              <a:ext cx="2808287" cy="3292475"/>
              <a:chOff x="2933" y="1905"/>
              <a:chExt cx="1769" cy="2074"/>
            </a:xfrm>
          </p:grpSpPr>
          <p:sp>
            <p:nvSpPr>
              <p:cNvPr id="12299" name="Freeform 1064"/>
              <p:cNvSpPr>
                <a:spLocks/>
              </p:cNvSpPr>
              <p:nvPr/>
            </p:nvSpPr>
            <p:spPr bwMode="auto">
              <a:xfrm>
                <a:off x="3104" y="207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00" name="Freeform 1065"/>
              <p:cNvSpPr>
                <a:spLocks/>
              </p:cNvSpPr>
              <p:nvPr/>
            </p:nvSpPr>
            <p:spPr bwMode="auto">
              <a:xfrm>
                <a:off x="3251" y="207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01" name="Freeform 1066"/>
              <p:cNvSpPr>
                <a:spLocks/>
              </p:cNvSpPr>
              <p:nvPr/>
            </p:nvSpPr>
            <p:spPr bwMode="auto">
              <a:xfrm>
                <a:off x="3340" y="2481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02" name="Freeform 1067"/>
              <p:cNvSpPr>
                <a:spLocks/>
              </p:cNvSpPr>
              <p:nvPr/>
            </p:nvSpPr>
            <p:spPr bwMode="auto">
              <a:xfrm>
                <a:off x="3487" y="2481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1020" name="Freeform 1068"/>
              <p:cNvSpPr>
                <a:spLocks/>
              </p:cNvSpPr>
              <p:nvPr/>
            </p:nvSpPr>
            <p:spPr bwMode="auto">
              <a:xfrm>
                <a:off x="2933" y="1905"/>
                <a:ext cx="1212" cy="1324"/>
              </a:xfrm>
              <a:custGeom>
                <a:avLst/>
                <a:gdLst/>
                <a:ahLst/>
                <a:cxnLst>
                  <a:cxn ang="0">
                    <a:pos x="1211" y="0"/>
                  </a:cxn>
                  <a:cxn ang="0">
                    <a:pos x="0" y="0"/>
                  </a:cxn>
                  <a:cxn ang="0">
                    <a:pos x="0" y="1323"/>
                  </a:cxn>
                  <a:cxn ang="0">
                    <a:pos x="1211" y="1323"/>
                  </a:cxn>
                  <a:cxn ang="0">
                    <a:pos x="1211" y="0"/>
                  </a:cxn>
                </a:cxnLst>
                <a:rect l="0" t="0" r="r" b="b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12304" name="Freeform 1069"/>
              <p:cNvSpPr>
                <a:spLocks/>
              </p:cNvSpPr>
              <p:nvPr/>
            </p:nvSpPr>
            <p:spPr bwMode="auto">
              <a:xfrm>
                <a:off x="3033" y="2253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05" name="Freeform 1070"/>
              <p:cNvSpPr>
                <a:spLocks/>
              </p:cNvSpPr>
              <p:nvPr/>
            </p:nvSpPr>
            <p:spPr bwMode="auto">
              <a:xfrm>
                <a:off x="3033" y="2253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06" name="Freeform 1071"/>
              <p:cNvSpPr>
                <a:spLocks/>
              </p:cNvSpPr>
              <p:nvPr/>
            </p:nvSpPr>
            <p:spPr bwMode="auto">
              <a:xfrm>
                <a:off x="3033" y="2253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07" name="Freeform 1072"/>
              <p:cNvSpPr>
                <a:spLocks/>
              </p:cNvSpPr>
              <p:nvPr/>
            </p:nvSpPr>
            <p:spPr bwMode="auto">
              <a:xfrm>
                <a:off x="3179" y="2253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08" name="Freeform 1073"/>
              <p:cNvSpPr>
                <a:spLocks/>
              </p:cNvSpPr>
              <p:nvPr/>
            </p:nvSpPr>
            <p:spPr bwMode="auto">
              <a:xfrm>
                <a:off x="3033" y="2478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09" name="Rectangle 1074"/>
              <p:cNvSpPr>
                <a:spLocks noChangeArrowheads="1"/>
              </p:cNvSpPr>
              <p:nvPr/>
            </p:nvSpPr>
            <p:spPr bwMode="auto">
              <a:xfrm>
                <a:off x="3153" y="1953"/>
                <a:ext cx="759" cy="256"/>
              </a:xfrm>
              <a:prstGeom prst="rect">
                <a:avLst/>
              </a:prstGeom>
              <a:solidFill>
                <a:srgbClr val="D5E1DE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/>
                <a:r>
                  <a:rPr lang="en-US" sz="2000" dirty="0">
                    <a:solidFill>
                      <a:srgbClr val="008000"/>
                    </a:solidFill>
                    <a:latin typeface="+mj-lt"/>
                  </a:rPr>
                  <a:t>January</a:t>
                </a:r>
                <a:endParaRPr lang="en-US" sz="2000" dirty="0">
                  <a:solidFill>
                    <a:srgbClr val="00BEB9"/>
                  </a:solidFill>
                  <a:latin typeface="+mj-lt"/>
                </a:endParaRPr>
              </a:p>
            </p:txBody>
          </p:sp>
          <p:sp>
            <p:nvSpPr>
              <p:cNvPr id="12310" name="Freeform 1076"/>
              <p:cNvSpPr>
                <a:spLocks/>
              </p:cNvSpPr>
              <p:nvPr/>
            </p:nvSpPr>
            <p:spPr bwMode="auto">
              <a:xfrm>
                <a:off x="3383" y="2448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11" name="Freeform 1077"/>
              <p:cNvSpPr>
                <a:spLocks/>
              </p:cNvSpPr>
              <p:nvPr/>
            </p:nvSpPr>
            <p:spPr bwMode="auto">
              <a:xfrm>
                <a:off x="3530" y="2448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1032" name="Freeform 1080"/>
              <p:cNvSpPr>
                <a:spLocks/>
              </p:cNvSpPr>
              <p:nvPr/>
            </p:nvSpPr>
            <p:spPr bwMode="auto">
              <a:xfrm>
                <a:off x="3212" y="2280"/>
                <a:ext cx="1212" cy="1324"/>
              </a:xfrm>
              <a:custGeom>
                <a:avLst/>
                <a:gdLst/>
                <a:ahLst/>
                <a:cxnLst>
                  <a:cxn ang="0">
                    <a:pos x="1211" y="0"/>
                  </a:cxn>
                  <a:cxn ang="0">
                    <a:pos x="0" y="0"/>
                  </a:cxn>
                  <a:cxn ang="0">
                    <a:pos x="0" y="1323"/>
                  </a:cxn>
                  <a:cxn ang="0">
                    <a:pos x="1211" y="1323"/>
                  </a:cxn>
                  <a:cxn ang="0">
                    <a:pos x="1211" y="0"/>
                  </a:cxn>
                </a:cxnLst>
                <a:rect l="0" t="0" r="r" b="b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 dirty="0">
                  <a:latin typeface="+mj-lt"/>
                </a:endParaRPr>
              </a:p>
            </p:txBody>
          </p:sp>
          <p:sp>
            <p:nvSpPr>
              <p:cNvPr id="12313" name="Freeform 1081"/>
              <p:cNvSpPr>
                <a:spLocks/>
              </p:cNvSpPr>
              <p:nvPr/>
            </p:nvSpPr>
            <p:spPr bwMode="auto">
              <a:xfrm>
                <a:off x="3312" y="2628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14" name="Freeform 1082"/>
              <p:cNvSpPr>
                <a:spLocks/>
              </p:cNvSpPr>
              <p:nvPr/>
            </p:nvSpPr>
            <p:spPr bwMode="auto">
              <a:xfrm>
                <a:off x="3312" y="2628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15" name="Freeform 1083"/>
              <p:cNvSpPr>
                <a:spLocks/>
              </p:cNvSpPr>
              <p:nvPr/>
            </p:nvSpPr>
            <p:spPr bwMode="auto">
              <a:xfrm>
                <a:off x="3312" y="2628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16" name="Freeform 1084"/>
              <p:cNvSpPr>
                <a:spLocks/>
              </p:cNvSpPr>
              <p:nvPr/>
            </p:nvSpPr>
            <p:spPr bwMode="auto">
              <a:xfrm>
                <a:off x="3458" y="2628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17" name="Freeform 1085"/>
              <p:cNvSpPr>
                <a:spLocks/>
              </p:cNvSpPr>
              <p:nvPr/>
            </p:nvSpPr>
            <p:spPr bwMode="auto">
              <a:xfrm>
                <a:off x="3312" y="2853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18" name="Rectangle 1086"/>
              <p:cNvSpPr>
                <a:spLocks noChangeArrowheads="1"/>
              </p:cNvSpPr>
              <p:nvPr/>
            </p:nvSpPr>
            <p:spPr bwMode="auto">
              <a:xfrm>
                <a:off x="3410" y="2328"/>
                <a:ext cx="804" cy="250"/>
              </a:xfrm>
              <a:prstGeom prst="rect">
                <a:avLst/>
              </a:prstGeom>
              <a:solidFill>
                <a:srgbClr val="FFD9D9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/>
                <a:r>
                  <a:rPr lang="en-US" sz="2000" dirty="0">
                    <a:solidFill>
                      <a:srgbClr val="FF0000"/>
                    </a:solidFill>
                    <a:latin typeface="+mj-lt"/>
                  </a:rPr>
                  <a:t>February</a:t>
                </a:r>
                <a:endParaRPr lang="en-US" sz="2000" dirty="0">
                  <a:solidFill>
                    <a:srgbClr val="00BEB9"/>
                  </a:solidFill>
                  <a:latin typeface="+mj-lt"/>
                </a:endParaRPr>
              </a:p>
            </p:txBody>
          </p:sp>
          <p:grpSp>
            <p:nvGrpSpPr>
              <p:cNvPr id="12319" name="Group 1117"/>
              <p:cNvGrpSpPr>
                <a:grpSpLocks/>
              </p:cNvGrpSpPr>
              <p:nvPr/>
            </p:nvGrpSpPr>
            <p:grpSpPr bwMode="auto">
              <a:xfrm>
                <a:off x="3490" y="2655"/>
                <a:ext cx="1212" cy="1324"/>
                <a:chOff x="3628" y="2739"/>
                <a:chExt cx="1212" cy="1324"/>
              </a:xfrm>
            </p:grpSpPr>
            <p:sp>
              <p:nvSpPr>
                <p:cNvPr id="12320" name="Freeform 1078"/>
                <p:cNvSpPr>
                  <a:spLocks/>
                </p:cNvSpPr>
                <p:nvPr/>
              </p:nvSpPr>
              <p:spPr bwMode="auto">
                <a:xfrm>
                  <a:off x="3739" y="2952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21" name="Freeform 1079"/>
                <p:cNvSpPr>
                  <a:spLocks/>
                </p:cNvSpPr>
                <p:nvPr/>
              </p:nvSpPr>
              <p:spPr bwMode="auto">
                <a:xfrm>
                  <a:off x="3886" y="2952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22" name="Freeform 1088"/>
                <p:cNvSpPr>
                  <a:spLocks/>
                </p:cNvSpPr>
                <p:nvPr/>
              </p:nvSpPr>
              <p:spPr bwMode="auto">
                <a:xfrm>
                  <a:off x="3799" y="2907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23" name="Freeform 1089"/>
                <p:cNvSpPr>
                  <a:spLocks/>
                </p:cNvSpPr>
                <p:nvPr/>
              </p:nvSpPr>
              <p:spPr bwMode="auto">
                <a:xfrm>
                  <a:off x="3946" y="2907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24" name="Freeform 1090"/>
                <p:cNvSpPr>
                  <a:spLocks/>
                </p:cNvSpPr>
                <p:nvPr/>
              </p:nvSpPr>
              <p:spPr bwMode="auto">
                <a:xfrm>
                  <a:off x="4095" y="3363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25" name="Freeform 1091"/>
                <p:cNvSpPr>
                  <a:spLocks/>
                </p:cNvSpPr>
                <p:nvPr/>
              </p:nvSpPr>
              <p:spPr bwMode="auto">
                <a:xfrm>
                  <a:off x="4242" y="3363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511044" name="Freeform 1092"/>
                <p:cNvSpPr>
                  <a:spLocks/>
                </p:cNvSpPr>
                <p:nvPr/>
              </p:nvSpPr>
              <p:spPr bwMode="auto">
                <a:xfrm>
                  <a:off x="3628" y="2739"/>
                  <a:ext cx="1212" cy="1324"/>
                </a:xfrm>
                <a:custGeom>
                  <a:avLst/>
                  <a:gdLst/>
                  <a:ahLst/>
                  <a:cxnLst>
                    <a:cxn ang="0">
                      <a:pos x="1211" y="0"/>
                    </a:cxn>
                    <a:cxn ang="0">
                      <a:pos x="0" y="0"/>
                    </a:cxn>
                    <a:cxn ang="0">
                      <a:pos x="0" y="1323"/>
                    </a:cxn>
                    <a:cxn ang="0">
                      <a:pos x="1211" y="1323"/>
                    </a:cxn>
                    <a:cxn ang="0">
                      <a:pos x="1211" y="0"/>
                    </a:cxn>
                  </a:cxnLst>
                  <a:rect l="0" t="0" r="r" b="b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07763" dir="2700000" algn="ctr" rotWithShape="0">
                    <a:schemeClr val="tx1">
                      <a:lumMod val="75000"/>
                      <a:lumOff val="25000"/>
                    </a:scheme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27" name="Freeform 1093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13" cy="896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28" name="Freeform 1094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13" cy="44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29" name="Freeform 1095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23" cy="906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30" name="Freeform 1096"/>
                <p:cNvSpPr>
                  <a:spLocks/>
                </p:cNvSpPr>
                <p:nvPr/>
              </p:nvSpPr>
              <p:spPr bwMode="auto">
                <a:xfrm>
                  <a:off x="3874" y="3087"/>
                  <a:ext cx="731" cy="906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31" name="Freeform 1097"/>
                <p:cNvSpPr>
                  <a:spLocks/>
                </p:cNvSpPr>
                <p:nvPr/>
              </p:nvSpPr>
              <p:spPr bwMode="auto">
                <a:xfrm>
                  <a:off x="3728" y="3312"/>
                  <a:ext cx="1023" cy="455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32" name="Rectangle 1098"/>
                <p:cNvSpPr>
                  <a:spLocks noChangeArrowheads="1"/>
                </p:cNvSpPr>
                <p:nvPr/>
              </p:nvSpPr>
              <p:spPr bwMode="auto">
                <a:xfrm>
                  <a:off x="3882" y="2787"/>
                  <a:ext cx="690" cy="256"/>
                </a:xfrm>
                <a:prstGeom prst="rect">
                  <a:avLst/>
                </a:prstGeom>
                <a:solidFill>
                  <a:srgbClr val="CCFFFF"/>
                </a:solidFill>
                <a:ln w="12700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lIns="90488" tIns="44450" rIns="90488" bIns="44450">
                  <a:spAutoFit/>
                </a:bodyPr>
                <a:lstStyle/>
                <a:p>
                  <a:pPr algn="ctr" eaLnBrk="0" hangingPunct="0"/>
                  <a:r>
                    <a:rPr lang="en-US" sz="2000" dirty="0">
                      <a:solidFill>
                        <a:srgbClr val="006E6B"/>
                      </a:solidFill>
                      <a:latin typeface="+mj-lt"/>
                    </a:rPr>
                    <a:t>March</a:t>
                  </a:r>
                </a:p>
              </p:txBody>
            </p:sp>
          </p:grp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Component Item Planning: MRP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QS-PL-100</a:t>
            </a:r>
          </a:p>
        </p:txBody>
      </p:sp>
      <p:grpSp>
        <p:nvGrpSpPr>
          <p:cNvPr id="13316" name="Group 66"/>
          <p:cNvGrpSpPr>
            <a:grpSpLocks/>
          </p:cNvGrpSpPr>
          <p:nvPr/>
        </p:nvGrpSpPr>
        <p:grpSpPr bwMode="auto">
          <a:xfrm>
            <a:off x="906463" y="930530"/>
            <a:ext cx="7316787" cy="5137150"/>
            <a:chOff x="571" y="794"/>
            <a:chExt cx="4609" cy="3236"/>
          </a:xfrm>
        </p:grpSpPr>
        <p:grpSp>
          <p:nvGrpSpPr>
            <p:cNvPr id="13317" name="Group 65"/>
            <p:cNvGrpSpPr>
              <a:grpSpLocks/>
            </p:cNvGrpSpPr>
            <p:nvPr/>
          </p:nvGrpSpPr>
          <p:grpSpPr bwMode="auto">
            <a:xfrm>
              <a:off x="571" y="794"/>
              <a:ext cx="4609" cy="3236"/>
              <a:chOff x="571" y="794"/>
              <a:chExt cx="4609" cy="3236"/>
            </a:xfrm>
          </p:grpSpPr>
          <p:sp>
            <p:nvSpPr>
              <p:cNvPr id="13338" name="Rectangle 37"/>
              <p:cNvSpPr>
                <a:spLocks noChangeArrowheads="1"/>
              </p:cNvSpPr>
              <p:nvPr/>
            </p:nvSpPr>
            <p:spPr bwMode="auto">
              <a:xfrm>
                <a:off x="571" y="794"/>
                <a:ext cx="4609" cy="323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1600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3339" name="Rectangle 38"/>
              <p:cNvSpPr>
                <a:spLocks noChangeArrowheads="1"/>
              </p:cNvSpPr>
              <p:nvPr/>
            </p:nvSpPr>
            <p:spPr bwMode="auto">
              <a:xfrm>
                <a:off x="3537" y="3755"/>
                <a:ext cx="711" cy="2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82550" tIns="41275" rIns="82550" bIns="41275">
                <a:spAutoFit/>
              </a:bodyPr>
              <a:lstStyle/>
              <a:p>
                <a:pPr algn="ctr" defTabSz="739775" eaLnBrk="0" hangingPunct="0"/>
                <a:r>
                  <a:rPr lang="en-US" sz="1800" dirty="0">
                    <a:latin typeface="+mj-lt"/>
                  </a:rPr>
                  <a:t>Outputs</a:t>
                </a:r>
              </a:p>
            </p:txBody>
          </p:sp>
          <p:sp>
            <p:nvSpPr>
              <p:cNvPr id="13340" name="Rectangle 39"/>
              <p:cNvSpPr>
                <a:spLocks noChangeArrowheads="1"/>
              </p:cNvSpPr>
              <p:nvPr/>
            </p:nvSpPr>
            <p:spPr bwMode="auto">
              <a:xfrm>
                <a:off x="1682" y="842"/>
                <a:ext cx="651" cy="2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82550" tIns="41275" rIns="82550" bIns="41275">
                <a:spAutoFit/>
              </a:bodyPr>
              <a:lstStyle/>
              <a:p>
                <a:pPr algn="ctr" defTabSz="739775" eaLnBrk="0" hangingPunct="0"/>
                <a:r>
                  <a:rPr lang="en-US" sz="1800" dirty="0">
                    <a:latin typeface="+mj-lt"/>
                  </a:rPr>
                  <a:t>Inputs</a:t>
                </a:r>
              </a:p>
            </p:txBody>
          </p:sp>
        </p:grpSp>
        <p:sp>
          <p:nvSpPr>
            <p:cNvPr id="13318" name="Freeform 45"/>
            <p:cNvSpPr>
              <a:spLocks/>
            </p:cNvSpPr>
            <p:nvPr/>
          </p:nvSpPr>
          <p:spPr bwMode="auto">
            <a:xfrm>
              <a:off x="1670" y="1154"/>
              <a:ext cx="290" cy="2544"/>
            </a:xfrm>
            <a:custGeom>
              <a:avLst/>
              <a:gdLst>
                <a:gd name="T0" fmla="*/ 14 w 235"/>
                <a:gd name="T1" fmla="*/ 0 h 3025"/>
                <a:gd name="T2" fmla="*/ 357 w 235"/>
                <a:gd name="T3" fmla="*/ 0 h 3025"/>
                <a:gd name="T4" fmla="*/ 357 w 235"/>
                <a:gd name="T5" fmla="*/ 2139 h 3025"/>
                <a:gd name="T6" fmla="*/ 0 w 235"/>
                <a:gd name="T7" fmla="*/ 2139 h 30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5"/>
                <a:gd name="T13" fmla="*/ 0 h 3025"/>
                <a:gd name="T14" fmla="*/ 235 w 235"/>
                <a:gd name="T15" fmla="*/ 3025 h 30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5" h="3025">
                  <a:moveTo>
                    <a:pt x="9" y="0"/>
                  </a:moveTo>
                  <a:lnTo>
                    <a:pt x="234" y="0"/>
                  </a:lnTo>
                  <a:lnTo>
                    <a:pt x="234" y="3024"/>
                  </a:lnTo>
                  <a:lnTo>
                    <a:pt x="0" y="302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3319" name="Line 46"/>
            <p:cNvSpPr>
              <a:spLocks noChangeShapeType="1"/>
            </p:cNvSpPr>
            <p:nvPr/>
          </p:nvSpPr>
          <p:spPr bwMode="auto">
            <a:xfrm>
              <a:off x="1710" y="1797"/>
              <a:ext cx="24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3320" name="Line 47"/>
            <p:cNvSpPr>
              <a:spLocks noChangeShapeType="1"/>
            </p:cNvSpPr>
            <p:nvPr/>
          </p:nvSpPr>
          <p:spPr bwMode="auto">
            <a:xfrm>
              <a:off x="1698" y="3096"/>
              <a:ext cx="24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3321" name="Line 48"/>
            <p:cNvSpPr>
              <a:spLocks noChangeShapeType="1"/>
            </p:cNvSpPr>
            <p:nvPr/>
          </p:nvSpPr>
          <p:spPr bwMode="auto">
            <a:xfrm>
              <a:off x="1687" y="2439"/>
              <a:ext cx="44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71761" name="AutoShape 49"/>
            <p:cNvSpPr>
              <a:spLocks noChangeArrowheads="1"/>
            </p:cNvSpPr>
            <p:nvPr/>
          </p:nvSpPr>
          <p:spPr bwMode="auto">
            <a:xfrm>
              <a:off x="2127" y="1695"/>
              <a:ext cx="1497" cy="1487"/>
            </a:xfrm>
            <a:prstGeom prst="star16">
              <a:avLst>
                <a:gd name="adj" fmla="val 37500"/>
              </a:avLst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accent6"/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2000" dirty="0">
                  <a:latin typeface="+mj-lt"/>
                </a:rPr>
                <a:t>Calculate</a:t>
              </a:r>
            </a:p>
            <a:p>
              <a:pPr algn="ctr" eaLnBrk="0" hangingPunct="0">
                <a:defRPr/>
              </a:pPr>
              <a:r>
                <a:rPr lang="en-US" sz="2000" dirty="0">
                  <a:latin typeface="+mj-lt"/>
                </a:rPr>
                <a:t>MRP</a:t>
              </a:r>
            </a:p>
          </p:txBody>
        </p:sp>
        <p:sp>
          <p:nvSpPr>
            <p:cNvPr id="13323" name="Freeform 50"/>
            <p:cNvSpPr>
              <a:spLocks/>
            </p:cNvSpPr>
            <p:nvPr/>
          </p:nvSpPr>
          <p:spPr bwMode="auto">
            <a:xfrm>
              <a:off x="3773" y="1600"/>
              <a:ext cx="328" cy="1536"/>
            </a:xfrm>
            <a:custGeom>
              <a:avLst/>
              <a:gdLst>
                <a:gd name="T0" fmla="*/ 285 w 361"/>
                <a:gd name="T1" fmla="*/ 0 h 1441"/>
                <a:gd name="T2" fmla="*/ 0 w 361"/>
                <a:gd name="T3" fmla="*/ 0 h 1441"/>
                <a:gd name="T4" fmla="*/ 0 w 361"/>
                <a:gd name="T5" fmla="*/ 1636 h 1441"/>
                <a:gd name="T6" fmla="*/ 297 w 361"/>
                <a:gd name="T7" fmla="*/ 1636 h 14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1"/>
                <a:gd name="T13" fmla="*/ 0 h 1441"/>
                <a:gd name="T14" fmla="*/ 361 w 361"/>
                <a:gd name="T15" fmla="*/ 1441 h 14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1" h="1441">
                  <a:moveTo>
                    <a:pt x="346" y="0"/>
                  </a:moveTo>
                  <a:lnTo>
                    <a:pt x="0" y="0"/>
                  </a:lnTo>
                  <a:lnTo>
                    <a:pt x="0" y="1440"/>
                  </a:lnTo>
                  <a:lnTo>
                    <a:pt x="360" y="144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3324" name="Line 51"/>
            <p:cNvSpPr>
              <a:spLocks noChangeShapeType="1"/>
            </p:cNvSpPr>
            <p:nvPr/>
          </p:nvSpPr>
          <p:spPr bwMode="auto">
            <a:xfrm>
              <a:off x="3619" y="2436"/>
              <a:ext cx="14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grpSp>
          <p:nvGrpSpPr>
            <p:cNvPr id="13325" name="Group 52"/>
            <p:cNvGrpSpPr>
              <a:grpSpLocks/>
            </p:cNvGrpSpPr>
            <p:nvPr/>
          </p:nvGrpSpPr>
          <p:grpSpPr bwMode="auto">
            <a:xfrm>
              <a:off x="4087" y="1091"/>
              <a:ext cx="941" cy="1210"/>
              <a:chOff x="4048" y="856"/>
              <a:chExt cx="994" cy="1287"/>
            </a:xfrm>
          </p:grpSpPr>
          <p:sp>
            <p:nvSpPr>
              <p:cNvPr id="371765" name="Rectangle 53"/>
              <p:cNvSpPr>
                <a:spLocks noChangeArrowheads="1"/>
              </p:cNvSpPr>
              <p:nvPr/>
            </p:nvSpPr>
            <p:spPr bwMode="auto">
              <a:xfrm>
                <a:off x="4259" y="1050"/>
                <a:ext cx="783" cy="1093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 dirty="0">
                  <a:latin typeface="+mj-lt"/>
                </a:endParaRPr>
              </a:p>
            </p:txBody>
          </p:sp>
          <p:sp>
            <p:nvSpPr>
              <p:cNvPr id="371766" name="Rectangle 54"/>
              <p:cNvSpPr>
                <a:spLocks noChangeArrowheads="1"/>
              </p:cNvSpPr>
              <p:nvPr/>
            </p:nvSpPr>
            <p:spPr bwMode="auto">
              <a:xfrm>
                <a:off x="4156" y="959"/>
                <a:ext cx="784" cy="1092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 dirty="0">
                  <a:latin typeface="+mj-lt"/>
                </a:endParaRPr>
              </a:p>
            </p:txBody>
          </p:sp>
          <p:sp>
            <p:nvSpPr>
              <p:cNvPr id="371767" name="Rectangle 55"/>
              <p:cNvSpPr>
                <a:spLocks noChangeArrowheads="1"/>
              </p:cNvSpPr>
              <p:nvPr/>
            </p:nvSpPr>
            <p:spPr bwMode="auto">
              <a:xfrm>
                <a:off x="4048" y="856"/>
                <a:ext cx="826" cy="1093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r>
                  <a:rPr lang="en-US" sz="1600" b="0" dirty="0">
                    <a:latin typeface="+mj-lt"/>
                  </a:rPr>
                  <a:t>Planned</a:t>
                </a:r>
              </a:p>
              <a:p>
                <a:pPr algn="ctr" defTabSz="739775" eaLnBrk="0" hangingPunct="0">
                  <a:defRPr/>
                </a:pPr>
                <a:r>
                  <a:rPr lang="en-US" sz="1600" b="0" dirty="0">
                    <a:latin typeface="+mj-lt"/>
                  </a:rPr>
                  <a:t>Orders</a:t>
                </a:r>
                <a:br>
                  <a:rPr lang="en-US" sz="1600" b="0" dirty="0">
                    <a:latin typeface="+mj-lt"/>
                  </a:rPr>
                </a:br>
                <a:endParaRPr lang="en-US" sz="1600" b="0" dirty="0">
                  <a:latin typeface="+mj-lt"/>
                </a:endParaRPr>
              </a:p>
              <a:p>
                <a:pPr algn="ctr" defTabSz="739775" eaLnBrk="0" hangingPunct="0">
                  <a:buFontTx/>
                  <a:buChar char="•"/>
                  <a:defRPr/>
                </a:pPr>
                <a:r>
                  <a:rPr lang="en-US" sz="1600" b="0" dirty="0">
                    <a:latin typeface="+mj-lt"/>
                  </a:rPr>
                  <a:t> Release</a:t>
                </a:r>
                <a:br>
                  <a:rPr lang="en-US" sz="1600" b="0" dirty="0">
                    <a:latin typeface="+mj-lt"/>
                  </a:rPr>
                </a:br>
                <a:r>
                  <a:rPr lang="en-US" sz="1600" b="0" dirty="0">
                    <a:latin typeface="+mj-lt"/>
                  </a:rPr>
                  <a:t>Dates</a:t>
                </a:r>
              </a:p>
              <a:p>
                <a:pPr algn="ctr" defTabSz="739775" eaLnBrk="0" hangingPunct="0">
                  <a:buFontTx/>
                  <a:buChar char="•"/>
                  <a:defRPr/>
                </a:pPr>
                <a:r>
                  <a:rPr lang="en-US" sz="1600" b="0" dirty="0">
                    <a:latin typeface="+mj-lt"/>
                  </a:rPr>
                  <a:t> Due Dates</a:t>
                </a:r>
              </a:p>
            </p:txBody>
          </p:sp>
        </p:grpSp>
        <p:grpSp>
          <p:nvGrpSpPr>
            <p:cNvPr id="13326" name="Group 56"/>
            <p:cNvGrpSpPr>
              <a:grpSpLocks/>
            </p:cNvGrpSpPr>
            <p:nvPr/>
          </p:nvGrpSpPr>
          <p:grpSpPr bwMode="auto">
            <a:xfrm>
              <a:off x="4087" y="2624"/>
              <a:ext cx="941" cy="1211"/>
              <a:chOff x="4048" y="2229"/>
              <a:chExt cx="994" cy="1287"/>
            </a:xfrm>
          </p:grpSpPr>
          <p:sp>
            <p:nvSpPr>
              <p:cNvPr id="371769" name="Rectangle 57"/>
              <p:cNvSpPr>
                <a:spLocks noChangeArrowheads="1"/>
              </p:cNvSpPr>
              <p:nvPr/>
            </p:nvSpPr>
            <p:spPr bwMode="auto">
              <a:xfrm>
                <a:off x="4259" y="2423"/>
                <a:ext cx="783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 dirty="0">
                  <a:latin typeface="+mj-lt"/>
                </a:endParaRPr>
              </a:p>
            </p:txBody>
          </p:sp>
          <p:sp>
            <p:nvSpPr>
              <p:cNvPr id="371770" name="Rectangle 58"/>
              <p:cNvSpPr>
                <a:spLocks noChangeArrowheads="1"/>
              </p:cNvSpPr>
              <p:nvPr/>
            </p:nvSpPr>
            <p:spPr bwMode="auto">
              <a:xfrm>
                <a:off x="4156" y="2332"/>
                <a:ext cx="784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 dirty="0">
                  <a:latin typeface="+mj-lt"/>
                </a:endParaRPr>
              </a:p>
            </p:txBody>
          </p:sp>
          <p:sp>
            <p:nvSpPr>
              <p:cNvPr id="371771" name="Rectangle 59"/>
              <p:cNvSpPr>
                <a:spLocks noChangeArrowheads="1"/>
              </p:cNvSpPr>
              <p:nvPr/>
            </p:nvSpPr>
            <p:spPr bwMode="auto">
              <a:xfrm>
                <a:off x="4048" y="2229"/>
                <a:ext cx="785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r>
                  <a:rPr lang="en-US" sz="1600" b="0" dirty="0">
                    <a:latin typeface="+mj-lt"/>
                  </a:rPr>
                  <a:t>Action</a:t>
                </a:r>
              </a:p>
              <a:p>
                <a:pPr algn="ctr" defTabSz="739775" eaLnBrk="0" hangingPunct="0">
                  <a:defRPr/>
                </a:pPr>
                <a:r>
                  <a:rPr lang="en-US" sz="1600" b="0" dirty="0">
                    <a:latin typeface="+mj-lt"/>
                  </a:rPr>
                  <a:t>Messages</a:t>
                </a:r>
              </a:p>
            </p:txBody>
          </p:sp>
        </p:grpSp>
        <p:sp>
          <p:nvSpPr>
            <p:cNvPr id="371752" name="Oval 40"/>
            <p:cNvSpPr>
              <a:spLocks noChangeArrowheads="1"/>
            </p:cNvSpPr>
            <p:nvPr/>
          </p:nvSpPr>
          <p:spPr bwMode="auto">
            <a:xfrm>
              <a:off x="815" y="903"/>
              <a:ext cx="890" cy="548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 dirty="0">
                  <a:latin typeface="+mj-lt"/>
                </a:rPr>
                <a:t>Bills of</a:t>
              </a:r>
            </a:p>
            <a:p>
              <a:pPr algn="ctr" defTabSz="936625" eaLnBrk="0" hangingPunct="0">
                <a:defRPr/>
              </a:pPr>
              <a:r>
                <a:rPr lang="en-US" sz="1600" b="0" dirty="0">
                  <a:latin typeface="+mj-lt"/>
                </a:rPr>
                <a:t>Materials</a:t>
              </a:r>
            </a:p>
          </p:txBody>
        </p:sp>
        <p:sp>
          <p:nvSpPr>
            <p:cNvPr id="371753" name="Oval 41"/>
            <p:cNvSpPr>
              <a:spLocks noChangeArrowheads="1"/>
            </p:cNvSpPr>
            <p:nvPr/>
          </p:nvSpPr>
          <p:spPr bwMode="auto">
            <a:xfrm>
              <a:off x="815" y="1513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 b="0" dirty="0">
                  <a:latin typeface="+mj-lt"/>
                </a:rPr>
                <a:t>Demand</a:t>
              </a:r>
            </a:p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 b="0" dirty="0">
                  <a:latin typeface="+mj-lt"/>
                </a:rPr>
                <a:t>(Forecast,</a:t>
              </a:r>
            </a:p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 b="0" dirty="0">
                  <a:latin typeface="+mj-lt"/>
                </a:rPr>
                <a:t>SOs, etc.)</a:t>
              </a:r>
            </a:p>
          </p:txBody>
        </p:sp>
        <p:sp>
          <p:nvSpPr>
            <p:cNvPr id="371754" name="Oval 42"/>
            <p:cNvSpPr>
              <a:spLocks noChangeArrowheads="1"/>
            </p:cNvSpPr>
            <p:nvPr/>
          </p:nvSpPr>
          <p:spPr bwMode="auto">
            <a:xfrm>
              <a:off x="815" y="2152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 dirty="0">
                  <a:latin typeface="+mj-lt"/>
                </a:rPr>
                <a:t>Supply</a:t>
              </a:r>
            </a:p>
            <a:p>
              <a:pPr algn="ctr" defTabSz="936625" eaLnBrk="0" hangingPunct="0">
                <a:defRPr/>
              </a:pPr>
              <a:r>
                <a:rPr lang="en-US" sz="1200" b="0" dirty="0">
                  <a:latin typeface="+mj-lt"/>
                </a:rPr>
                <a:t>(POs, WOs,</a:t>
              </a:r>
            </a:p>
            <a:p>
              <a:pPr algn="ctr" defTabSz="936625" eaLnBrk="0" hangingPunct="0">
                <a:defRPr/>
              </a:pPr>
              <a:r>
                <a:rPr lang="en-US" sz="1200" b="0" dirty="0">
                  <a:latin typeface="+mj-lt"/>
                </a:rPr>
                <a:t>Quantities</a:t>
              </a:r>
            </a:p>
            <a:p>
              <a:pPr algn="ctr" defTabSz="936625" eaLnBrk="0" hangingPunct="0">
                <a:defRPr/>
              </a:pPr>
              <a:r>
                <a:rPr lang="en-US" sz="1200" b="0" dirty="0">
                  <a:latin typeface="+mj-lt"/>
                </a:rPr>
                <a:t>on Hand)</a:t>
              </a:r>
            </a:p>
          </p:txBody>
        </p:sp>
        <p:sp>
          <p:nvSpPr>
            <p:cNvPr id="371755" name="Oval 43"/>
            <p:cNvSpPr>
              <a:spLocks noChangeArrowheads="1"/>
            </p:cNvSpPr>
            <p:nvPr/>
          </p:nvSpPr>
          <p:spPr bwMode="auto">
            <a:xfrm>
              <a:off x="815" y="2792"/>
              <a:ext cx="890" cy="548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 dirty="0">
                  <a:latin typeface="+mj-lt"/>
                </a:rPr>
                <a:t>Planning</a:t>
              </a:r>
            </a:p>
            <a:p>
              <a:pPr algn="ctr" defTabSz="936625" eaLnBrk="0" hangingPunct="0">
                <a:defRPr/>
              </a:pPr>
              <a:r>
                <a:rPr lang="en-US" sz="1600" b="0" dirty="0">
                  <a:latin typeface="+mj-lt"/>
                </a:rPr>
                <a:t>Data</a:t>
              </a:r>
            </a:p>
          </p:txBody>
        </p:sp>
        <p:sp>
          <p:nvSpPr>
            <p:cNvPr id="371756" name="Oval 44"/>
            <p:cNvSpPr>
              <a:spLocks noChangeArrowheads="1"/>
            </p:cNvSpPr>
            <p:nvPr/>
          </p:nvSpPr>
          <p:spPr bwMode="auto">
            <a:xfrm>
              <a:off x="815" y="3414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 dirty="0">
                  <a:latin typeface="+mj-lt"/>
                </a:rPr>
                <a:t>Shop</a:t>
              </a:r>
            </a:p>
            <a:p>
              <a:pPr algn="ctr" defTabSz="936625" eaLnBrk="0" hangingPunct="0">
                <a:defRPr/>
              </a:pPr>
              <a:r>
                <a:rPr lang="en-US" sz="1600" b="0" dirty="0">
                  <a:latin typeface="+mj-lt"/>
                </a:rPr>
                <a:t>Calendar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MRP Balances Demand and Supply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QS-PL-095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025900" y="5691786"/>
            <a:ext cx="1066800" cy="5556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b="1" dirty="0">
                <a:latin typeface="+mj-lt"/>
                <a:ea typeface="宋体" pitchFamily="2" charset="-122"/>
              </a:rPr>
              <a:t>MRP</a:t>
            </a:r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355600" y="1062636"/>
            <a:ext cx="3962400" cy="4565650"/>
          </a:xfrm>
          <a:prstGeom prst="rect">
            <a:avLst/>
          </a:prstGeom>
          <a:solidFill>
            <a:srgbClr val="F3FBFF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l" eaLnBrk="0" hangingPunct="0"/>
            <a:endParaRPr lang="zh-CN" altLang="en-US" sz="2000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latinLnBrk="1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814388" y="1061049"/>
            <a:ext cx="2919389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2000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            </a:t>
            </a:r>
            <a:r>
              <a:rPr lang="en-US" altLang="zh-CN" sz="20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Demand</a:t>
            </a:r>
          </a:p>
          <a:p>
            <a:pPr algn="l" eaLnBrk="0" hangingPunct="0"/>
            <a:endParaRPr lang="en-US" altLang="zh-CN" sz="800" b="1" dirty="0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Forecasts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Sales orders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Master schedule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Intersite requests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Component requirements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Production forecasts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Safety stock requirements</a:t>
            </a:r>
          </a:p>
        </p:txBody>
      </p:sp>
      <p:sp>
        <p:nvSpPr>
          <p:cNvPr id="4103" name="Line 8"/>
          <p:cNvSpPr>
            <a:spLocks noChangeShapeType="1"/>
          </p:cNvSpPr>
          <p:nvPr/>
        </p:nvSpPr>
        <p:spPr bwMode="auto">
          <a:xfrm>
            <a:off x="355600" y="1475386"/>
            <a:ext cx="396240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4104" name="Rectangle 42"/>
          <p:cNvSpPr>
            <a:spLocks noChangeArrowheads="1"/>
          </p:cNvSpPr>
          <p:nvPr/>
        </p:nvSpPr>
        <p:spPr bwMode="auto">
          <a:xfrm>
            <a:off x="661988" y="3285136"/>
            <a:ext cx="3352800" cy="22225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4105" name="Rectangle 45"/>
          <p:cNvSpPr>
            <a:spLocks noChangeArrowheads="1"/>
          </p:cNvSpPr>
          <p:nvPr/>
        </p:nvSpPr>
        <p:spPr bwMode="auto">
          <a:xfrm>
            <a:off x="4826000" y="1062636"/>
            <a:ext cx="3962400" cy="4565650"/>
          </a:xfrm>
          <a:prstGeom prst="rect">
            <a:avLst/>
          </a:prstGeom>
          <a:solidFill>
            <a:srgbClr val="EAEAEA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l" eaLnBrk="0" hangingPunct="0"/>
            <a:endParaRPr lang="zh-CN" altLang="en-US" sz="2400"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+mj-lt"/>
              <a:ea typeface="宋体" pitchFamily="2" charset="-122"/>
            </a:endParaRPr>
          </a:p>
          <a:p>
            <a:pPr algn="l" eaLnBrk="0" latinLnBrk="1" hangingPunct="0"/>
            <a:endParaRPr lang="zh-CN" altLang="en-US" sz="2000" b="1">
              <a:latin typeface="+mj-lt"/>
              <a:ea typeface="宋体" pitchFamily="2" charset="-122"/>
            </a:endParaRPr>
          </a:p>
        </p:txBody>
      </p:sp>
      <p:sp>
        <p:nvSpPr>
          <p:cNvPr id="4106" name="Text Box 72"/>
          <p:cNvSpPr txBox="1">
            <a:spLocks noChangeArrowheads="1"/>
          </p:cNvSpPr>
          <p:nvPr/>
        </p:nvSpPr>
        <p:spPr bwMode="auto">
          <a:xfrm>
            <a:off x="5241925" y="1062636"/>
            <a:ext cx="3127375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2000" dirty="0">
                <a:latin typeface="+mj-lt"/>
                <a:ea typeface="宋体" pitchFamily="2" charset="-122"/>
              </a:rPr>
              <a:t>             </a:t>
            </a:r>
            <a:r>
              <a:rPr lang="en-US" altLang="zh-CN" sz="2000" b="1" dirty="0">
                <a:latin typeface="+mj-lt"/>
                <a:ea typeface="宋体" pitchFamily="2" charset="-122"/>
              </a:rPr>
              <a:t>Supply</a:t>
            </a:r>
          </a:p>
          <a:p>
            <a:pPr algn="l" eaLnBrk="0" hangingPunct="0">
              <a:buClr>
                <a:srgbClr val="FF0000"/>
              </a:buClr>
            </a:pPr>
            <a:r>
              <a:rPr lang="en-US" altLang="zh-CN" sz="800" b="1" dirty="0">
                <a:latin typeface="+mj-lt"/>
                <a:ea typeface="宋体" pitchFamily="2" charset="-122"/>
              </a:rPr>
              <a:t> </a:t>
            </a:r>
            <a:endParaRPr lang="en-US" altLang="zh-CN" sz="800" dirty="0">
              <a:latin typeface="+mj-lt"/>
              <a:ea typeface="宋体" pitchFamily="2" charset="-122"/>
            </a:endParaRP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Repetitive schedules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Work orders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Purchase requisitions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Nettable quantity on hand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Intersite orders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Manufacturing orders</a:t>
            </a:r>
          </a:p>
        </p:txBody>
      </p:sp>
      <p:sp>
        <p:nvSpPr>
          <p:cNvPr id="4107" name="Line 73"/>
          <p:cNvSpPr>
            <a:spLocks noChangeShapeType="1"/>
          </p:cNvSpPr>
          <p:nvPr/>
        </p:nvSpPr>
        <p:spPr bwMode="auto">
          <a:xfrm>
            <a:off x="4816475" y="1475386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4108" name="Rectangle 74"/>
          <p:cNvSpPr>
            <a:spLocks noChangeArrowheads="1"/>
          </p:cNvSpPr>
          <p:nvPr/>
        </p:nvSpPr>
        <p:spPr bwMode="auto">
          <a:xfrm>
            <a:off x="5251450" y="3140674"/>
            <a:ext cx="3124200" cy="23637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cxnSp>
        <p:nvCxnSpPr>
          <p:cNvPr id="4109" name="AutoShape 76"/>
          <p:cNvCxnSpPr>
            <a:cxnSpLocks noChangeShapeType="1"/>
            <a:stCxn id="4105" idx="2"/>
            <a:endCxn id="4100" idx="3"/>
          </p:cNvCxnSpPr>
          <p:nvPr/>
        </p:nvCxnSpPr>
        <p:spPr bwMode="auto">
          <a:xfrm rot="5400000">
            <a:off x="5786437" y="4948837"/>
            <a:ext cx="327025" cy="1714500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4110" name="AutoShape 77"/>
          <p:cNvCxnSpPr>
            <a:cxnSpLocks noChangeShapeType="1"/>
            <a:stCxn id="4101" idx="2"/>
            <a:endCxn id="4100" idx="1"/>
          </p:cNvCxnSpPr>
          <p:nvPr/>
        </p:nvCxnSpPr>
        <p:spPr bwMode="auto">
          <a:xfrm rot="16200000" flipH="1">
            <a:off x="3017837" y="4961537"/>
            <a:ext cx="327025" cy="1689100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sp>
        <p:nvSpPr>
          <p:cNvPr id="4111" name="Line 53"/>
          <p:cNvSpPr>
            <a:spLocks noChangeShapeType="1"/>
          </p:cNvSpPr>
          <p:nvPr/>
        </p:nvSpPr>
        <p:spPr bwMode="auto">
          <a:xfrm flipH="1">
            <a:off x="5264150" y="3439124"/>
            <a:ext cx="311943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12" name="Line 54"/>
          <p:cNvSpPr>
            <a:spLocks noChangeShapeType="1"/>
          </p:cNvSpPr>
          <p:nvPr/>
        </p:nvSpPr>
        <p:spPr bwMode="auto">
          <a:xfrm flipH="1">
            <a:off x="5264150" y="3782024"/>
            <a:ext cx="311943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13" name="Line 55"/>
          <p:cNvSpPr>
            <a:spLocks noChangeShapeType="1"/>
          </p:cNvSpPr>
          <p:nvPr/>
        </p:nvSpPr>
        <p:spPr bwMode="auto">
          <a:xfrm flipH="1">
            <a:off x="5264150" y="4067774"/>
            <a:ext cx="311943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14" name="Line 56"/>
          <p:cNvSpPr>
            <a:spLocks noChangeShapeType="1"/>
          </p:cNvSpPr>
          <p:nvPr/>
        </p:nvSpPr>
        <p:spPr bwMode="auto">
          <a:xfrm flipH="1">
            <a:off x="5264150" y="4610699"/>
            <a:ext cx="311943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15" name="Line 57"/>
          <p:cNvSpPr>
            <a:spLocks noChangeShapeType="1"/>
          </p:cNvSpPr>
          <p:nvPr/>
        </p:nvSpPr>
        <p:spPr bwMode="auto">
          <a:xfrm flipH="1">
            <a:off x="5264150" y="4901211"/>
            <a:ext cx="31194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16" name="Line 58"/>
          <p:cNvSpPr>
            <a:spLocks noChangeShapeType="1"/>
          </p:cNvSpPr>
          <p:nvPr/>
        </p:nvSpPr>
        <p:spPr bwMode="auto">
          <a:xfrm flipH="1">
            <a:off x="5264150" y="5190136"/>
            <a:ext cx="311943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17" name="Freeform 59"/>
          <p:cNvSpPr>
            <a:spLocks/>
          </p:cNvSpPr>
          <p:nvPr/>
        </p:nvSpPr>
        <p:spPr bwMode="auto">
          <a:xfrm>
            <a:off x="5251450" y="4345586"/>
            <a:ext cx="539750" cy="30163"/>
          </a:xfrm>
          <a:custGeom>
            <a:avLst/>
            <a:gdLst>
              <a:gd name="T0" fmla="*/ 351319693 w 815"/>
              <a:gd name="T1" fmla="*/ 4003233 h 50"/>
              <a:gd name="T2" fmla="*/ 354389975 w 815"/>
              <a:gd name="T3" fmla="*/ 3639468 h 50"/>
              <a:gd name="T4" fmla="*/ 0 w 815"/>
              <a:gd name="T5" fmla="*/ 0 h 50"/>
              <a:gd name="T6" fmla="*/ 0 w 815"/>
              <a:gd name="T7" fmla="*/ 13829133 h 50"/>
              <a:gd name="T8" fmla="*/ 354389975 w 815"/>
              <a:gd name="T9" fmla="*/ 17467996 h 50"/>
              <a:gd name="T10" fmla="*/ 357460258 w 815"/>
              <a:gd name="T11" fmla="*/ 17104230 h 50"/>
              <a:gd name="T12" fmla="*/ 354389975 w 815"/>
              <a:gd name="T13" fmla="*/ 17467996 h 50"/>
              <a:gd name="T14" fmla="*/ 355705905 w 815"/>
              <a:gd name="T15" fmla="*/ 18196131 h 50"/>
              <a:gd name="T16" fmla="*/ 357460258 w 815"/>
              <a:gd name="T17" fmla="*/ 17104230 h 50"/>
              <a:gd name="T18" fmla="*/ 351319693 w 815"/>
              <a:gd name="T19" fmla="*/ 4003233 h 5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15"/>
              <a:gd name="T31" fmla="*/ 0 h 50"/>
              <a:gd name="T32" fmla="*/ 815 w 815"/>
              <a:gd name="T33" fmla="*/ 50 h 5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15" h="50">
                <a:moveTo>
                  <a:pt x="801" y="11"/>
                </a:moveTo>
                <a:lnTo>
                  <a:pt x="808" y="10"/>
                </a:lnTo>
                <a:lnTo>
                  <a:pt x="0" y="0"/>
                </a:lnTo>
                <a:lnTo>
                  <a:pt x="0" y="38"/>
                </a:lnTo>
                <a:lnTo>
                  <a:pt x="808" y="48"/>
                </a:lnTo>
                <a:lnTo>
                  <a:pt x="815" y="47"/>
                </a:lnTo>
                <a:lnTo>
                  <a:pt x="808" y="48"/>
                </a:lnTo>
                <a:lnTo>
                  <a:pt x="811" y="50"/>
                </a:lnTo>
                <a:lnTo>
                  <a:pt x="815" y="47"/>
                </a:lnTo>
                <a:lnTo>
                  <a:pt x="801" y="1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18" name="Freeform 60"/>
          <p:cNvSpPr>
            <a:spLocks/>
          </p:cNvSpPr>
          <p:nvPr/>
        </p:nvSpPr>
        <p:spPr bwMode="auto">
          <a:xfrm>
            <a:off x="5783263" y="4118574"/>
            <a:ext cx="527050" cy="255587"/>
          </a:xfrm>
          <a:custGeom>
            <a:avLst/>
            <a:gdLst>
              <a:gd name="T0" fmla="*/ 348531926 w 795"/>
              <a:gd name="T1" fmla="*/ 421005 h 394"/>
              <a:gd name="T2" fmla="*/ 342818490 w 795"/>
              <a:gd name="T3" fmla="*/ 1262366 h 394"/>
              <a:gd name="T4" fmla="*/ 0 w 795"/>
              <a:gd name="T5" fmla="*/ 150649718 h 394"/>
              <a:gd name="T6" fmla="*/ 6152895 w 795"/>
              <a:gd name="T7" fmla="*/ 165798757 h 394"/>
              <a:gd name="T8" fmla="*/ 349411005 w 795"/>
              <a:gd name="T9" fmla="*/ 15991054 h 394"/>
              <a:gd name="T10" fmla="*/ 343697569 w 795"/>
              <a:gd name="T11" fmla="*/ 16832415 h 394"/>
              <a:gd name="T12" fmla="*/ 348531926 w 795"/>
              <a:gd name="T13" fmla="*/ 421005 h 394"/>
              <a:gd name="T14" fmla="*/ 345894605 w 795"/>
              <a:gd name="T15" fmla="*/ 0 h 394"/>
              <a:gd name="T16" fmla="*/ 342818490 w 795"/>
              <a:gd name="T17" fmla="*/ 1262366 h 394"/>
              <a:gd name="T18" fmla="*/ 348531926 w 795"/>
              <a:gd name="T19" fmla="*/ 421005 h 3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95"/>
              <a:gd name="T31" fmla="*/ 0 h 394"/>
              <a:gd name="T32" fmla="*/ 795 w 795"/>
              <a:gd name="T33" fmla="*/ 394 h 39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95" h="394">
                <a:moveTo>
                  <a:pt x="793" y="1"/>
                </a:moveTo>
                <a:lnTo>
                  <a:pt x="780" y="3"/>
                </a:lnTo>
                <a:lnTo>
                  <a:pt x="0" y="358"/>
                </a:lnTo>
                <a:lnTo>
                  <a:pt x="14" y="394"/>
                </a:lnTo>
                <a:lnTo>
                  <a:pt x="795" y="38"/>
                </a:lnTo>
                <a:lnTo>
                  <a:pt x="782" y="40"/>
                </a:lnTo>
                <a:lnTo>
                  <a:pt x="793" y="1"/>
                </a:lnTo>
                <a:lnTo>
                  <a:pt x="787" y="0"/>
                </a:lnTo>
                <a:lnTo>
                  <a:pt x="780" y="3"/>
                </a:lnTo>
                <a:lnTo>
                  <a:pt x="793" y="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19" name="Freeform 61"/>
          <p:cNvSpPr>
            <a:spLocks/>
          </p:cNvSpPr>
          <p:nvPr/>
        </p:nvSpPr>
        <p:spPr bwMode="auto">
          <a:xfrm>
            <a:off x="6300788" y="4118574"/>
            <a:ext cx="533400" cy="198437"/>
          </a:xfrm>
          <a:custGeom>
            <a:avLst/>
            <a:gdLst>
              <a:gd name="T0" fmla="*/ 349903153 w 803"/>
              <a:gd name="T1" fmla="*/ 112801934 h 303"/>
              <a:gd name="T2" fmla="*/ 354315824 w 803"/>
              <a:gd name="T3" fmla="*/ 112801934 h 303"/>
              <a:gd name="T4" fmla="*/ 4853741 w 803"/>
              <a:gd name="T5" fmla="*/ 0 h 303"/>
              <a:gd name="T6" fmla="*/ 0 w 803"/>
              <a:gd name="T7" fmla="*/ 16726993 h 303"/>
              <a:gd name="T8" fmla="*/ 349021017 w 803"/>
              <a:gd name="T9" fmla="*/ 129099958 h 303"/>
              <a:gd name="T10" fmla="*/ 353874756 w 803"/>
              <a:gd name="T11" fmla="*/ 129099958 h 303"/>
              <a:gd name="T12" fmla="*/ 349021017 w 803"/>
              <a:gd name="T13" fmla="*/ 129099958 h 303"/>
              <a:gd name="T14" fmla="*/ 351668089 w 803"/>
              <a:gd name="T15" fmla="*/ 129957886 h 303"/>
              <a:gd name="T16" fmla="*/ 353874756 w 803"/>
              <a:gd name="T17" fmla="*/ 129099958 h 303"/>
              <a:gd name="T18" fmla="*/ 349903153 w 803"/>
              <a:gd name="T19" fmla="*/ 112801934 h 30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03"/>
              <a:gd name="T31" fmla="*/ 0 h 303"/>
              <a:gd name="T32" fmla="*/ 803 w 803"/>
              <a:gd name="T33" fmla="*/ 303 h 30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03" h="303">
                <a:moveTo>
                  <a:pt x="793" y="263"/>
                </a:moveTo>
                <a:lnTo>
                  <a:pt x="803" y="263"/>
                </a:lnTo>
                <a:lnTo>
                  <a:pt x="11" y="0"/>
                </a:lnTo>
                <a:lnTo>
                  <a:pt x="0" y="39"/>
                </a:lnTo>
                <a:lnTo>
                  <a:pt x="791" y="301"/>
                </a:lnTo>
                <a:lnTo>
                  <a:pt x="802" y="301"/>
                </a:lnTo>
                <a:lnTo>
                  <a:pt x="791" y="301"/>
                </a:lnTo>
                <a:lnTo>
                  <a:pt x="797" y="303"/>
                </a:lnTo>
                <a:lnTo>
                  <a:pt x="802" y="301"/>
                </a:lnTo>
                <a:lnTo>
                  <a:pt x="793" y="26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20" name="Freeform 62"/>
          <p:cNvSpPr>
            <a:spLocks/>
          </p:cNvSpPr>
          <p:nvPr/>
        </p:nvSpPr>
        <p:spPr bwMode="auto">
          <a:xfrm>
            <a:off x="6827838" y="4164611"/>
            <a:ext cx="514350" cy="152400"/>
          </a:xfrm>
          <a:custGeom>
            <a:avLst/>
            <a:gdLst>
              <a:gd name="T0" fmla="*/ 338286513 w 776"/>
              <a:gd name="T1" fmla="*/ 0 h 233"/>
              <a:gd name="T2" fmla="*/ 336968823 w 776"/>
              <a:gd name="T3" fmla="*/ 0 h 233"/>
              <a:gd name="T4" fmla="*/ 0 w 776"/>
              <a:gd name="T5" fmla="*/ 83424282 h 233"/>
              <a:gd name="T6" fmla="*/ 3953734 w 776"/>
              <a:gd name="T7" fmla="*/ 99681388 h 233"/>
              <a:gd name="T8" fmla="*/ 340922556 w 776"/>
              <a:gd name="T9" fmla="*/ 16257091 h 233"/>
              <a:gd name="T10" fmla="*/ 339604866 w 776"/>
              <a:gd name="T11" fmla="*/ 16257091 h 233"/>
              <a:gd name="T12" fmla="*/ 338286513 w 776"/>
              <a:gd name="T13" fmla="*/ 0 h 2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76"/>
              <a:gd name="T22" fmla="*/ 0 h 233"/>
              <a:gd name="T23" fmla="*/ 776 w 776"/>
              <a:gd name="T24" fmla="*/ 233 h 23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76" h="233">
                <a:moveTo>
                  <a:pt x="770" y="0"/>
                </a:moveTo>
                <a:lnTo>
                  <a:pt x="767" y="0"/>
                </a:lnTo>
                <a:lnTo>
                  <a:pt x="0" y="195"/>
                </a:lnTo>
                <a:lnTo>
                  <a:pt x="9" y="233"/>
                </a:lnTo>
                <a:lnTo>
                  <a:pt x="776" y="38"/>
                </a:lnTo>
                <a:lnTo>
                  <a:pt x="773" y="38"/>
                </a:lnTo>
                <a:lnTo>
                  <a:pt x="77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21" name="Freeform 63"/>
          <p:cNvSpPr>
            <a:spLocks/>
          </p:cNvSpPr>
          <p:nvPr/>
        </p:nvSpPr>
        <p:spPr bwMode="auto">
          <a:xfrm>
            <a:off x="7337425" y="4093174"/>
            <a:ext cx="520700" cy="95250"/>
          </a:xfrm>
          <a:custGeom>
            <a:avLst/>
            <a:gdLst>
              <a:gd name="T0" fmla="*/ 345826571 w 783"/>
              <a:gd name="T1" fmla="*/ 431581 h 145"/>
              <a:gd name="T2" fmla="*/ 344942113 w 783"/>
              <a:gd name="T3" fmla="*/ 431581 h 145"/>
              <a:gd name="T4" fmla="*/ 0 w 783"/>
              <a:gd name="T5" fmla="*/ 46171946 h 145"/>
              <a:gd name="T6" fmla="*/ 1326688 w 783"/>
              <a:gd name="T7" fmla="*/ 62569391 h 145"/>
              <a:gd name="T8" fmla="*/ 346268800 w 783"/>
              <a:gd name="T9" fmla="*/ 16829031 h 145"/>
              <a:gd name="T10" fmla="*/ 345826571 w 783"/>
              <a:gd name="T11" fmla="*/ 16829031 h 145"/>
              <a:gd name="T12" fmla="*/ 345826571 w 783"/>
              <a:gd name="T13" fmla="*/ 431581 h 145"/>
              <a:gd name="T14" fmla="*/ 345826571 w 783"/>
              <a:gd name="T15" fmla="*/ 0 h 145"/>
              <a:gd name="T16" fmla="*/ 344942113 w 783"/>
              <a:gd name="T17" fmla="*/ 431581 h 145"/>
              <a:gd name="T18" fmla="*/ 345826571 w 783"/>
              <a:gd name="T19" fmla="*/ 431581 h 1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83"/>
              <a:gd name="T31" fmla="*/ 0 h 145"/>
              <a:gd name="T32" fmla="*/ 783 w 783"/>
              <a:gd name="T33" fmla="*/ 145 h 14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83" h="145">
                <a:moveTo>
                  <a:pt x="782" y="1"/>
                </a:moveTo>
                <a:lnTo>
                  <a:pt x="780" y="1"/>
                </a:lnTo>
                <a:lnTo>
                  <a:pt x="0" y="107"/>
                </a:lnTo>
                <a:lnTo>
                  <a:pt x="3" y="145"/>
                </a:lnTo>
                <a:lnTo>
                  <a:pt x="783" y="39"/>
                </a:lnTo>
                <a:lnTo>
                  <a:pt x="782" y="39"/>
                </a:lnTo>
                <a:lnTo>
                  <a:pt x="782" y="1"/>
                </a:lnTo>
                <a:lnTo>
                  <a:pt x="782" y="0"/>
                </a:lnTo>
                <a:lnTo>
                  <a:pt x="780" y="1"/>
                </a:lnTo>
                <a:lnTo>
                  <a:pt x="782" y="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22" name="Freeform 64"/>
          <p:cNvSpPr>
            <a:spLocks/>
          </p:cNvSpPr>
          <p:nvPr/>
        </p:nvSpPr>
        <p:spPr bwMode="auto">
          <a:xfrm>
            <a:off x="7858125" y="4096349"/>
            <a:ext cx="523875" cy="49212"/>
          </a:xfrm>
          <a:custGeom>
            <a:avLst/>
            <a:gdLst>
              <a:gd name="T0" fmla="*/ 347839032 w 789"/>
              <a:gd name="T1" fmla="*/ 23283029 h 77"/>
              <a:gd name="T2" fmla="*/ 347839032 w 789"/>
              <a:gd name="T3" fmla="*/ 15521591 h 77"/>
              <a:gd name="T4" fmla="*/ 0 w 789"/>
              <a:gd name="T5" fmla="*/ 0 h 77"/>
              <a:gd name="T6" fmla="*/ 0 w 789"/>
              <a:gd name="T7" fmla="*/ 15521591 h 77"/>
              <a:gd name="T8" fmla="*/ 347839032 w 789"/>
              <a:gd name="T9" fmla="*/ 31452218 h 77"/>
              <a:gd name="T10" fmla="*/ 347839032 w 789"/>
              <a:gd name="T11" fmla="*/ 23283029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89"/>
              <a:gd name="T19" fmla="*/ 0 h 77"/>
              <a:gd name="T20" fmla="*/ 789 w 789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89" h="77">
                <a:moveTo>
                  <a:pt x="789" y="57"/>
                </a:moveTo>
                <a:lnTo>
                  <a:pt x="789" y="38"/>
                </a:lnTo>
                <a:lnTo>
                  <a:pt x="0" y="0"/>
                </a:lnTo>
                <a:lnTo>
                  <a:pt x="0" y="38"/>
                </a:lnTo>
                <a:lnTo>
                  <a:pt x="789" y="77"/>
                </a:lnTo>
                <a:lnTo>
                  <a:pt x="789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23" name="Line 65"/>
          <p:cNvSpPr>
            <a:spLocks noChangeShapeType="1"/>
          </p:cNvSpPr>
          <p:nvPr/>
        </p:nvSpPr>
        <p:spPr bwMode="auto">
          <a:xfrm flipV="1">
            <a:off x="7864475" y="3156549"/>
            <a:ext cx="3175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24" name="Line 66"/>
          <p:cNvSpPr>
            <a:spLocks noChangeShapeType="1"/>
          </p:cNvSpPr>
          <p:nvPr/>
        </p:nvSpPr>
        <p:spPr bwMode="auto">
          <a:xfrm flipV="1">
            <a:off x="7345363" y="3156549"/>
            <a:ext cx="1587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25" name="Line 67"/>
          <p:cNvSpPr>
            <a:spLocks noChangeShapeType="1"/>
          </p:cNvSpPr>
          <p:nvPr/>
        </p:nvSpPr>
        <p:spPr bwMode="auto">
          <a:xfrm flipV="1">
            <a:off x="6827838" y="3156549"/>
            <a:ext cx="1587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26" name="Line 68"/>
          <p:cNvSpPr>
            <a:spLocks noChangeShapeType="1"/>
          </p:cNvSpPr>
          <p:nvPr/>
        </p:nvSpPr>
        <p:spPr bwMode="auto">
          <a:xfrm flipV="1">
            <a:off x="6316663" y="3159724"/>
            <a:ext cx="1587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27" name="Line 69"/>
          <p:cNvSpPr>
            <a:spLocks noChangeShapeType="1"/>
          </p:cNvSpPr>
          <p:nvPr/>
        </p:nvSpPr>
        <p:spPr bwMode="auto">
          <a:xfrm flipV="1">
            <a:off x="5789613" y="3156549"/>
            <a:ext cx="1587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28" name="Line 70"/>
          <p:cNvSpPr>
            <a:spLocks noChangeShapeType="1"/>
          </p:cNvSpPr>
          <p:nvPr/>
        </p:nvSpPr>
        <p:spPr bwMode="auto">
          <a:xfrm flipH="1">
            <a:off x="5264150" y="4320186"/>
            <a:ext cx="31194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29" name="Line 71"/>
          <p:cNvSpPr>
            <a:spLocks noChangeShapeType="1"/>
          </p:cNvSpPr>
          <p:nvPr/>
        </p:nvSpPr>
        <p:spPr bwMode="auto">
          <a:xfrm flipH="1" flipV="1">
            <a:off x="7464425" y="4182074"/>
            <a:ext cx="468313" cy="671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4130" name="Rectangle 75"/>
          <p:cNvSpPr>
            <a:spLocks noChangeArrowheads="1"/>
          </p:cNvSpPr>
          <p:nvPr/>
        </p:nvSpPr>
        <p:spPr bwMode="auto">
          <a:xfrm>
            <a:off x="6515100" y="4869461"/>
            <a:ext cx="2089150" cy="460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600" b="1" dirty="0">
                <a:latin typeface="+mj-lt"/>
                <a:ea typeface="宋体" pitchFamily="2" charset="-122"/>
              </a:rPr>
              <a:t>Production Level</a:t>
            </a:r>
            <a:endParaRPr lang="en-US" altLang="zh-CN" sz="1600" dirty="0">
              <a:latin typeface="+mj-lt"/>
              <a:ea typeface="宋体" pitchFamily="2" charset="-122"/>
            </a:endParaRPr>
          </a:p>
        </p:txBody>
      </p:sp>
      <p:sp>
        <p:nvSpPr>
          <p:cNvPr id="4131" name="Line 15"/>
          <p:cNvSpPr>
            <a:spLocks noChangeShapeType="1"/>
          </p:cNvSpPr>
          <p:nvPr/>
        </p:nvSpPr>
        <p:spPr bwMode="auto">
          <a:xfrm flipH="1">
            <a:off x="704850" y="3597874"/>
            <a:ext cx="32496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32" name="Line 16"/>
          <p:cNvSpPr>
            <a:spLocks noChangeShapeType="1"/>
          </p:cNvSpPr>
          <p:nvPr/>
        </p:nvSpPr>
        <p:spPr bwMode="auto">
          <a:xfrm flipH="1">
            <a:off x="704850" y="3891561"/>
            <a:ext cx="324961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33" name="Line 17"/>
          <p:cNvSpPr>
            <a:spLocks noChangeShapeType="1"/>
          </p:cNvSpPr>
          <p:nvPr/>
        </p:nvSpPr>
        <p:spPr bwMode="auto">
          <a:xfrm flipH="1">
            <a:off x="704850" y="4163024"/>
            <a:ext cx="32496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34" name="Line 18"/>
          <p:cNvSpPr>
            <a:spLocks noChangeShapeType="1"/>
          </p:cNvSpPr>
          <p:nvPr/>
        </p:nvSpPr>
        <p:spPr bwMode="auto">
          <a:xfrm flipH="1">
            <a:off x="704850" y="4693249"/>
            <a:ext cx="32496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35" name="Line 19"/>
          <p:cNvSpPr>
            <a:spLocks noChangeShapeType="1"/>
          </p:cNvSpPr>
          <p:nvPr/>
        </p:nvSpPr>
        <p:spPr bwMode="auto">
          <a:xfrm flipH="1">
            <a:off x="704850" y="4952011"/>
            <a:ext cx="32496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36" name="Line 20"/>
          <p:cNvSpPr>
            <a:spLocks noChangeShapeType="1"/>
          </p:cNvSpPr>
          <p:nvPr/>
        </p:nvSpPr>
        <p:spPr bwMode="auto">
          <a:xfrm flipH="1">
            <a:off x="704850" y="5244111"/>
            <a:ext cx="324961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37" name="Freeform 21"/>
          <p:cNvSpPr>
            <a:spLocks/>
          </p:cNvSpPr>
          <p:nvPr/>
        </p:nvSpPr>
        <p:spPr bwMode="auto">
          <a:xfrm>
            <a:off x="715963" y="4529736"/>
            <a:ext cx="561975" cy="101600"/>
          </a:xfrm>
          <a:custGeom>
            <a:avLst/>
            <a:gdLst>
              <a:gd name="T0" fmla="*/ 508257737 w 583"/>
              <a:gd name="T1" fmla="*/ 1633268 h 159"/>
              <a:gd name="T2" fmla="*/ 524982993 w 583"/>
              <a:gd name="T3" fmla="*/ 0 h 159"/>
              <a:gd name="T4" fmla="*/ 0 w 583"/>
              <a:gd name="T5" fmla="*/ 408317 h 159"/>
              <a:gd name="T6" fmla="*/ 0 w 583"/>
              <a:gd name="T7" fmla="*/ 64921756 h 159"/>
              <a:gd name="T8" fmla="*/ 524982993 w 583"/>
              <a:gd name="T9" fmla="*/ 64513439 h 159"/>
              <a:gd name="T10" fmla="*/ 541708248 w 583"/>
              <a:gd name="T11" fmla="*/ 62880172 h 159"/>
              <a:gd name="T12" fmla="*/ 524982993 w 583"/>
              <a:gd name="T13" fmla="*/ 64513439 h 159"/>
              <a:gd name="T14" fmla="*/ 533346103 w 583"/>
              <a:gd name="T15" fmla="*/ 64513439 h 159"/>
              <a:gd name="T16" fmla="*/ 541708248 w 583"/>
              <a:gd name="T17" fmla="*/ 62880172 h 159"/>
              <a:gd name="T18" fmla="*/ 508257737 w 583"/>
              <a:gd name="T19" fmla="*/ 1633268 h 1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83"/>
              <a:gd name="T31" fmla="*/ 0 h 159"/>
              <a:gd name="T32" fmla="*/ 583 w 583"/>
              <a:gd name="T33" fmla="*/ 159 h 1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83" h="159">
                <a:moveTo>
                  <a:pt x="547" y="4"/>
                </a:moveTo>
                <a:lnTo>
                  <a:pt x="565" y="0"/>
                </a:lnTo>
                <a:lnTo>
                  <a:pt x="0" y="1"/>
                </a:lnTo>
                <a:lnTo>
                  <a:pt x="0" y="159"/>
                </a:lnTo>
                <a:lnTo>
                  <a:pt x="565" y="158"/>
                </a:lnTo>
                <a:lnTo>
                  <a:pt x="583" y="154"/>
                </a:lnTo>
                <a:lnTo>
                  <a:pt x="565" y="158"/>
                </a:lnTo>
                <a:lnTo>
                  <a:pt x="574" y="158"/>
                </a:lnTo>
                <a:lnTo>
                  <a:pt x="583" y="154"/>
                </a:lnTo>
                <a:lnTo>
                  <a:pt x="547" y="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38" name="Freeform 22"/>
          <p:cNvSpPr>
            <a:spLocks/>
          </p:cNvSpPr>
          <p:nvPr/>
        </p:nvSpPr>
        <p:spPr bwMode="auto">
          <a:xfrm>
            <a:off x="1244600" y="4359874"/>
            <a:ext cx="573088" cy="266700"/>
          </a:xfrm>
          <a:custGeom>
            <a:avLst/>
            <a:gdLst>
              <a:gd name="T0" fmla="*/ 552912229 w 594"/>
              <a:gd name="T1" fmla="*/ 3901190 h 427"/>
              <a:gd name="T2" fmla="*/ 518471970 w 594"/>
              <a:gd name="T3" fmla="*/ 3121077 h 427"/>
              <a:gd name="T4" fmla="*/ 0 w 594"/>
              <a:gd name="T5" fmla="*/ 108061602 h 427"/>
              <a:gd name="T6" fmla="*/ 33510213 w 594"/>
              <a:gd name="T7" fmla="*/ 166578227 h 427"/>
              <a:gd name="T8" fmla="*/ 551050176 w 594"/>
              <a:gd name="T9" fmla="*/ 61637682 h 427"/>
              <a:gd name="T10" fmla="*/ 516609917 w 594"/>
              <a:gd name="T11" fmla="*/ 60857569 h 427"/>
              <a:gd name="T12" fmla="*/ 552912229 w 594"/>
              <a:gd name="T13" fmla="*/ 3901190 h 427"/>
              <a:gd name="T14" fmla="*/ 535226586 w 594"/>
              <a:gd name="T15" fmla="*/ 0 h 427"/>
              <a:gd name="T16" fmla="*/ 518471970 w 594"/>
              <a:gd name="T17" fmla="*/ 3121077 h 427"/>
              <a:gd name="T18" fmla="*/ 552912229 w 594"/>
              <a:gd name="T19" fmla="*/ 3901190 h 4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94"/>
              <a:gd name="T31" fmla="*/ 0 h 427"/>
              <a:gd name="T32" fmla="*/ 594 w 594"/>
              <a:gd name="T33" fmla="*/ 427 h 42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94" h="427">
                <a:moveTo>
                  <a:pt x="594" y="10"/>
                </a:moveTo>
                <a:lnTo>
                  <a:pt x="557" y="8"/>
                </a:lnTo>
                <a:lnTo>
                  <a:pt x="0" y="277"/>
                </a:lnTo>
                <a:lnTo>
                  <a:pt x="36" y="427"/>
                </a:lnTo>
                <a:lnTo>
                  <a:pt x="592" y="158"/>
                </a:lnTo>
                <a:lnTo>
                  <a:pt x="555" y="156"/>
                </a:lnTo>
                <a:lnTo>
                  <a:pt x="594" y="10"/>
                </a:lnTo>
                <a:lnTo>
                  <a:pt x="575" y="0"/>
                </a:lnTo>
                <a:lnTo>
                  <a:pt x="557" y="8"/>
                </a:lnTo>
                <a:lnTo>
                  <a:pt x="594" y="1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39" name="Freeform 23"/>
          <p:cNvSpPr>
            <a:spLocks/>
          </p:cNvSpPr>
          <p:nvPr/>
        </p:nvSpPr>
        <p:spPr bwMode="auto">
          <a:xfrm>
            <a:off x="1779588" y="4366224"/>
            <a:ext cx="595312" cy="284162"/>
          </a:xfrm>
          <a:custGeom>
            <a:avLst/>
            <a:gdLst>
              <a:gd name="T0" fmla="*/ 524115806 w 617"/>
              <a:gd name="T1" fmla="*/ 117136091 h 454"/>
              <a:gd name="T2" fmla="*/ 567869774 w 617"/>
              <a:gd name="T3" fmla="*/ 115177627 h 454"/>
              <a:gd name="T4" fmla="*/ 36306314 w 617"/>
              <a:gd name="T5" fmla="*/ 0 h 454"/>
              <a:gd name="T6" fmla="*/ 0 w 617"/>
              <a:gd name="T7" fmla="*/ 57197308 h 454"/>
              <a:gd name="T8" fmla="*/ 531563475 w 617"/>
              <a:gd name="T9" fmla="*/ 172766146 h 454"/>
              <a:gd name="T10" fmla="*/ 574386363 w 617"/>
              <a:gd name="T11" fmla="*/ 171199500 h 454"/>
              <a:gd name="T12" fmla="*/ 531563475 w 617"/>
              <a:gd name="T13" fmla="*/ 172766146 h 454"/>
              <a:gd name="T14" fmla="*/ 552044322 w 617"/>
              <a:gd name="T15" fmla="*/ 177859154 h 454"/>
              <a:gd name="T16" fmla="*/ 574386363 w 617"/>
              <a:gd name="T17" fmla="*/ 171199500 h 454"/>
              <a:gd name="T18" fmla="*/ 524115806 w 617"/>
              <a:gd name="T19" fmla="*/ 117136091 h 45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17"/>
              <a:gd name="T31" fmla="*/ 0 h 454"/>
              <a:gd name="T32" fmla="*/ 617 w 617"/>
              <a:gd name="T33" fmla="*/ 454 h 45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17" h="454">
                <a:moveTo>
                  <a:pt x="563" y="299"/>
                </a:moveTo>
                <a:lnTo>
                  <a:pt x="610" y="294"/>
                </a:lnTo>
                <a:lnTo>
                  <a:pt x="39" y="0"/>
                </a:lnTo>
                <a:lnTo>
                  <a:pt x="0" y="146"/>
                </a:lnTo>
                <a:lnTo>
                  <a:pt x="571" y="441"/>
                </a:lnTo>
                <a:lnTo>
                  <a:pt x="617" y="437"/>
                </a:lnTo>
                <a:lnTo>
                  <a:pt x="571" y="441"/>
                </a:lnTo>
                <a:lnTo>
                  <a:pt x="593" y="454"/>
                </a:lnTo>
                <a:lnTo>
                  <a:pt x="617" y="437"/>
                </a:lnTo>
                <a:lnTo>
                  <a:pt x="563" y="29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40" name="Freeform 24"/>
          <p:cNvSpPr>
            <a:spLocks/>
          </p:cNvSpPr>
          <p:nvPr/>
        </p:nvSpPr>
        <p:spPr bwMode="auto">
          <a:xfrm>
            <a:off x="2322513" y="4278911"/>
            <a:ext cx="600075" cy="360363"/>
          </a:xfrm>
          <a:custGeom>
            <a:avLst/>
            <a:gdLst>
              <a:gd name="T0" fmla="*/ 562222135 w 623"/>
              <a:gd name="T1" fmla="*/ 1977908 h 573"/>
              <a:gd name="T2" fmla="*/ 528822147 w 623"/>
              <a:gd name="T3" fmla="*/ 5141933 h 573"/>
              <a:gd name="T4" fmla="*/ 0 w 623"/>
              <a:gd name="T5" fmla="*/ 172052269 h 573"/>
              <a:gd name="T6" fmla="*/ 50099034 w 623"/>
              <a:gd name="T7" fmla="*/ 226634348 h 573"/>
              <a:gd name="T8" fmla="*/ 577993603 w 623"/>
              <a:gd name="T9" fmla="*/ 59724030 h 573"/>
              <a:gd name="T10" fmla="*/ 544594578 w 623"/>
              <a:gd name="T11" fmla="*/ 63283635 h 573"/>
              <a:gd name="T12" fmla="*/ 562222135 w 623"/>
              <a:gd name="T13" fmla="*/ 1977908 h 573"/>
              <a:gd name="T14" fmla="*/ 544594578 w 623"/>
              <a:gd name="T15" fmla="*/ 0 h 573"/>
              <a:gd name="T16" fmla="*/ 528822147 w 623"/>
              <a:gd name="T17" fmla="*/ 5141933 h 573"/>
              <a:gd name="T18" fmla="*/ 562222135 w 623"/>
              <a:gd name="T19" fmla="*/ 1977908 h 57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23"/>
              <a:gd name="T31" fmla="*/ 0 h 573"/>
              <a:gd name="T32" fmla="*/ 623 w 623"/>
              <a:gd name="T33" fmla="*/ 573 h 57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23" h="573">
                <a:moveTo>
                  <a:pt x="606" y="5"/>
                </a:moveTo>
                <a:lnTo>
                  <a:pt x="570" y="13"/>
                </a:lnTo>
                <a:lnTo>
                  <a:pt x="0" y="435"/>
                </a:lnTo>
                <a:lnTo>
                  <a:pt x="54" y="573"/>
                </a:lnTo>
                <a:lnTo>
                  <a:pt x="623" y="151"/>
                </a:lnTo>
                <a:lnTo>
                  <a:pt x="587" y="160"/>
                </a:lnTo>
                <a:lnTo>
                  <a:pt x="606" y="5"/>
                </a:lnTo>
                <a:lnTo>
                  <a:pt x="587" y="0"/>
                </a:lnTo>
                <a:lnTo>
                  <a:pt x="570" y="13"/>
                </a:lnTo>
                <a:lnTo>
                  <a:pt x="606" y="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41" name="Freeform 25"/>
          <p:cNvSpPr>
            <a:spLocks/>
          </p:cNvSpPr>
          <p:nvPr/>
        </p:nvSpPr>
        <p:spPr bwMode="auto">
          <a:xfrm>
            <a:off x="2889250" y="4282086"/>
            <a:ext cx="542925" cy="177800"/>
          </a:xfrm>
          <a:custGeom>
            <a:avLst/>
            <a:gdLst>
              <a:gd name="T0" fmla="*/ 482791154 w 564"/>
              <a:gd name="T1" fmla="*/ 51344756 h 284"/>
              <a:gd name="T2" fmla="*/ 511517193 w 564"/>
              <a:gd name="T3" fmla="*/ 48993289 h 284"/>
              <a:gd name="T4" fmla="*/ 17606557 w 564"/>
              <a:gd name="T5" fmla="*/ 0 h 284"/>
              <a:gd name="T6" fmla="*/ 0 w 564"/>
              <a:gd name="T7" fmla="*/ 60751874 h 284"/>
              <a:gd name="T8" fmla="*/ 493910523 w 564"/>
              <a:gd name="T9" fmla="*/ 109745164 h 284"/>
              <a:gd name="T10" fmla="*/ 522637524 w 564"/>
              <a:gd name="T11" fmla="*/ 107393071 h 284"/>
              <a:gd name="T12" fmla="*/ 493910523 w 564"/>
              <a:gd name="T13" fmla="*/ 109745164 h 284"/>
              <a:gd name="T14" fmla="*/ 508738073 w 564"/>
              <a:gd name="T15" fmla="*/ 111312808 h 284"/>
              <a:gd name="T16" fmla="*/ 522637524 w 564"/>
              <a:gd name="T17" fmla="*/ 107393071 h 284"/>
              <a:gd name="T18" fmla="*/ 482791154 w 564"/>
              <a:gd name="T19" fmla="*/ 51344756 h 2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64"/>
              <a:gd name="T31" fmla="*/ 0 h 284"/>
              <a:gd name="T32" fmla="*/ 564 w 564"/>
              <a:gd name="T33" fmla="*/ 284 h 2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64" h="284">
                <a:moveTo>
                  <a:pt x="521" y="131"/>
                </a:moveTo>
                <a:lnTo>
                  <a:pt x="552" y="125"/>
                </a:lnTo>
                <a:lnTo>
                  <a:pt x="19" y="0"/>
                </a:lnTo>
                <a:lnTo>
                  <a:pt x="0" y="155"/>
                </a:lnTo>
                <a:lnTo>
                  <a:pt x="533" y="280"/>
                </a:lnTo>
                <a:lnTo>
                  <a:pt x="564" y="274"/>
                </a:lnTo>
                <a:lnTo>
                  <a:pt x="533" y="280"/>
                </a:lnTo>
                <a:lnTo>
                  <a:pt x="549" y="284"/>
                </a:lnTo>
                <a:lnTo>
                  <a:pt x="564" y="274"/>
                </a:lnTo>
                <a:lnTo>
                  <a:pt x="521" y="13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42" name="Freeform 26"/>
          <p:cNvSpPr>
            <a:spLocks/>
          </p:cNvSpPr>
          <p:nvPr/>
        </p:nvSpPr>
        <p:spPr bwMode="auto">
          <a:xfrm>
            <a:off x="3390900" y="4142386"/>
            <a:ext cx="623888" cy="314325"/>
          </a:xfrm>
          <a:custGeom>
            <a:avLst/>
            <a:gdLst>
              <a:gd name="T0" fmla="*/ 581145426 w 647"/>
              <a:gd name="T1" fmla="*/ 28454588 h 500"/>
              <a:gd name="T2" fmla="*/ 560689236 w 647"/>
              <a:gd name="T3" fmla="*/ 0 h 500"/>
              <a:gd name="T4" fmla="*/ 0 w 647"/>
              <a:gd name="T5" fmla="*/ 141086667 h 500"/>
              <a:gd name="T6" fmla="*/ 39982832 w 647"/>
              <a:gd name="T7" fmla="*/ 197600442 h 500"/>
              <a:gd name="T8" fmla="*/ 601601616 w 647"/>
              <a:gd name="T9" fmla="*/ 56909176 h 500"/>
              <a:gd name="T10" fmla="*/ 581145426 w 647"/>
              <a:gd name="T11" fmla="*/ 28454588 h 5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47"/>
              <a:gd name="T19" fmla="*/ 0 h 500"/>
              <a:gd name="T20" fmla="*/ 647 w 647"/>
              <a:gd name="T21" fmla="*/ 500 h 5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47" h="500">
                <a:moveTo>
                  <a:pt x="625" y="72"/>
                </a:moveTo>
                <a:lnTo>
                  <a:pt x="603" y="0"/>
                </a:lnTo>
                <a:lnTo>
                  <a:pt x="0" y="357"/>
                </a:lnTo>
                <a:lnTo>
                  <a:pt x="43" y="500"/>
                </a:lnTo>
                <a:lnTo>
                  <a:pt x="647" y="144"/>
                </a:lnTo>
                <a:lnTo>
                  <a:pt x="625" y="7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43" name="Freeform 27"/>
          <p:cNvSpPr>
            <a:spLocks/>
          </p:cNvSpPr>
          <p:nvPr/>
        </p:nvSpPr>
        <p:spPr bwMode="auto">
          <a:xfrm>
            <a:off x="701675" y="4432899"/>
            <a:ext cx="563563" cy="33337"/>
          </a:xfrm>
          <a:custGeom>
            <a:avLst/>
            <a:gdLst>
              <a:gd name="T0" fmla="*/ 534528908 w 584"/>
              <a:gd name="T1" fmla="*/ 5091716 h 49"/>
              <a:gd name="T2" fmla="*/ 539185056 w 584"/>
              <a:gd name="T3" fmla="*/ 4628400 h 49"/>
              <a:gd name="T4" fmla="*/ 0 w 584"/>
              <a:gd name="T5" fmla="*/ 0 h 49"/>
              <a:gd name="T6" fmla="*/ 0 w 584"/>
              <a:gd name="T7" fmla="*/ 17126373 h 49"/>
              <a:gd name="T8" fmla="*/ 539185056 w 584"/>
              <a:gd name="T9" fmla="*/ 21754772 h 49"/>
              <a:gd name="T10" fmla="*/ 543841204 w 584"/>
              <a:gd name="T11" fmla="*/ 21292136 h 49"/>
              <a:gd name="T12" fmla="*/ 539185056 w 584"/>
              <a:gd name="T13" fmla="*/ 21754772 h 49"/>
              <a:gd name="T14" fmla="*/ 541047515 w 584"/>
              <a:gd name="T15" fmla="*/ 22680729 h 49"/>
              <a:gd name="T16" fmla="*/ 543841204 w 584"/>
              <a:gd name="T17" fmla="*/ 21292136 h 49"/>
              <a:gd name="T18" fmla="*/ 534528908 w 584"/>
              <a:gd name="T19" fmla="*/ 5091716 h 4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84"/>
              <a:gd name="T31" fmla="*/ 0 h 49"/>
              <a:gd name="T32" fmla="*/ 584 w 584"/>
              <a:gd name="T33" fmla="*/ 49 h 4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84" h="49">
                <a:moveTo>
                  <a:pt x="574" y="11"/>
                </a:moveTo>
                <a:lnTo>
                  <a:pt x="579" y="10"/>
                </a:lnTo>
                <a:lnTo>
                  <a:pt x="0" y="0"/>
                </a:lnTo>
                <a:lnTo>
                  <a:pt x="0" y="37"/>
                </a:lnTo>
                <a:lnTo>
                  <a:pt x="579" y="47"/>
                </a:lnTo>
                <a:lnTo>
                  <a:pt x="584" y="46"/>
                </a:lnTo>
                <a:lnTo>
                  <a:pt x="579" y="47"/>
                </a:lnTo>
                <a:lnTo>
                  <a:pt x="581" y="49"/>
                </a:lnTo>
                <a:lnTo>
                  <a:pt x="584" y="46"/>
                </a:lnTo>
                <a:lnTo>
                  <a:pt x="574" y="1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44" name="Freeform 28"/>
          <p:cNvSpPr>
            <a:spLocks/>
          </p:cNvSpPr>
          <p:nvPr/>
        </p:nvSpPr>
        <p:spPr bwMode="auto">
          <a:xfrm>
            <a:off x="1255713" y="4221761"/>
            <a:ext cx="550862" cy="241300"/>
          </a:xfrm>
          <a:custGeom>
            <a:avLst/>
            <a:gdLst>
              <a:gd name="T0" fmla="*/ 532365055 w 569"/>
              <a:gd name="T1" fmla="*/ 392974 h 385"/>
              <a:gd name="T2" fmla="*/ 523929803 w 569"/>
              <a:gd name="T3" fmla="*/ 785949 h 385"/>
              <a:gd name="T4" fmla="*/ 0 w 569"/>
              <a:gd name="T5" fmla="*/ 137487095 h 385"/>
              <a:gd name="T6" fmla="*/ 9372399 w 569"/>
              <a:gd name="T7" fmla="*/ 151235550 h 385"/>
              <a:gd name="T8" fmla="*/ 533302198 w 569"/>
              <a:gd name="T9" fmla="*/ 14534408 h 385"/>
              <a:gd name="T10" fmla="*/ 524866946 w 569"/>
              <a:gd name="T11" fmla="*/ 14927382 h 385"/>
              <a:gd name="T12" fmla="*/ 532365055 w 569"/>
              <a:gd name="T13" fmla="*/ 392974 h 385"/>
              <a:gd name="T14" fmla="*/ 528615516 w 569"/>
              <a:gd name="T15" fmla="*/ 0 h 385"/>
              <a:gd name="T16" fmla="*/ 523929803 w 569"/>
              <a:gd name="T17" fmla="*/ 785949 h 385"/>
              <a:gd name="T18" fmla="*/ 532365055 w 569"/>
              <a:gd name="T19" fmla="*/ 392974 h 38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69"/>
              <a:gd name="T31" fmla="*/ 0 h 385"/>
              <a:gd name="T32" fmla="*/ 569 w 569"/>
              <a:gd name="T33" fmla="*/ 385 h 38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69" h="385">
                <a:moveTo>
                  <a:pt x="568" y="1"/>
                </a:moveTo>
                <a:lnTo>
                  <a:pt x="559" y="2"/>
                </a:lnTo>
                <a:lnTo>
                  <a:pt x="0" y="350"/>
                </a:lnTo>
                <a:lnTo>
                  <a:pt x="10" y="385"/>
                </a:lnTo>
                <a:lnTo>
                  <a:pt x="569" y="37"/>
                </a:lnTo>
                <a:lnTo>
                  <a:pt x="560" y="38"/>
                </a:lnTo>
                <a:lnTo>
                  <a:pt x="568" y="1"/>
                </a:lnTo>
                <a:lnTo>
                  <a:pt x="564" y="0"/>
                </a:lnTo>
                <a:lnTo>
                  <a:pt x="559" y="2"/>
                </a:lnTo>
                <a:lnTo>
                  <a:pt x="568" y="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45" name="Freeform 29"/>
          <p:cNvSpPr>
            <a:spLocks/>
          </p:cNvSpPr>
          <p:nvPr/>
        </p:nvSpPr>
        <p:spPr bwMode="auto">
          <a:xfrm>
            <a:off x="1793875" y="4223349"/>
            <a:ext cx="558800" cy="184150"/>
          </a:xfrm>
          <a:custGeom>
            <a:avLst/>
            <a:gdLst>
              <a:gd name="T0" fmla="*/ 542113624 w 576"/>
              <a:gd name="T1" fmla="*/ 100924809 h 295"/>
              <a:gd name="T2" fmla="*/ 541172590 w 576"/>
              <a:gd name="T3" fmla="*/ 100145761 h 295"/>
              <a:gd name="T4" fmla="*/ 7529247 w 576"/>
              <a:gd name="T5" fmla="*/ 0 h 295"/>
              <a:gd name="T6" fmla="*/ 0 w 576"/>
              <a:gd name="T7" fmla="*/ 14418008 h 295"/>
              <a:gd name="T8" fmla="*/ 533643345 w 576"/>
              <a:gd name="T9" fmla="*/ 114953288 h 295"/>
              <a:gd name="T10" fmla="*/ 532702310 w 576"/>
              <a:gd name="T11" fmla="*/ 114174240 h 295"/>
              <a:gd name="T12" fmla="*/ 542113624 w 576"/>
              <a:gd name="T13" fmla="*/ 100924809 h 29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76"/>
              <a:gd name="T22" fmla="*/ 0 h 295"/>
              <a:gd name="T23" fmla="*/ 576 w 576"/>
              <a:gd name="T24" fmla="*/ 295 h 29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76" h="295">
                <a:moveTo>
                  <a:pt x="576" y="259"/>
                </a:moveTo>
                <a:lnTo>
                  <a:pt x="575" y="257"/>
                </a:lnTo>
                <a:lnTo>
                  <a:pt x="8" y="0"/>
                </a:lnTo>
                <a:lnTo>
                  <a:pt x="0" y="37"/>
                </a:lnTo>
                <a:lnTo>
                  <a:pt x="567" y="295"/>
                </a:lnTo>
                <a:lnTo>
                  <a:pt x="566" y="293"/>
                </a:lnTo>
                <a:lnTo>
                  <a:pt x="576" y="25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46" name="Freeform 30"/>
          <p:cNvSpPr>
            <a:spLocks/>
          </p:cNvSpPr>
          <p:nvPr/>
        </p:nvSpPr>
        <p:spPr bwMode="auto">
          <a:xfrm>
            <a:off x="2343150" y="4383686"/>
            <a:ext cx="530225" cy="242888"/>
          </a:xfrm>
          <a:custGeom>
            <a:avLst/>
            <a:gdLst>
              <a:gd name="T0" fmla="*/ 491643803 w 550"/>
              <a:gd name="T1" fmla="*/ 137940348 h 388"/>
              <a:gd name="T2" fmla="*/ 506514318 w 550"/>
              <a:gd name="T3" fmla="*/ 136372844 h 388"/>
              <a:gd name="T4" fmla="*/ 9293398 w 550"/>
              <a:gd name="T5" fmla="*/ 0 h 388"/>
              <a:gd name="T6" fmla="*/ 0 w 550"/>
              <a:gd name="T7" fmla="*/ 13323785 h 388"/>
              <a:gd name="T8" fmla="*/ 496290500 w 550"/>
              <a:gd name="T9" fmla="*/ 149696624 h 388"/>
              <a:gd name="T10" fmla="*/ 511161015 w 550"/>
              <a:gd name="T11" fmla="*/ 148129121 h 388"/>
              <a:gd name="T12" fmla="*/ 496290500 w 550"/>
              <a:gd name="T13" fmla="*/ 149696624 h 388"/>
              <a:gd name="T14" fmla="*/ 503726179 w 550"/>
              <a:gd name="T15" fmla="*/ 152047879 h 388"/>
              <a:gd name="T16" fmla="*/ 511161015 w 550"/>
              <a:gd name="T17" fmla="*/ 148129121 h 388"/>
              <a:gd name="T18" fmla="*/ 491643803 w 550"/>
              <a:gd name="T19" fmla="*/ 137940348 h 38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50"/>
              <a:gd name="T31" fmla="*/ 0 h 388"/>
              <a:gd name="T32" fmla="*/ 550 w 550"/>
              <a:gd name="T33" fmla="*/ 388 h 38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50" h="388">
                <a:moveTo>
                  <a:pt x="529" y="352"/>
                </a:moveTo>
                <a:lnTo>
                  <a:pt x="545" y="348"/>
                </a:lnTo>
                <a:lnTo>
                  <a:pt x="10" y="0"/>
                </a:lnTo>
                <a:lnTo>
                  <a:pt x="0" y="34"/>
                </a:lnTo>
                <a:lnTo>
                  <a:pt x="534" y="382"/>
                </a:lnTo>
                <a:lnTo>
                  <a:pt x="550" y="378"/>
                </a:lnTo>
                <a:lnTo>
                  <a:pt x="534" y="382"/>
                </a:lnTo>
                <a:lnTo>
                  <a:pt x="542" y="388"/>
                </a:lnTo>
                <a:lnTo>
                  <a:pt x="550" y="378"/>
                </a:lnTo>
                <a:lnTo>
                  <a:pt x="529" y="35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47" name="Freeform 31"/>
          <p:cNvSpPr>
            <a:spLocks/>
          </p:cNvSpPr>
          <p:nvPr/>
        </p:nvSpPr>
        <p:spPr bwMode="auto">
          <a:xfrm>
            <a:off x="2854325" y="4034436"/>
            <a:ext cx="601663" cy="585788"/>
          </a:xfrm>
          <a:custGeom>
            <a:avLst/>
            <a:gdLst>
              <a:gd name="T0" fmla="*/ 578272164 w 626"/>
              <a:gd name="T1" fmla="*/ 6266556 h 936"/>
              <a:gd name="T2" fmla="*/ 558872865 w 626"/>
              <a:gd name="T3" fmla="*/ 6266556 h 936"/>
              <a:gd name="T4" fmla="*/ 0 w 626"/>
              <a:gd name="T5" fmla="*/ 356427028 h 936"/>
              <a:gd name="T6" fmla="*/ 19399307 w 626"/>
              <a:gd name="T7" fmla="*/ 366610724 h 936"/>
              <a:gd name="T8" fmla="*/ 578272164 w 626"/>
              <a:gd name="T9" fmla="*/ 16450254 h 936"/>
              <a:gd name="T10" fmla="*/ 558872865 w 626"/>
              <a:gd name="T11" fmla="*/ 16450254 h 936"/>
              <a:gd name="T12" fmla="*/ 578272164 w 626"/>
              <a:gd name="T13" fmla="*/ 6266556 h 936"/>
              <a:gd name="T14" fmla="*/ 569034815 w 626"/>
              <a:gd name="T15" fmla="*/ 0 h 936"/>
              <a:gd name="T16" fmla="*/ 558872865 w 626"/>
              <a:gd name="T17" fmla="*/ 6266556 h 936"/>
              <a:gd name="T18" fmla="*/ 578272164 w 626"/>
              <a:gd name="T19" fmla="*/ 6266556 h 9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26"/>
              <a:gd name="T31" fmla="*/ 0 h 936"/>
              <a:gd name="T32" fmla="*/ 626 w 626"/>
              <a:gd name="T33" fmla="*/ 936 h 9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26" h="936">
                <a:moveTo>
                  <a:pt x="626" y="16"/>
                </a:moveTo>
                <a:lnTo>
                  <a:pt x="605" y="16"/>
                </a:lnTo>
                <a:lnTo>
                  <a:pt x="0" y="910"/>
                </a:lnTo>
                <a:lnTo>
                  <a:pt x="21" y="936"/>
                </a:lnTo>
                <a:lnTo>
                  <a:pt x="626" y="42"/>
                </a:lnTo>
                <a:lnTo>
                  <a:pt x="605" y="42"/>
                </a:lnTo>
                <a:lnTo>
                  <a:pt x="626" y="16"/>
                </a:lnTo>
                <a:lnTo>
                  <a:pt x="616" y="0"/>
                </a:lnTo>
                <a:lnTo>
                  <a:pt x="605" y="16"/>
                </a:lnTo>
                <a:lnTo>
                  <a:pt x="626" y="1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48" name="Freeform 32"/>
          <p:cNvSpPr>
            <a:spLocks/>
          </p:cNvSpPr>
          <p:nvPr/>
        </p:nvSpPr>
        <p:spPr bwMode="auto">
          <a:xfrm>
            <a:off x="3436938" y="4043961"/>
            <a:ext cx="533400" cy="561975"/>
          </a:xfrm>
          <a:custGeom>
            <a:avLst/>
            <a:gdLst>
              <a:gd name="T0" fmla="*/ 504295900 w 554"/>
              <a:gd name="T1" fmla="*/ 348135726 h 895"/>
              <a:gd name="T2" fmla="*/ 513566007 w 554"/>
              <a:gd name="T3" fmla="*/ 343010138 h 895"/>
              <a:gd name="T4" fmla="*/ 19467173 w 554"/>
              <a:gd name="T5" fmla="*/ 0 h 895"/>
              <a:gd name="T6" fmla="*/ 0 w 554"/>
              <a:gd name="T7" fmla="*/ 10251177 h 895"/>
              <a:gd name="T8" fmla="*/ 495025912 w 554"/>
              <a:gd name="T9" fmla="*/ 352866989 h 895"/>
              <a:gd name="T10" fmla="*/ 504295900 w 554"/>
              <a:gd name="T11" fmla="*/ 348135726 h 8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4"/>
              <a:gd name="T19" fmla="*/ 0 h 895"/>
              <a:gd name="T20" fmla="*/ 554 w 554"/>
              <a:gd name="T21" fmla="*/ 895 h 89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4" h="895">
                <a:moveTo>
                  <a:pt x="544" y="883"/>
                </a:moveTo>
                <a:lnTo>
                  <a:pt x="554" y="870"/>
                </a:lnTo>
                <a:lnTo>
                  <a:pt x="21" y="0"/>
                </a:lnTo>
                <a:lnTo>
                  <a:pt x="0" y="26"/>
                </a:lnTo>
                <a:lnTo>
                  <a:pt x="534" y="895"/>
                </a:lnTo>
                <a:lnTo>
                  <a:pt x="544" y="88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49" name="Line 33"/>
          <p:cNvSpPr>
            <a:spLocks noChangeShapeType="1"/>
          </p:cNvSpPr>
          <p:nvPr/>
        </p:nvSpPr>
        <p:spPr bwMode="auto">
          <a:xfrm flipV="1">
            <a:off x="3414713" y="3316886"/>
            <a:ext cx="3175" cy="2185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50" name="Line 34"/>
          <p:cNvSpPr>
            <a:spLocks noChangeShapeType="1"/>
          </p:cNvSpPr>
          <p:nvPr/>
        </p:nvSpPr>
        <p:spPr bwMode="auto">
          <a:xfrm flipV="1">
            <a:off x="2874963" y="3316886"/>
            <a:ext cx="1587" cy="2185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51" name="Line 35"/>
          <p:cNvSpPr>
            <a:spLocks noChangeShapeType="1"/>
          </p:cNvSpPr>
          <p:nvPr/>
        </p:nvSpPr>
        <p:spPr bwMode="auto">
          <a:xfrm flipV="1">
            <a:off x="2335213" y="3316886"/>
            <a:ext cx="0" cy="2185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52" name="Line 36"/>
          <p:cNvSpPr>
            <a:spLocks noChangeShapeType="1"/>
          </p:cNvSpPr>
          <p:nvPr/>
        </p:nvSpPr>
        <p:spPr bwMode="auto">
          <a:xfrm flipV="1">
            <a:off x="1793875" y="3318474"/>
            <a:ext cx="0" cy="21859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53" name="Line 37"/>
          <p:cNvSpPr>
            <a:spLocks noChangeShapeType="1"/>
          </p:cNvSpPr>
          <p:nvPr/>
        </p:nvSpPr>
        <p:spPr bwMode="auto">
          <a:xfrm flipV="1">
            <a:off x="1252538" y="3316886"/>
            <a:ext cx="0" cy="2185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54" name="Line 38"/>
          <p:cNvSpPr>
            <a:spLocks noChangeShapeType="1"/>
          </p:cNvSpPr>
          <p:nvPr/>
        </p:nvSpPr>
        <p:spPr bwMode="auto">
          <a:xfrm flipH="1">
            <a:off x="704850" y="4412261"/>
            <a:ext cx="32496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4155" name="Line 39"/>
          <p:cNvSpPr>
            <a:spLocks noChangeShapeType="1"/>
          </p:cNvSpPr>
          <p:nvPr/>
        </p:nvSpPr>
        <p:spPr bwMode="auto">
          <a:xfrm>
            <a:off x="1050925" y="4009036"/>
            <a:ext cx="469900" cy="2540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4156" name="Line 40"/>
          <p:cNvSpPr>
            <a:spLocks noChangeShapeType="1"/>
          </p:cNvSpPr>
          <p:nvPr/>
        </p:nvSpPr>
        <p:spPr bwMode="auto">
          <a:xfrm flipV="1">
            <a:off x="1655763" y="4593236"/>
            <a:ext cx="487362" cy="446088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4157" name="Rectangle 43"/>
          <p:cNvSpPr>
            <a:spLocks noChangeArrowheads="1"/>
          </p:cNvSpPr>
          <p:nvPr/>
        </p:nvSpPr>
        <p:spPr bwMode="auto">
          <a:xfrm>
            <a:off x="360363" y="3669311"/>
            <a:ext cx="908050" cy="371475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Sales</a:t>
            </a:r>
          </a:p>
        </p:txBody>
      </p:sp>
      <p:sp>
        <p:nvSpPr>
          <p:cNvPr id="4158" name="Rectangle 44"/>
          <p:cNvSpPr>
            <a:spLocks noChangeArrowheads="1"/>
          </p:cNvSpPr>
          <p:nvPr/>
        </p:nvSpPr>
        <p:spPr bwMode="auto">
          <a:xfrm>
            <a:off x="509588" y="5034561"/>
            <a:ext cx="1533525" cy="341313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Forecast</a:t>
            </a:r>
            <a:endParaRPr lang="en-US" altLang="zh-CN" sz="1600" dirty="0">
              <a:solidFill>
                <a:schemeClr val="hlink"/>
              </a:solidFill>
              <a:latin typeface="+mj-lt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 Planning Parameters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QS-PL-110</a:t>
            </a:r>
          </a:p>
        </p:txBody>
      </p:sp>
      <p:sp>
        <p:nvSpPr>
          <p:cNvPr id="517135" name="Rectangle 1039"/>
          <p:cNvSpPr>
            <a:spLocks noChangeArrowheads="1"/>
          </p:cNvSpPr>
          <p:nvPr/>
        </p:nvSpPr>
        <p:spPr bwMode="auto">
          <a:xfrm>
            <a:off x="1954213" y="1421244"/>
            <a:ext cx="5235575" cy="4154488"/>
          </a:xfrm>
          <a:prstGeom prst="rect">
            <a:avLst/>
          </a:prstGeom>
          <a:solidFill>
            <a:srgbClr val="CFD9DF"/>
          </a:solidFill>
          <a:ln w="317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517125" name="Rectangle 1029"/>
          <p:cNvSpPr>
            <a:spLocks noChangeArrowheads="1"/>
          </p:cNvSpPr>
          <p:nvPr/>
        </p:nvSpPr>
        <p:spPr bwMode="auto">
          <a:xfrm>
            <a:off x="4806950" y="2248332"/>
            <a:ext cx="1749425" cy="2787650"/>
          </a:xfrm>
          <a:prstGeom prst="rect">
            <a:avLst/>
          </a:prstGeom>
          <a:solidFill>
            <a:srgbClr val="F1E5C5"/>
          </a:soli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14342" name="Text Box 1030"/>
          <p:cNvSpPr txBox="1">
            <a:spLocks noChangeArrowheads="1"/>
          </p:cNvSpPr>
          <p:nvPr/>
        </p:nvSpPr>
        <p:spPr bwMode="auto">
          <a:xfrm>
            <a:off x="4897438" y="2429307"/>
            <a:ext cx="1579562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dirty="0">
                <a:latin typeface="+mj-lt"/>
              </a:rPr>
              <a:t>Order Modifiers</a:t>
            </a:r>
          </a:p>
        </p:txBody>
      </p:sp>
      <p:sp>
        <p:nvSpPr>
          <p:cNvPr id="14343" name="Text Box 1035"/>
          <p:cNvSpPr txBox="1">
            <a:spLocks noChangeArrowheads="1"/>
          </p:cNvSpPr>
          <p:nvPr/>
        </p:nvSpPr>
        <p:spPr bwMode="auto">
          <a:xfrm>
            <a:off x="4754563" y="3061132"/>
            <a:ext cx="1816100" cy="193899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 dirty="0">
                <a:latin typeface="+mj-lt"/>
              </a:rPr>
              <a:t>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 dirty="0">
                <a:latin typeface="+mj-lt"/>
              </a:rPr>
              <a:t>Safety Stock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 dirty="0">
                <a:latin typeface="+mj-lt"/>
              </a:rPr>
              <a:t>Min 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 dirty="0">
                <a:latin typeface="+mj-lt"/>
              </a:rPr>
              <a:t>Max 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 dirty="0">
                <a:latin typeface="+mj-lt"/>
              </a:rPr>
              <a:t>Order Qty Multiple</a:t>
            </a:r>
          </a:p>
        </p:txBody>
      </p:sp>
      <p:sp>
        <p:nvSpPr>
          <p:cNvPr id="517132" name="Rectangle 1036"/>
          <p:cNvSpPr>
            <a:spLocks noChangeArrowheads="1"/>
          </p:cNvSpPr>
          <p:nvPr/>
        </p:nvSpPr>
        <p:spPr bwMode="auto">
          <a:xfrm>
            <a:off x="2632075" y="2248332"/>
            <a:ext cx="1749425" cy="2787650"/>
          </a:xfrm>
          <a:prstGeom prst="rect">
            <a:avLst/>
          </a:prstGeom>
          <a:solidFill>
            <a:srgbClr val="F1E5C5"/>
          </a:soli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14345" name="Text Box 1037"/>
          <p:cNvSpPr txBox="1">
            <a:spLocks noChangeArrowheads="1"/>
          </p:cNvSpPr>
          <p:nvPr/>
        </p:nvSpPr>
        <p:spPr bwMode="auto">
          <a:xfrm>
            <a:off x="2722563" y="2429307"/>
            <a:ext cx="1579562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dirty="0">
                <a:latin typeface="+mj-lt"/>
              </a:rPr>
              <a:t>Order </a:t>
            </a:r>
            <a:br>
              <a:rPr lang="en-US" sz="1500" dirty="0">
                <a:latin typeface="+mj-lt"/>
              </a:rPr>
            </a:br>
            <a:r>
              <a:rPr lang="en-US" sz="1500" dirty="0">
                <a:latin typeface="+mj-lt"/>
              </a:rPr>
              <a:t>Policies</a:t>
            </a:r>
          </a:p>
        </p:txBody>
      </p:sp>
      <p:sp>
        <p:nvSpPr>
          <p:cNvPr id="14346" name="Text Box 1038"/>
          <p:cNvSpPr txBox="1">
            <a:spLocks noChangeArrowheads="1"/>
          </p:cNvSpPr>
          <p:nvPr/>
        </p:nvSpPr>
        <p:spPr bwMode="auto">
          <a:xfrm>
            <a:off x="2722563" y="3061132"/>
            <a:ext cx="1579562" cy="1692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 dirty="0">
                <a:latin typeface="+mj-lt"/>
              </a:rPr>
              <a:t>LFL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 dirty="0">
                <a:latin typeface="+mj-lt"/>
              </a:rPr>
              <a:t>POQ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 dirty="0">
                <a:latin typeface="+mj-lt"/>
              </a:rPr>
              <a:t>FOQ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 dirty="0">
                <a:latin typeface="+mj-lt"/>
              </a:rPr>
              <a:t>OTO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 dirty="0">
                <a:latin typeface="+mj-lt"/>
              </a:rPr>
              <a:t>[Blank]</a:t>
            </a:r>
          </a:p>
        </p:txBody>
      </p:sp>
      <p:sp>
        <p:nvSpPr>
          <p:cNvPr id="14347" name="Rectangle 1040"/>
          <p:cNvSpPr>
            <a:spLocks noChangeArrowheads="1"/>
          </p:cNvSpPr>
          <p:nvPr/>
        </p:nvSpPr>
        <p:spPr bwMode="auto">
          <a:xfrm>
            <a:off x="1582738" y="1584757"/>
            <a:ext cx="61483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800" dirty="0">
                <a:solidFill>
                  <a:srgbClr val="003366"/>
                </a:solidFill>
                <a:latin typeface="+mj-lt"/>
              </a:rPr>
              <a:t>Item Planning Maintenance</a:t>
            </a:r>
          </a:p>
        </p:txBody>
      </p:sp>
      <p:sp>
        <p:nvSpPr>
          <p:cNvPr id="14348" name="Line 1041"/>
          <p:cNvSpPr>
            <a:spLocks noChangeShapeType="1"/>
          </p:cNvSpPr>
          <p:nvPr/>
        </p:nvSpPr>
        <p:spPr bwMode="auto">
          <a:xfrm>
            <a:off x="2563813" y="2016557"/>
            <a:ext cx="41275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14349" name="Line 1042"/>
          <p:cNvSpPr>
            <a:spLocks noChangeShapeType="1"/>
          </p:cNvSpPr>
          <p:nvPr/>
        </p:nvSpPr>
        <p:spPr bwMode="auto">
          <a:xfrm>
            <a:off x="2963863" y="2999219"/>
            <a:ext cx="1065212" cy="0"/>
          </a:xfrm>
          <a:prstGeom prst="line">
            <a:avLst/>
          </a:prstGeom>
          <a:noFill/>
          <a:ln w="28575">
            <a:solidFill>
              <a:srgbClr val="A58529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14350" name="Line 1043"/>
          <p:cNvSpPr>
            <a:spLocks noChangeShapeType="1"/>
          </p:cNvSpPr>
          <p:nvPr/>
        </p:nvSpPr>
        <p:spPr bwMode="auto">
          <a:xfrm>
            <a:off x="5110163" y="2999219"/>
            <a:ext cx="1065212" cy="0"/>
          </a:xfrm>
          <a:prstGeom prst="line">
            <a:avLst/>
          </a:prstGeom>
          <a:noFill/>
          <a:ln w="28575">
            <a:solidFill>
              <a:srgbClr val="A58529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Planning: Time Periods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QS-PL-120</a:t>
            </a:r>
          </a:p>
        </p:txBody>
      </p:sp>
      <p:grpSp>
        <p:nvGrpSpPr>
          <p:cNvPr id="15364" name="Group 28"/>
          <p:cNvGrpSpPr>
            <a:grpSpLocks/>
          </p:cNvGrpSpPr>
          <p:nvPr/>
        </p:nvGrpSpPr>
        <p:grpSpPr bwMode="auto">
          <a:xfrm>
            <a:off x="99111" y="1391983"/>
            <a:ext cx="8929688" cy="4165600"/>
            <a:chOff x="26" y="1093"/>
            <a:chExt cx="5625" cy="2624"/>
          </a:xfrm>
        </p:grpSpPr>
        <p:sp>
          <p:nvSpPr>
            <p:cNvPr id="15365" name="Rectangle 29"/>
            <p:cNvSpPr>
              <a:spLocks noChangeArrowheads="1"/>
            </p:cNvSpPr>
            <p:nvPr/>
          </p:nvSpPr>
          <p:spPr bwMode="auto">
            <a:xfrm>
              <a:off x="2212" y="1181"/>
              <a:ext cx="3273" cy="2192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66" name="Rectangle 30"/>
            <p:cNvSpPr>
              <a:spLocks noChangeArrowheads="1"/>
            </p:cNvSpPr>
            <p:nvPr/>
          </p:nvSpPr>
          <p:spPr bwMode="auto">
            <a:xfrm>
              <a:off x="2215" y="2996"/>
              <a:ext cx="2931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67" name="Rectangle 31"/>
            <p:cNvSpPr>
              <a:spLocks noChangeArrowheads="1"/>
            </p:cNvSpPr>
            <p:nvPr/>
          </p:nvSpPr>
          <p:spPr bwMode="auto">
            <a:xfrm>
              <a:off x="2215" y="2615"/>
              <a:ext cx="2041" cy="184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68" name="Rectangle 32"/>
            <p:cNvSpPr>
              <a:spLocks noChangeArrowheads="1"/>
            </p:cNvSpPr>
            <p:nvPr/>
          </p:nvSpPr>
          <p:spPr bwMode="auto">
            <a:xfrm>
              <a:off x="2215" y="2233"/>
              <a:ext cx="1773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69" name="Rectangle 33"/>
            <p:cNvSpPr>
              <a:spLocks noChangeArrowheads="1"/>
            </p:cNvSpPr>
            <p:nvPr/>
          </p:nvSpPr>
          <p:spPr bwMode="auto">
            <a:xfrm>
              <a:off x="2215" y="1853"/>
              <a:ext cx="496" cy="184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70" name="Line 34"/>
            <p:cNvSpPr>
              <a:spLocks noChangeShapeType="1"/>
            </p:cNvSpPr>
            <p:nvPr/>
          </p:nvSpPr>
          <p:spPr bwMode="auto">
            <a:xfrm>
              <a:off x="2404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71" name="Line 35"/>
            <p:cNvSpPr>
              <a:spLocks noChangeShapeType="1"/>
            </p:cNvSpPr>
            <p:nvPr/>
          </p:nvSpPr>
          <p:spPr bwMode="auto">
            <a:xfrm>
              <a:off x="274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72" name="Line 36"/>
            <p:cNvSpPr>
              <a:spLocks noChangeShapeType="1"/>
            </p:cNvSpPr>
            <p:nvPr/>
          </p:nvSpPr>
          <p:spPr bwMode="auto">
            <a:xfrm>
              <a:off x="3046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73" name="Line 37"/>
            <p:cNvSpPr>
              <a:spLocks noChangeShapeType="1"/>
            </p:cNvSpPr>
            <p:nvPr/>
          </p:nvSpPr>
          <p:spPr bwMode="auto">
            <a:xfrm>
              <a:off x="393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74" name="Line 38"/>
            <p:cNvSpPr>
              <a:spLocks noChangeShapeType="1"/>
            </p:cNvSpPr>
            <p:nvPr/>
          </p:nvSpPr>
          <p:spPr bwMode="auto">
            <a:xfrm>
              <a:off x="516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75" name="Rectangle 39"/>
            <p:cNvSpPr>
              <a:spLocks noChangeArrowheads="1"/>
            </p:cNvSpPr>
            <p:nvPr/>
          </p:nvSpPr>
          <p:spPr bwMode="auto">
            <a:xfrm>
              <a:off x="2216" y="1475"/>
              <a:ext cx="136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76" name="Rectangle 40"/>
            <p:cNvSpPr>
              <a:spLocks noChangeArrowheads="1"/>
            </p:cNvSpPr>
            <p:nvPr/>
          </p:nvSpPr>
          <p:spPr bwMode="auto">
            <a:xfrm>
              <a:off x="2190" y="3505"/>
              <a:ext cx="1160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1 Wk  2 Wk  3 Wk</a:t>
              </a:r>
            </a:p>
          </p:txBody>
        </p:sp>
        <p:sp>
          <p:nvSpPr>
            <p:cNvPr id="15377" name="Rectangle 41"/>
            <p:cNvSpPr>
              <a:spLocks noChangeArrowheads="1"/>
            </p:cNvSpPr>
            <p:nvPr/>
          </p:nvSpPr>
          <p:spPr bwMode="auto">
            <a:xfrm>
              <a:off x="3698" y="3507"/>
              <a:ext cx="529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1 Year</a:t>
              </a:r>
            </a:p>
          </p:txBody>
        </p:sp>
        <p:sp>
          <p:nvSpPr>
            <p:cNvPr id="15378" name="Rectangle 42"/>
            <p:cNvSpPr>
              <a:spLocks noChangeArrowheads="1"/>
            </p:cNvSpPr>
            <p:nvPr/>
          </p:nvSpPr>
          <p:spPr bwMode="auto">
            <a:xfrm>
              <a:off x="4875" y="3501"/>
              <a:ext cx="57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2 Years</a:t>
              </a:r>
            </a:p>
          </p:txBody>
        </p:sp>
        <p:sp>
          <p:nvSpPr>
            <p:cNvPr id="15379" name="Rectangle 43"/>
            <p:cNvSpPr>
              <a:spLocks noChangeArrowheads="1"/>
            </p:cNvSpPr>
            <p:nvPr/>
          </p:nvSpPr>
          <p:spPr bwMode="auto">
            <a:xfrm>
              <a:off x="1272" y="1486"/>
              <a:ext cx="843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Time Fence</a:t>
              </a:r>
            </a:p>
          </p:txBody>
        </p:sp>
        <p:sp>
          <p:nvSpPr>
            <p:cNvPr id="15380" name="Rectangle 44"/>
            <p:cNvSpPr>
              <a:spLocks noChangeArrowheads="1"/>
            </p:cNvSpPr>
            <p:nvPr/>
          </p:nvSpPr>
          <p:spPr bwMode="auto">
            <a:xfrm>
              <a:off x="554" y="1845"/>
              <a:ext cx="1561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Order Release Horizon</a:t>
              </a:r>
            </a:p>
          </p:txBody>
        </p:sp>
        <p:sp>
          <p:nvSpPr>
            <p:cNvPr id="15381" name="Rectangle 45"/>
            <p:cNvSpPr>
              <a:spLocks noChangeArrowheads="1"/>
            </p:cNvSpPr>
            <p:nvPr/>
          </p:nvSpPr>
          <p:spPr bwMode="auto">
            <a:xfrm>
              <a:off x="26" y="2233"/>
              <a:ext cx="2089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Longest Cumulative Lead Time</a:t>
              </a:r>
            </a:p>
          </p:txBody>
        </p:sp>
        <p:sp>
          <p:nvSpPr>
            <p:cNvPr id="15382" name="Rectangle 46"/>
            <p:cNvSpPr>
              <a:spLocks noChangeArrowheads="1"/>
            </p:cNvSpPr>
            <p:nvPr/>
          </p:nvSpPr>
          <p:spPr bwMode="auto">
            <a:xfrm>
              <a:off x="660" y="2614"/>
              <a:ext cx="1455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MRP Planning Horizon</a:t>
              </a:r>
            </a:p>
          </p:txBody>
        </p:sp>
        <p:sp>
          <p:nvSpPr>
            <p:cNvPr id="15383" name="Rectangle 47"/>
            <p:cNvSpPr>
              <a:spLocks noChangeArrowheads="1"/>
            </p:cNvSpPr>
            <p:nvPr/>
          </p:nvSpPr>
          <p:spPr bwMode="auto">
            <a:xfrm>
              <a:off x="242" y="3003"/>
              <a:ext cx="1873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Forecast and Order Activity</a:t>
              </a:r>
            </a:p>
          </p:txBody>
        </p:sp>
        <p:pic>
          <p:nvPicPr>
            <p:cNvPr id="15384" name="Picture 48" descr="whi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69" y="1093"/>
              <a:ext cx="344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5" name="Picture 49" descr="whi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18" y="1189"/>
              <a:ext cx="333" cy="2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386" name="Group 50"/>
            <p:cNvGrpSpPr>
              <a:grpSpLocks/>
            </p:cNvGrpSpPr>
            <p:nvPr/>
          </p:nvGrpSpPr>
          <p:grpSpPr bwMode="auto">
            <a:xfrm>
              <a:off x="3178" y="3284"/>
              <a:ext cx="499" cy="274"/>
              <a:chOff x="3178" y="3284"/>
              <a:chExt cx="499" cy="274"/>
            </a:xfrm>
          </p:grpSpPr>
          <p:pic>
            <p:nvPicPr>
              <p:cNvPr id="15387" name="Picture 51" descr="white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180" y="3299"/>
                <a:ext cx="49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388" name="Freeform 52"/>
              <p:cNvSpPr>
                <a:spLocks/>
              </p:cNvSpPr>
              <p:nvPr/>
            </p:nvSpPr>
            <p:spPr bwMode="auto">
              <a:xfrm>
                <a:off x="3178" y="3284"/>
                <a:ext cx="499" cy="274"/>
              </a:xfrm>
              <a:custGeom>
                <a:avLst/>
                <a:gdLst>
                  <a:gd name="T0" fmla="*/ 0 w 499"/>
                  <a:gd name="T1" fmla="*/ 87 h 274"/>
                  <a:gd name="T2" fmla="*/ 58 w 499"/>
                  <a:gd name="T3" fmla="*/ 222 h 274"/>
                  <a:gd name="T4" fmla="*/ 102 w 499"/>
                  <a:gd name="T5" fmla="*/ 14 h 274"/>
                  <a:gd name="T6" fmla="*/ 189 w 499"/>
                  <a:gd name="T7" fmla="*/ 273 h 274"/>
                  <a:gd name="T8" fmla="*/ 248 w 499"/>
                  <a:gd name="T9" fmla="*/ 0 h 274"/>
                  <a:gd name="T10" fmla="*/ 322 w 499"/>
                  <a:gd name="T11" fmla="*/ 201 h 274"/>
                  <a:gd name="T12" fmla="*/ 373 w 499"/>
                  <a:gd name="T13" fmla="*/ 14 h 274"/>
                  <a:gd name="T14" fmla="*/ 433 w 499"/>
                  <a:gd name="T15" fmla="*/ 216 h 274"/>
                  <a:gd name="T16" fmla="*/ 498 w 499"/>
                  <a:gd name="T17" fmla="*/ 87 h 2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99"/>
                  <a:gd name="T28" fmla="*/ 0 h 274"/>
                  <a:gd name="T29" fmla="*/ 499 w 499"/>
                  <a:gd name="T30" fmla="*/ 274 h 27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99" h="274">
                    <a:moveTo>
                      <a:pt x="0" y="87"/>
                    </a:moveTo>
                    <a:lnTo>
                      <a:pt x="58" y="222"/>
                    </a:lnTo>
                    <a:lnTo>
                      <a:pt x="102" y="14"/>
                    </a:lnTo>
                    <a:lnTo>
                      <a:pt x="189" y="273"/>
                    </a:lnTo>
                    <a:lnTo>
                      <a:pt x="248" y="0"/>
                    </a:lnTo>
                    <a:lnTo>
                      <a:pt x="322" y="201"/>
                    </a:lnTo>
                    <a:lnTo>
                      <a:pt x="373" y="14"/>
                    </a:lnTo>
                    <a:lnTo>
                      <a:pt x="433" y="216"/>
                    </a:lnTo>
                    <a:lnTo>
                      <a:pt x="498" y="8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10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Cumulative Lead Time Roll-Up</a:t>
            </a:r>
          </a:p>
        </p:txBody>
      </p:sp>
      <p:sp>
        <p:nvSpPr>
          <p:cNvPr id="460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dirty="0" smtClean="0"/>
              <a:t>QS-PL-125</a:t>
            </a:r>
            <a:endParaRPr lang="en-US" altLang="zh-CN" dirty="0"/>
          </a:p>
        </p:txBody>
      </p:sp>
      <p:sp>
        <p:nvSpPr>
          <p:cNvPr id="46102" name="Text Box 143"/>
          <p:cNvSpPr txBox="1">
            <a:spLocks noChangeArrowheads="1"/>
          </p:cNvSpPr>
          <p:nvPr/>
        </p:nvSpPr>
        <p:spPr bwMode="auto">
          <a:xfrm>
            <a:off x="370390" y="1197639"/>
            <a:ext cx="7072132" cy="4566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86493" tIns="43247" rIns="86493" bIns="43247">
            <a:spAutoFit/>
          </a:bodyPr>
          <a:lstStyle/>
          <a:p>
            <a:pPr defTabSz="865188"/>
            <a:r>
              <a:rPr lang="en-US" altLang="zh-CN" sz="2400" dirty="0">
                <a:solidFill>
                  <a:schemeClr val="tx1"/>
                </a:solidFill>
                <a:latin typeface="+mj-lt"/>
                <a:ea typeface="宋体" pitchFamily="2" charset="-122"/>
              </a:rPr>
              <a:t>Longest Lead time in the </a:t>
            </a:r>
            <a:r>
              <a:rPr lang="en-US" altLang="zh-CN" sz="2400" dirty="0" smtClean="0">
                <a:solidFill>
                  <a:schemeClr val="tx1"/>
                </a:solidFill>
                <a:latin typeface="+mj-lt"/>
                <a:ea typeface="宋体" pitchFamily="2" charset="-122"/>
              </a:rPr>
              <a:t>process = 8 </a:t>
            </a:r>
            <a:r>
              <a:rPr lang="en-US" altLang="zh-CN" sz="2400" dirty="0">
                <a:solidFill>
                  <a:schemeClr val="tx1"/>
                </a:solidFill>
                <a:latin typeface="+mj-lt"/>
                <a:ea typeface="宋体" pitchFamily="2" charset="-122"/>
              </a:rPr>
              <a:t>days </a:t>
            </a:r>
            <a:endParaRPr lang="en-US" altLang="zh-CN" sz="2400" dirty="0" smtClean="0">
              <a:solidFill>
                <a:schemeClr val="tx1"/>
              </a:solidFill>
              <a:latin typeface="+mj-lt"/>
              <a:ea typeface="宋体" pitchFamily="2" charset="-122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228600" y="2396638"/>
            <a:ext cx="8670925" cy="3235867"/>
            <a:chOff x="228600" y="1852613"/>
            <a:chExt cx="8670925" cy="3235867"/>
          </a:xfrm>
        </p:grpSpPr>
        <p:sp>
          <p:nvSpPr>
            <p:cNvPr id="286844" name="Rectangle 124"/>
            <p:cNvSpPr>
              <a:spLocks noChangeArrowheads="1"/>
            </p:cNvSpPr>
            <p:nvPr/>
          </p:nvSpPr>
          <p:spPr bwMode="auto">
            <a:xfrm>
              <a:off x="995423" y="1852613"/>
              <a:ext cx="5878452" cy="409575"/>
            </a:xfrm>
            <a:prstGeom prst="rect">
              <a:avLst/>
            </a:prstGeom>
            <a:solidFill>
              <a:schemeClr val="bg2">
                <a:lumMod val="8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865188"/>
              <a:r>
                <a:rPr lang="en-US" altLang="zh-CN" sz="16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Mfg </a:t>
              </a:r>
              <a:r>
                <a:rPr lang="en-US" altLang="zh-CN" sz="16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LT = </a:t>
              </a:r>
              <a:r>
                <a:rPr lang="en-US" altLang="zh-CN" sz="16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6</a:t>
              </a:r>
              <a:endPara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宋体" pitchFamily="2" charset="-122"/>
              </a:endParaRPr>
            </a:p>
          </p:txBody>
        </p:sp>
        <p:sp>
          <p:nvSpPr>
            <p:cNvPr id="46085" name="Text Box 125"/>
            <p:cNvSpPr txBox="1">
              <a:spLocks noChangeArrowheads="1"/>
            </p:cNvSpPr>
            <p:nvPr/>
          </p:nvSpPr>
          <p:spPr bwMode="auto">
            <a:xfrm>
              <a:off x="4297011" y="2266950"/>
              <a:ext cx="2503839" cy="3335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86493" tIns="43247" rIns="86493" bIns="43247">
              <a:spAutoFit/>
            </a:bodyPr>
            <a:lstStyle/>
            <a:p>
              <a:pPr algn="r" defTabSz="865188"/>
              <a:r>
                <a:rPr lang="en-US" altLang="zh-CN" sz="1600" dirty="0" smtClean="0">
                  <a:latin typeface="+mj-lt"/>
                  <a:ea typeface="宋体" pitchFamily="2" charset="-122"/>
                </a:rPr>
                <a:t>Durable Plastic Housing</a:t>
              </a:r>
              <a:endParaRPr lang="en-US" altLang="zh-CN" sz="1600" dirty="0">
                <a:solidFill>
                  <a:schemeClr val="tx1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286846" name="Rectangle 126"/>
            <p:cNvSpPr>
              <a:spLocks noChangeArrowheads="1"/>
            </p:cNvSpPr>
            <p:nvPr/>
          </p:nvSpPr>
          <p:spPr bwMode="auto">
            <a:xfrm>
              <a:off x="228600" y="2689225"/>
              <a:ext cx="6637338" cy="41116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45791" dir="2021404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defTabSz="865188"/>
              <a:r>
                <a:rPr lang="en-US" altLang="zh-CN" sz="16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Mfg LT = 7</a:t>
              </a:r>
              <a:endPara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宋体" pitchFamily="2" charset="-122"/>
              </a:endParaRPr>
            </a:p>
          </p:txBody>
        </p:sp>
        <p:sp>
          <p:nvSpPr>
            <p:cNvPr id="46087" name="Text Box 127"/>
            <p:cNvSpPr txBox="1">
              <a:spLocks noChangeArrowheads="1"/>
            </p:cNvSpPr>
            <p:nvPr/>
          </p:nvSpPr>
          <p:spPr bwMode="auto">
            <a:xfrm>
              <a:off x="6007478" y="3140075"/>
              <a:ext cx="787022" cy="3335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86493" tIns="43247" rIns="86493" bIns="43247">
              <a:spAutoFit/>
            </a:bodyPr>
            <a:lstStyle/>
            <a:p>
              <a:pPr algn="r" defTabSz="865188"/>
              <a:r>
                <a:rPr lang="en-US" altLang="zh-CN" sz="1600" dirty="0" smtClean="0">
                  <a:solidFill>
                    <a:schemeClr val="tx1"/>
                  </a:solidFill>
                  <a:latin typeface="+mj-lt"/>
                  <a:ea typeface="宋体" pitchFamily="2" charset="-122"/>
                </a:rPr>
                <a:t>Printer</a:t>
              </a:r>
              <a:endParaRPr lang="en-US" altLang="zh-CN" sz="1600" dirty="0">
                <a:solidFill>
                  <a:schemeClr val="tx1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286848" name="Rectangle 128"/>
            <p:cNvSpPr>
              <a:spLocks noChangeArrowheads="1"/>
            </p:cNvSpPr>
            <p:nvPr/>
          </p:nvSpPr>
          <p:spPr bwMode="auto">
            <a:xfrm>
              <a:off x="3194613" y="3502890"/>
              <a:ext cx="1144025" cy="411162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45791" dir="2021404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defTabSz="865188" eaLnBrk="1" hangingPunct="1">
                <a:defRPr/>
              </a:pPr>
              <a:r>
                <a:rPr lang="en-US" altLang="zh-CN" sz="16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Man LT </a:t>
              </a:r>
              <a:r>
                <a:rPr lang="en-US" altLang="zh-CN" sz="16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= </a:t>
              </a:r>
              <a:r>
                <a:rPr lang="en-US" altLang="zh-CN" sz="16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1</a:t>
              </a:r>
              <a:endParaRPr lang="en-US" altLang="zh-CN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宋体" pitchFamily="2" charset="-122"/>
              </a:endParaRPr>
            </a:p>
          </p:txBody>
        </p:sp>
        <p:sp>
          <p:nvSpPr>
            <p:cNvPr id="46089" name="Text Box 129"/>
            <p:cNvSpPr txBox="1">
              <a:spLocks noChangeArrowheads="1"/>
            </p:cNvSpPr>
            <p:nvPr/>
          </p:nvSpPr>
          <p:spPr bwMode="auto">
            <a:xfrm>
              <a:off x="2627459" y="3973514"/>
              <a:ext cx="1811318" cy="2720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 lIns="86493" tIns="43247" rIns="86493" bIns="43247">
              <a:spAutoFit/>
            </a:bodyPr>
            <a:lstStyle/>
            <a:p>
              <a:pPr algn="r" defTabSz="865188"/>
              <a:r>
                <a:rPr lang="en-US" altLang="zh-CN" sz="1200" dirty="0" smtClean="0">
                  <a:solidFill>
                    <a:schemeClr val="tx1"/>
                  </a:solidFill>
                  <a:latin typeface="+mj-lt"/>
                  <a:ea typeface="宋体" pitchFamily="2" charset="-122"/>
                </a:rPr>
                <a:t>Standard Connector</a:t>
              </a:r>
              <a:endParaRPr lang="en-US" altLang="zh-CN" sz="1200" dirty="0">
                <a:solidFill>
                  <a:schemeClr val="tx1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46091" name="Text Box 131"/>
            <p:cNvSpPr txBox="1">
              <a:spLocks noChangeArrowheads="1"/>
            </p:cNvSpPr>
            <p:nvPr/>
          </p:nvSpPr>
          <p:spPr bwMode="auto">
            <a:xfrm>
              <a:off x="752354" y="3969534"/>
              <a:ext cx="1558262" cy="2720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 lIns="86493" tIns="43247" rIns="86493" bIns="43247">
              <a:spAutoFit/>
            </a:bodyPr>
            <a:lstStyle/>
            <a:p>
              <a:pPr algn="r" defTabSz="865188"/>
              <a:r>
                <a:rPr lang="en-US" altLang="zh-CN" sz="1200" dirty="0" smtClean="0">
                  <a:solidFill>
                    <a:schemeClr val="tx1"/>
                  </a:solidFill>
                  <a:latin typeface="+mj-lt"/>
                  <a:ea typeface="宋体" pitchFamily="2" charset="-122"/>
                </a:rPr>
                <a:t>Beryllium Copper</a:t>
              </a:r>
              <a:endParaRPr lang="en-US" altLang="zh-CN" sz="1200" dirty="0">
                <a:solidFill>
                  <a:schemeClr val="tx1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286852" name="Rectangle 132"/>
            <p:cNvSpPr>
              <a:spLocks noChangeArrowheads="1"/>
            </p:cNvSpPr>
            <p:nvPr/>
          </p:nvSpPr>
          <p:spPr bwMode="auto">
            <a:xfrm>
              <a:off x="7334250" y="2997842"/>
              <a:ext cx="1565275" cy="40511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45791" dir="2021404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defTabSz="865188" eaLnBrk="1" hangingPunct="1"/>
              <a:r>
                <a:rPr lang="en-US" altLang="zh-CN" sz="16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Man</a:t>
              </a:r>
              <a:r>
                <a:rPr lang="en-US" altLang="zh-CN" sz="16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 </a:t>
              </a:r>
              <a:r>
                <a:rPr lang="en-US" altLang="zh-CN" sz="16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LT </a:t>
              </a:r>
              <a:r>
                <a:rPr lang="en-US" altLang="zh-CN" sz="16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= </a:t>
              </a:r>
              <a:r>
                <a:rPr lang="en-US" altLang="zh-CN" sz="16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 1</a:t>
              </a:r>
              <a:endPara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宋体" pitchFamily="2" charset="-122"/>
              </a:endParaRPr>
            </a:p>
          </p:txBody>
        </p:sp>
        <p:sp>
          <p:nvSpPr>
            <p:cNvPr id="46093" name="Text Box 133"/>
            <p:cNvSpPr txBox="1">
              <a:spLocks noChangeArrowheads="1"/>
            </p:cNvSpPr>
            <p:nvPr/>
          </p:nvSpPr>
          <p:spPr bwMode="auto">
            <a:xfrm>
              <a:off x="7346489" y="3518965"/>
              <a:ext cx="1512887" cy="57978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86493" tIns="43247" rIns="86493" bIns="43247">
              <a:spAutoFit/>
            </a:bodyPr>
            <a:lstStyle/>
            <a:p>
              <a:pPr defTabSz="865188"/>
              <a:r>
                <a:rPr lang="en-US" altLang="zh-CN" sz="1600" dirty="0" smtClean="0">
                  <a:solidFill>
                    <a:schemeClr val="tx1"/>
                  </a:solidFill>
                  <a:latin typeface="+mj-lt"/>
                  <a:ea typeface="宋体" pitchFamily="2" charset="-122"/>
                </a:rPr>
                <a:t>Medical Ultrasound</a:t>
              </a:r>
              <a:endParaRPr lang="en-US" altLang="zh-CN" sz="1600" dirty="0">
                <a:solidFill>
                  <a:schemeClr val="tx1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286854" name="Rectangle 134"/>
            <p:cNvSpPr>
              <a:spLocks noChangeArrowheads="1"/>
            </p:cNvSpPr>
            <p:nvPr/>
          </p:nvSpPr>
          <p:spPr bwMode="auto">
            <a:xfrm>
              <a:off x="5081588" y="4202114"/>
              <a:ext cx="1565275" cy="46248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45791" dir="2021404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defTabSz="865188" eaLnBrk="1" hangingPunct="1"/>
              <a:r>
                <a:rPr lang="en-US" altLang="zh-CN" sz="16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Man LT </a:t>
              </a:r>
              <a:r>
                <a:rPr lang="en-US" altLang="zh-CN" sz="16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= </a:t>
              </a:r>
              <a:r>
                <a:rPr lang="en-US" altLang="zh-CN" sz="16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2</a:t>
              </a:r>
              <a:endPara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宋体" pitchFamily="2" charset="-122"/>
              </a:endParaRPr>
            </a:p>
          </p:txBody>
        </p:sp>
        <p:sp>
          <p:nvSpPr>
            <p:cNvPr id="46095" name="Text Box 135"/>
            <p:cNvSpPr txBox="1">
              <a:spLocks noChangeArrowheads="1"/>
            </p:cNvSpPr>
            <p:nvPr/>
          </p:nvSpPr>
          <p:spPr bwMode="auto">
            <a:xfrm>
              <a:off x="5286237" y="4743932"/>
              <a:ext cx="1178155" cy="3335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86493" tIns="43247" rIns="86493" bIns="43247">
              <a:spAutoFit/>
            </a:bodyPr>
            <a:lstStyle/>
            <a:p>
              <a:pPr defTabSz="865188"/>
              <a:r>
                <a:rPr lang="en-US" altLang="zh-CN" sz="1600" dirty="0" smtClean="0">
                  <a:solidFill>
                    <a:schemeClr val="tx1"/>
                  </a:solidFill>
                  <a:latin typeface="+mj-lt"/>
                  <a:ea typeface="宋体" pitchFamily="2" charset="-122"/>
                </a:rPr>
                <a:t>Probe Unit</a:t>
              </a:r>
              <a:endParaRPr lang="en-US" altLang="zh-CN" sz="1600" dirty="0">
                <a:solidFill>
                  <a:schemeClr val="tx1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286856" name="Rectangle 136"/>
            <p:cNvSpPr>
              <a:spLocks noChangeArrowheads="1"/>
            </p:cNvSpPr>
            <p:nvPr/>
          </p:nvSpPr>
          <p:spPr bwMode="auto">
            <a:xfrm>
              <a:off x="2893671" y="4349771"/>
              <a:ext cx="1444967" cy="40957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45791" dir="2021404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defTabSz="865188" eaLnBrk="1" hangingPunct="1">
                <a:defRPr/>
              </a:pPr>
              <a:r>
                <a:rPr lang="en-US" altLang="zh-CN" sz="16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Pur </a:t>
              </a:r>
              <a:r>
                <a:rPr lang="en-US" altLang="zh-CN" sz="16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LT = 2</a:t>
              </a:r>
            </a:p>
          </p:txBody>
        </p:sp>
        <p:sp>
          <p:nvSpPr>
            <p:cNvPr id="46097" name="Text Box 137"/>
            <p:cNvSpPr txBox="1">
              <a:spLocks noChangeArrowheads="1"/>
            </p:cNvSpPr>
            <p:nvPr/>
          </p:nvSpPr>
          <p:spPr bwMode="auto">
            <a:xfrm>
              <a:off x="3009963" y="4816475"/>
              <a:ext cx="1347787" cy="2720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86493" tIns="43247" rIns="86493" bIns="43247">
              <a:spAutoFit/>
            </a:bodyPr>
            <a:lstStyle/>
            <a:p>
              <a:pPr algn="r" defTabSz="865188"/>
              <a:r>
                <a:rPr lang="en-US" altLang="zh-CN" sz="1200" dirty="0" smtClean="0">
                  <a:solidFill>
                    <a:schemeClr val="tx1"/>
                  </a:solidFill>
                  <a:latin typeface="+mj-lt"/>
                  <a:ea typeface="宋体" pitchFamily="2" charset="-122"/>
                </a:rPr>
                <a:t>Transducer</a:t>
              </a:r>
              <a:endParaRPr lang="en-US" altLang="zh-CN" sz="1200" dirty="0">
                <a:solidFill>
                  <a:schemeClr val="tx1"/>
                </a:solidFill>
                <a:latin typeface="+mj-lt"/>
                <a:ea typeface="宋体" pitchFamily="2" charset="-122"/>
              </a:endParaRPr>
            </a:p>
          </p:txBody>
        </p:sp>
        <p:cxnSp>
          <p:nvCxnSpPr>
            <p:cNvPr id="46098" name="AutoShape 138"/>
            <p:cNvCxnSpPr>
              <a:cxnSpLocks noChangeShapeType="1"/>
              <a:stCxn id="286844" idx="3"/>
              <a:endCxn id="286854" idx="3"/>
            </p:cNvCxnSpPr>
            <p:nvPr/>
          </p:nvCxnSpPr>
          <p:spPr bwMode="auto">
            <a:xfrm flipH="1">
              <a:off x="6646863" y="2057401"/>
              <a:ext cx="227012" cy="2375955"/>
            </a:xfrm>
            <a:prstGeom prst="bentConnector3">
              <a:avLst>
                <a:gd name="adj1" fmla="val -1007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46099" name="AutoShape 139"/>
            <p:cNvCxnSpPr>
              <a:cxnSpLocks noChangeShapeType="1"/>
              <a:stCxn id="286846" idx="3"/>
              <a:endCxn id="286852" idx="1"/>
            </p:cNvCxnSpPr>
            <p:nvPr/>
          </p:nvCxnSpPr>
          <p:spPr bwMode="auto">
            <a:xfrm>
              <a:off x="6865938" y="2894807"/>
              <a:ext cx="468312" cy="305593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46100" name="AutoShape 140"/>
            <p:cNvCxnSpPr>
              <a:cxnSpLocks noChangeShapeType="1"/>
              <a:stCxn id="286856" idx="3"/>
              <a:endCxn id="286854" idx="1"/>
            </p:cNvCxnSpPr>
            <p:nvPr/>
          </p:nvCxnSpPr>
          <p:spPr bwMode="auto">
            <a:xfrm flipV="1">
              <a:off x="4338638" y="4433356"/>
              <a:ext cx="742950" cy="121203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24" name="Rectangle 130"/>
            <p:cNvSpPr>
              <a:spLocks noChangeArrowheads="1"/>
            </p:cNvSpPr>
            <p:nvPr/>
          </p:nvSpPr>
          <p:spPr bwMode="auto">
            <a:xfrm>
              <a:off x="679610" y="3502890"/>
              <a:ext cx="1855245" cy="411162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defTabSz="865188" eaLnBrk="1" hangingPunct="1">
                <a:defRPr/>
              </a:pPr>
              <a:r>
                <a:rPr lang="en-US" altLang="zh-CN" sz="16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Purchase LT </a:t>
              </a:r>
              <a:r>
                <a:rPr lang="en-US" altLang="zh-CN" sz="16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=3</a:t>
              </a:r>
              <a:endParaRPr lang="en-US" altLang="zh-CN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宋体" pitchFamily="2" charset="-122"/>
              </a:endParaRPr>
            </a:p>
          </p:txBody>
        </p:sp>
        <p:sp>
          <p:nvSpPr>
            <p:cNvPr id="32" name="Text Box 131"/>
            <p:cNvSpPr txBox="1">
              <a:spLocks noChangeArrowheads="1"/>
            </p:cNvSpPr>
            <p:nvPr/>
          </p:nvSpPr>
          <p:spPr bwMode="auto">
            <a:xfrm>
              <a:off x="962634" y="4816475"/>
              <a:ext cx="1558262" cy="2720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 lIns="86493" tIns="43247" rIns="86493" bIns="43247">
              <a:spAutoFit/>
            </a:bodyPr>
            <a:lstStyle/>
            <a:p>
              <a:pPr algn="r" defTabSz="865188"/>
              <a:r>
                <a:rPr lang="en-US" altLang="zh-CN" sz="1200" dirty="0" smtClean="0">
                  <a:latin typeface="+mj-lt"/>
                  <a:ea typeface="宋体" pitchFamily="2" charset="-122"/>
                </a:rPr>
                <a:t>Packaging</a:t>
              </a:r>
              <a:endParaRPr lang="en-US" altLang="zh-CN" sz="1200" dirty="0">
                <a:solidFill>
                  <a:schemeClr val="tx1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33" name="Rectangle 130"/>
            <p:cNvSpPr>
              <a:spLocks noChangeArrowheads="1"/>
            </p:cNvSpPr>
            <p:nvPr/>
          </p:nvSpPr>
          <p:spPr bwMode="auto">
            <a:xfrm>
              <a:off x="1053296" y="4349771"/>
              <a:ext cx="1460339" cy="411162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defTabSz="865188" eaLnBrk="1" hangingPunct="1">
                <a:defRPr/>
              </a:pPr>
              <a:r>
                <a:rPr lang="en-US" altLang="zh-CN" sz="16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Pur </a:t>
              </a:r>
              <a:r>
                <a:rPr lang="en-US" altLang="zh-CN" sz="16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LT </a:t>
              </a:r>
              <a:r>
                <a:rPr lang="en-US" altLang="zh-CN" sz="16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  <a:ea typeface="宋体" pitchFamily="2" charset="-122"/>
                </a:rPr>
                <a:t>=2</a:t>
              </a:r>
              <a:endParaRPr lang="en-US" altLang="zh-CN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宋体" pitchFamily="2" charset="-122"/>
              </a:endParaRPr>
            </a:p>
          </p:txBody>
        </p:sp>
        <p:cxnSp>
          <p:nvCxnSpPr>
            <p:cNvPr id="37" name="Straight Connector 36"/>
            <p:cNvCxnSpPr>
              <a:stCxn id="24" idx="3"/>
              <a:endCxn id="286848" idx="1"/>
            </p:cNvCxnSpPr>
            <p:nvPr/>
          </p:nvCxnSpPr>
          <p:spPr>
            <a:xfrm>
              <a:off x="2534855" y="3708471"/>
              <a:ext cx="659758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>
              <a:stCxn id="33" idx="3"/>
              <a:endCxn id="286856" idx="1"/>
            </p:cNvCxnSpPr>
            <p:nvPr/>
          </p:nvCxnSpPr>
          <p:spPr>
            <a:xfrm flipV="1">
              <a:off x="2513635" y="4554559"/>
              <a:ext cx="380036" cy="793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AutoShape 140"/>
            <p:cNvCxnSpPr>
              <a:cxnSpLocks noChangeShapeType="1"/>
              <a:stCxn id="286848" idx="3"/>
              <a:endCxn id="286854" idx="1"/>
            </p:cNvCxnSpPr>
            <p:nvPr/>
          </p:nvCxnSpPr>
          <p:spPr bwMode="auto">
            <a:xfrm>
              <a:off x="4338638" y="3708471"/>
              <a:ext cx="742950" cy="724885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Orders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QS-PL-130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416023" y="438562"/>
            <a:ext cx="8299450" cy="5686425"/>
            <a:chOff x="425450" y="1089025"/>
            <a:chExt cx="8299450" cy="5686425"/>
          </a:xfrm>
        </p:grpSpPr>
        <p:sp>
          <p:nvSpPr>
            <p:cNvPr id="16388" name="Rectangle 28"/>
            <p:cNvSpPr>
              <a:spLocks noChangeArrowheads="1"/>
            </p:cNvSpPr>
            <p:nvPr/>
          </p:nvSpPr>
          <p:spPr bwMode="auto">
            <a:xfrm>
              <a:off x="2425700" y="1722438"/>
              <a:ext cx="1779588" cy="5053012"/>
            </a:xfrm>
            <a:prstGeom prst="rect">
              <a:avLst/>
            </a:prstGeom>
            <a:gradFill rotWithShape="0">
              <a:gsLst>
                <a:gs pos="0">
                  <a:srgbClr val="D6CEC3"/>
                </a:gs>
                <a:gs pos="100000">
                  <a:srgbClr val="EAE6E1"/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389" name="Line 29"/>
            <p:cNvSpPr>
              <a:spLocks noChangeShapeType="1"/>
            </p:cNvSpPr>
            <p:nvPr/>
          </p:nvSpPr>
          <p:spPr bwMode="auto">
            <a:xfrm>
              <a:off x="6005513" y="4052888"/>
              <a:ext cx="0" cy="3794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390" name="Freeform 30"/>
            <p:cNvSpPr>
              <a:spLocks/>
            </p:cNvSpPr>
            <p:nvPr/>
          </p:nvSpPr>
          <p:spPr bwMode="auto">
            <a:xfrm>
              <a:off x="5951538" y="3970338"/>
              <a:ext cx="58737" cy="87312"/>
            </a:xfrm>
            <a:custGeom>
              <a:avLst/>
              <a:gdLst>
                <a:gd name="T0" fmla="*/ 53850462 w 31"/>
                <a:gd name="T1" fmla="*/ 0 h 46"/>
                <a:gd name="T2" fmla="*/ 107700924 w 31"/>
                <a:gd name="T3" fmla="*/ 151315501 h 46"/>
                <a:gd name="T4" fmla="*/ 75391793 w 31"/>
                <a:gd name="T5" fmla="*/ 158520637 h 46"/>
                <a:gd name="T6" fmla="*/ 53850462 w 31"/>
                <a:gd name="T7" fmla="*/ 162123205 h 46"/>
                <a:gd name="T8" fmla="*/ 28720499 w 31"/>
                <a:gd name="T9" fmla="*/ 158520637 h 46"/>
                <a:gd name="T10" fmla="*/ 0 w 31"/>
                <a:gd name="T11" fmla="*/ 151315501 h 46"/>
                <a:gd name="T12" fmla="*/ 53850462 w 31"/>
                <a:gd name="T13" fmla="*/ 0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"/>
                <a:gd name="T22" fmla="*/ 0 h 46"/>
                <a:gd name="T23" fmla="*/ 31 w 31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" h="46">
                  <a:moveTo>
                    <a:pt x="15" y="0"/>
                  </a:moveTo>
                  <a:lnTo>
                    <a:pt x="30" y="42"/>
                  </a:lnTo>
                  <a:lnTo>
                    <a:pt x="21" y="44"/>
                  </a:lnTo>
                  <a:lnTo>
                    <a:pt x="15" y="45"/>
                  </a:lnTo>
                  <a:lnTo>
                    <a:pt x="8" y="44"/>
                  </a:lnTo>
                  <a:lnTo>
                    <a:pt x="0" y="42"/>
                  </a:lnTo>
                  <a:lnTo>
                    <a:pt x="15" y="0"/>
                  </a:lnTo>
                </a:path>
              </a:pathLst>
            </a:custGeom>
            <a:solidFill>
              <a:srgbClr val="00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391" name="Rectangle 31"/>
            <p:cNvSpPr>
              <a:spLocks noChangeArrowheads="1"/>
            </p:cNvSpPr>
            <p:nvPr/>
          </p:nvSpPr>
          <p:spPr bwMode="auto">
            <a:xfrm>
              <a:off x="5092700" y="1089025"/>
              <a:ext cx="3632200" cy="4638675"/>
            </a:xfrm>
            <a:prstGeom prst="rect">
              <a:avLst/>
            </a:prstGeom>
            <a:gradFill rotWithShape="0">
              <a:gsLst>
                <a:gs pos="0">
                  <a:srgbClr val="C3C7AD"/>
                </a:gs>
                <a:gs pos="100000">
                  <a:srgbClr val="E1E3D6"/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92576" name="Rectangle 32"/>
            <p:cNvSpPr>
              <a:spLocks noChangeArrowheads="1"/>
            </p:cNvSpPr>
            <p:nvPr/>
          </p:nvSpPr>
          <p:spPr bwMode="auto">
            <a:xfrm>
              <a:off x="2705100" y="1951038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Review</a:t>
              </a:r>
            </a:p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Materials</a:t>
              </a:r>
            </a:p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Plan</a:t>
              </a:r>
            </a:p>
          </p:txBody>
        </p:sp>
        <p:sp>
          <p:nvSpPr>
            <p:cNvPr id="492577" name="Rectangle 33"/>
            <p:cNvSpPr>
              <a:spLocks noChangeArrowheads="1"/>
            </p:cNvSpPr>
            <p:nvPr/>
          </p:nvSpPr>
          <p:spPr bwMode="auto">
            <a:xfrm>
              <a:off x="2709863" y="3708400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Review</a:t>
              </a:r>
            </a:p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Orders</a:t>
              </a:r>
            </a:p>
          </p:txBody>
        </p:sp>
        <p:sp>
          <p:nvSpPr>
            <p:cNvPr id="492578" name="Rectangle 34"/>
            <p:cNvSpPr>
              <a:spLocks noChangeArrowheads="1"/>
            </p:cNvSpPr>
            <p:nvPr/>
          </p:nvSpPr>
          <p:spPr bwMode="auto">
            <a:xfrm>
              <a:off x="2709863" y="5473700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Review/</a:t>
              </a:r>
            </a:p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Delete</a:t>
              </a:r>
            </a:p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Action</a:t>
              </a:r>
            </a:p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Messages</a:t>
              </a:r>
            </a:p>
          </p:txBody>
        </p:sp>
        <p:sp>
          <p:nvSpPr>
            <p:cNvPr id="492581" name="Rectangle 37"/>
            <p:cNvSpPr>
              <a:spLocks noChangeArrowheads="1"/>
            </p:cNvSpPr>
            <p:nvPr/>
          </p:nvSpPr>
          <p:spPr bwMode="auto">
            <a:xfrm>
              <a:off x="5397500" y="2879725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Approve</a:t>
              </a:r>
            </a:p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Work</a:t>
              </a:r>
            </a:p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Orders</a:t>
              </a:r>
            </a:p>
          </p:txBody>
        </p:sp>
        <p:sp>
          <p:nvSpPr>
            <p:cNvPr id="492582" name="Rectangle 38"/>
            <p:cNvSpPr>
              <a:spLocks noChangeArrowheads="1"/>
            </p:cNvSpPr>
            <p:nvPr/>
          </p:nvSpPr>
          <p:spPr bwMode="auto">
            <a:xfrm>
              <a:off x="5397500" y="440372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Approve</a:t>
              </a:r>
            </a:p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Orders</a:t>
              </a:r>
            </a:p>
          </p:txBody>
        </p:sp>
        <p:sp>
          <p:nvSpPr>
            <p:cNvPr id="492583" name="Rectangle 39"/>
            <p:cNvSpPr>
              <a:spLocks noChangeArrowheads="1"/>
            </p:cNvSpPr>
            <p:nvPr/>
          </p:nvSpPr>
          <p:spPr bwMode="auto">
            <a:xfrm>
              <a:off x="7207250" y="2852738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Work</a:t>
              </a:r>
            </a:p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Order </a:t>
              </a:r>
              <a:br>
                <a:rPr lang="en-US" sz="1400" b="0" dirty="0">
                  <a:latin typeface="+mj-lt"/>
                </a:rPr>
              </a:br>
              <a:r>
                <a:rPr lang="en-US" sz="1200" b="0" dirty="0">
                  <a:latin typeface="+mj-lt"/>
                </a:rPr>
                <a:t>(Firm Planned)</a:t>
              </a:r>
            </a:p>
          </p:txBody>
        </p:sp>
        <p:sp>
          <p:nvSpPr>
            <p:cNvPr id="16398" name="Line 40"/>
            <p:cNvSpPr>
              <a:spLocks noChangeShapeType="1"/>
            </p:cNvSpPr>
            <p:nvPr/>
          </p:nvSpPr>
          <p:spPr bwMode="auto">
            <a:xfrm flipH="1">
              <a:off x="6604000" y="3359150"/>
              <a:ext cx="6080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92585" name="Rectangle 41"/>
            <p:cNvSpPr>
              <a:spLocks noChangeArrowheads="1"/>
            </p:cNvSpPr>
            <p:nvPr/>
          </p:nvSpPr>
          <p:spPr bwMode="auto">
            <a:xfrm>
              <a:off x="7207250" y="4419600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Purchase</a:t>
              </a:r>
              <a:br>
                <a:rPr lang="en-US" sz="1400" b="0" dirty="0">
                  <a:latin typeface="+mj-lt"/>
                </a:rPr>
              </a:br>
              <a:r>
                <a:rPr lang="en-US" sz="1400" b="0" dirty="0">
                  <a:latin typeface="+mj-lt"/>
                </a:rPr>
                <a:t>Requisition</a:t>
              </a:r>
            </a:p>
          </p:txBody>
        </p:sp>
        <p:sp>
          <p:nvSpPr>
            <p:cNvPr id="16401" name="Freeform 43"/>
            <p:cNvSpPr>
              <a:spLocks/>
            </p:cNvSpPr>
            <p:nvPr/>
          </p:nvSpPr>
          <p:spPr bwMode="auto">
            <a:xfrm>
              <a:off x="2198688" y="2482850"/>
              <a:ext cx="487362" cy="3516313"/>
            </a:xfrm>
            <a:custGeom>
              <a:avLst/>
              <a:gdLst>
                <a:gd name="T0" fmla="*/ 913530707 w 259"/>
                <a:gd name="T1" fmla="*/ 2147483647 h 1869"/>
                <a:gd name="T2" fmla="*/ 0 w 259"/>
                <a:gd name="T3" fmla="*/ 2147483647 h 1869"/>
                <a:gd name="T4" fmla="*/ 0 w 259"/>
                <a:gd name="T5" fmla="*/ 0 h 1869"/>
                <a:gd name="T6" fmla="*/ 913530707 w 259"/>
                <a:gd name="T7" fmla="*/ 0 h 186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9"/>
                <a:gd name="T13" fmla="*/ 0 h 1869"/>
                <a:gd name="T14" fmla="*/ 259 w 259"/>
                <a:gd name="T15" fmla="*/ 1869 h 186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9" h="1869">
                  <a:moveTo>
                    <a:pt x="258" y="1868"/>
                  </a:moveTo>
                  <a:lnTo>
                    <a:pt x="0" y="1868"/>
                  </a:lnTo>
                  <a:lnTo>
                    <a:pt x="0" y="0"/>
                  </a:lnTo>
                  <a:lnTo>
                    <a:pt x="258" y="0"/>
                  </a:lnTo>
                </a:path>
              </a:pathLst>
            </a:custGeom>
            <a:noFill/>
            <a:ln w="38100" cap="rnd" cmpd="sng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402" name="Line 44"/>
            <p:cNvSpPr>
              <a:spLocks noChangeShapeType="1"/>
            </p:cNvSpPr>
            <p:nvPr/>
          </p:nvSpPr>
          <p:spPr bwMode="auto">
            <a:xfrm>
              <a:off x="1679575" y="4232275"/>
              <a:ext cx="98425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6403" name="Line 45"/>
            <p:cNvSpPr>
              <a:spLocks noChangeShapeType="1"/>
            </p:cNvSpPr>
            <p:nvPr/>
          </p:nvSpPr>
          <p:spPr bwMode="auto">
            <a:xfrm flipH="1">
              <a:off x="6605588" y="4945063"/>
              <a:ext cx="606425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92599" name="Rectangle 55"/>
            <p:cNvSpPr>
              <a:spLocks noChangeArrowheads="1"/>
            </p:cNvSpPr>
            <p:nvPr/>
          </p:nvSpPr>
          <p:spPr bwMode="auto">
            <a:xfrm>
              <a:off x="5392738" y="128587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 dirty="0" smtClean="0">
                  <a:latin typeface="+mj-lt"/>
                </a:rPr>
                <a:t>Approve </a:t>
              </a:r>
              <a:br>
                <a:rPr lang="en-US" sz="1400" b="0" dirty="0" smtClean="0">
                  <a:latin typeface="+mj-lt"/>
                </a:rPr>
              </a:br>
              <a:r>
                <a:rPr lang="en-US" sz="1400" b="0" dirty="0" smtClean="0">
                  <a:latin typeface="+mj-lt"/>
                </a:rPr>
                <a:t>Planned</a:t>
              </a:r>
              <a:endParaRPr lang="en-US" sz="1400" b="0" dirty="0">
                <a:latin typeface="+mj-lt"/>
              </a:endParaRPr>
            </a:p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Repetitive</a:t>
              </a:r>
            </a:p>
            <a:p>
              <a:pPr algn="ctr" defTabSz="739775" eaLnBrk="0" hangingPunct="0">
                <a:defRPr/>
              </a:pPr>
              <a:r>
                <a:rPr lang="en-US" sz="1400" b="0" dirty="0" smtClean="0">
                  <a:latin typeface="+mj-lt"/>
                </a:rPr>
                <a:t>Schedule</a:t>
              </a:r>
              <a:endParaRPr lang="en-US" sz="1400" b="0" dirty="0">
                <a:latin typeface="+mj-lt"/>
              </a:endParaRPr>
            </a:p>
          </p:txBody>
        </p:sp>
        <p:sp>
          <p:nvSpPr>
            <p:cNvPr id="492600" name="Rectangle 56"/>
            <p:cNvSpPr>
              <a:spLocks noChangeArrowheads="1"/>
            </p:cNvSpPr>
            <p:nvPr/>
          </p:nvSpPr>
          <p:spPr bwMode="auto">
            <a:xfrm>
              <a:off x="7208838" y="128587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Repetitive</a:t>
              </a:r>
            </a:p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Schedules</a:t>
              </a:r>
            </a:p>
          </p:txBody>
        </p:sp>
        <p:cxnSp>
          <p:nvCxnSpPr>
            <p:cNvPr id="16406" name="AutoShape 57"/>
            <p:cNvCxnSpPr>
              <a:cxnSpLocks noChangeShapeType="1"/>
              <a:stCxn id="492599" idx="3"/>
              <a:endCxn id="492600" idx="1"/>
            </p:cNvCxnSpPr>
            <p:nvPr/>
          </p:nvCxnSpPr>
          <p:spPr bwMode="auto">
            <a:xfrm>
              <a:off x="6602413" y="1820863"/>
              <a:ext cx="60642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6407" name="AutoShape 60"/>
            <p:cNvCxnSpPr>
              <a:cxnSpLocks noChangeShapeType="1"/>
              <a:stCxn id="492577" idx="3"/>
              <a:endCxn id="492599" idx="1"/>
            </p:cNvCxnSpPr>
            <p:nvPr/>
          </p:nvCxnSpPr>
          <p:spPr bwMode="auto">
            <a:xfrm flipV="1">
              <a:off x="3919538" y="1820863"/>
              <a:ext cx="1473200" cy="242252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6408" name="AutoShape 61"/>
            <p:cNvCxnSpPr>
              <a:cxnSpLocks noChangeShapeType="1"/>
              <a:stCxn id="492577" idx="3"/>
              <a:endCxn id="492581" idx="1"/>
            </p:cNvCxnSpPr>
            <p:nvPr/>
          </p:nvCxnSpPr>
          <p:spPr bwMode="auto">
            <a:xfrm flipV="1">
              <a:off x="3919538" y="3414713"/>
              <a:ext cx="1477962" cy="828675"/>
            </a:xfrm>
            <a:prstGeom prst="bentConnector3">
              <a:avLst>
                <a:gd name="adj1" fmla="val 4994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6409" name="AutoShape 62"/>
            <p:cNvCxnSpPr>
              <a:cxnSpLocks noChangeShapeType="1"/>
              <a:stCxn id="492577" idx="3"/>
              <a:endCxn id="492582" idx="1"/>
            </p:cNvCxnSpPr>
            <p:nvPr/>
          </p:nvCxnSpPr>
          <p:spPr bwMode="auto">
            <a:xfrm>
              <a:off x="3919538" y="4243388"/>
              <a:ext cx="1477962" cy="695325"/>
            </a:xfrm>
            <a:prstGeom prst="bentConnector3">
              <a:avLst>
                <a:gd name="adj1" fmla="val 4994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492586" name="Rectangle 42"/>
            <p:cNvSpPr>
              <a:spLocks noChangeArrowheads="1"/>
            </p:cNvSpPr>
            <p:nvPr/>
          </p:nvSpPr>
          <p:spPr bwMode="auto">
            <a:xfrm>
              <a:off x="425450" y="3714750"/>
              <a:ext cx="1354904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 dirty="0">
                  <a:latin typeface="+mj-lt"/>
                </a:rPr>
                <a:t>Execute</a:t>
              </a:r>
              <a:br>
                <a:rPr lang="en-US" sz="1400" b="0" dirty="0">
                  <a:latin typeface="+mj-lt"/>
                </a:rPr>
              </a:br>
              <a:r>
                <a:rPr lang="en-US" sz="1400" b="0" dirty="0">
                  <a:latin typeface="+mj-lt"/>
                </a:rPr>
                <a:t>Net Change,</a:t>
              </a:r>
            </a:p>
            <a:p>
              <a:pPr algn="ctr" defTabSz="739775" eaLnBrk="0" hangingPunct="0">
                <a:defRPr/>
              </a:pPr>
              <a:r>
                <a:rPr lang="en-US" sz="1400" b="0" dirty="0" smtClean="0">
                  <a:latin typeface="+mj-lt"/>
                </a:rPr>
                <a:t>Regenerative,</a:t>
              </a:r>
              <a:endParaRPr lang="en-US" sz="1400" b="0" dirty="0">
                <a:latin typeface="+mj-lt"/>
              </a:endParaRPr>
            </a:p>
            <a:p>
              <a:pPr algn="ctr" defTabSz="739775" eaLnBrk="0" hangingPunct="0">
                <a:defRPr/>
              </a:pPr>
              <a:r>
                <a:rPr lang="en-US" sz="1400" b="0" dirty="0" smtClean="0">
                  <a:latin typeface="+mj-lt"/>
                </a:rPr>
                <a:t>Selective </a:t>
              </a:r>
              <a:r>
                <a:rPr lang="en-US" sz="1400" b="0" dirty="0">
                  <a:latin typeface="+mj-lt"/>
                </a:rPr>
                <a:t>MRP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Planning: Action Messages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QS-PL-140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81070" y="1699136"/>
            <a:ext cx="8754968" cy="3901564"/>
            <a:chOff x="181070" y="1699136"/>
            <a:chExt cx="8754968" cy="3901564"/>
          </a:xfrm>
        </p:grpSpPr>
        <p:sp>
          <p:nvSpPr>
            <p:cNvPr id="508958" name="Rectangle 30"/>
            <p:cNvSpPr>
              <a:spLocks noChangeArrowheads="1"/>
            </p:cNvSpPr>
            <p:nvPr/>
          </p:nvSpPr>
          <p:spPr bwMode="auto">
            <a:xfrm>
              <a:off x="195263" y="2705100"/>
              <a:ext cx="8740775" cy="2895600"/>
            </a:xfrm>
            <a:prstGeom prst="rect">
              <a:avLst/>
            </a:prstGeom>
            <a:solidFill>
              <a:srgbClr val="F7F1E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508940" name="Rectangle 12"/>
            <p:cNvSpPr>
              <a:spLocks noChangeArrowheads="1"/>
            </p:cNvSpPr>
            <p:nvPr/>
          </p:nvSpPr>
          <p:spPr bwMode="auto">
            <a:xfrm>
              <a:off x="4862513" y="3613150"/>
              <a:ext cx="3121025" cy="13573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17414" name="Line 13"/>
            <p:cNvSpPr>
              <a:spLocks noChangeShapeType="1"/>
            </p:cNvSpPr>
            <p:nvPr/>
          </p:nvSpPr>
          <p:spPr bwMode="auto">
            <a:xfrm>
              <a:off x="4862513" y="4041775"/>
              <a:ext cx="3121025" cy="0"/>
            </a:xfrm>
            <a:prstGeom prst="lin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08943" name="Rectangle 15"/>
            <p:cNvSpPr>
              <a:spLocks noChangeArrowheads="1"/>
            </p:cNvSpPr>
            <p:nvPr/>
          </p:nvSpPr>
          <p:spPr bwMode="auto">
            <a:xfrm>
              <a:off x="434975" y="3613150"/>
              <a:ext cx="3121025" cy="13573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17416" name="Line 16"/>
            <p:cNvSpPr>
              <a:spLocks noChangeShapeType="1"/>
            </p:cNvSpPr>
            <p:nvPr/>
          </p:nvSpPr>
          <p:spPr bwMode="auto">
            <a:xfrm>
              <a:off x="434975" y="4041775"/>
              <a:ext cx="3121025" cy="0"/>
            </a:xfrm>
            <a:prstGeom prst="lin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17" name="Text Box 17"/>
            <p:cNvSpPr txBox="1">
              <a:spLocks noChangeArrowheads="1"/>
            </p:cNvSpPr>
            <p:nvPr/>
          </p:nvSpPr>
          <p:spPr bwMode="auto">
            <a:xfrm>
              <a:off x="181070" y="2191258"/>
              <a:ext cx="8521512" cy="4720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500" b="0" dirty="0">
                  <a:solidFill>
                    <a:srgbClr val="507269"/>
                  </a:solidFill>
                  <a:latin typeface="+mj-lt"/>
                </a:rPr>
                <a:t>Recommend actions to balance supply with demand</a:t>
              </a:r>
            </a:p>
          </p:txBody>
        </p:sp>
        <p:sp>
          <p:nvSpPr>
            <p:cNvPr id="17418" name="Text Box 18"/>
            <p:cNvSpPr txBox="1">
              <a:spLocks noChangeArrowheads="1"/>
            </p:cNvSpPr>
            <p:nvPr/>
          </p:nvSpPr>
          <p:spPr bwMode="auto">
            <a:xfrm>
              <a:off x="634205" y="2922123"/>
              <a:ext cx="3452817" cy="4105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100" b="0" dirty="0">
                  <a:solidFill>
                    <a:srgbClr val="507269"/>
                  </a:solidFill>
                  <a:latin typeface="+mj-lt"/>
                </a:rPr>
                <a:t>Supply exceeds demand</a:t>
              </a:r>
            </a:p>
          </p:txBody>
        </p:sp>
        <p:sp>
          <p:nvSpPr>
            <p:cNvPr id="17419" name="Text Box 19"/>
            <p:cNvSpPr txBox="1">
              <a:spLocks noChangeArrowheads="1"/>
            </p:cNvSpPr>
            <p:nvPr/>
          </p:nvSpPr>
          <p:spPr bwMode="auto">
            <a:xfrm>
              <a:off x="4995931" y="2922123"/>
              <a:ext cx="3438390" cy="4105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100" b="0" dirty="0">
                  <a:solidFill>
                    <a:srgbClr val="507269"/>
                  </a:solidFill>
                  <a:latin typeface="+mj-lt"/>
                </a:rPr>
                <a:t>Demand exceeds supply</a:t>
              </a:r>
            </a:p>
          </p:txBody>
        </p:sp>
        <p:sp>
          <p:nvSpPr>
            <p:cNvPr id="17420" name="Text Box 20"/>
            <p:cNvSpPr txBox="1">
              <a:spLocks noChangeArrowheads="1"/>
            </p:cNvSpPr>
            <p:nvPr/>
          </p:nvSpPr>
          <p:spPr bwMode="auto">
            <a:xfrm>
              <a:off x="791989" y="3680462"/>
              <a:ext cx="2175223" cy="37972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900" b="0" dirty="0">
                  <a:solidFill>
                    <a:srgbClr val="A50021"/>
                  </a:solidFill>
                  <a:latin typeface="+mj-lt"/>
                </a:rPr>
                <a:t>Action Messages</a:t>
              </a:r>
            </a:p>
          </p:txBody>
        </p:sp>
        <p:sp>
          <p:nvSpPr>
            <p:cNvPr id="17421" name="Line 21"/>
            <p:cNvSpPr>
              <a:spLocks noChangeShapeType="1"/>
            </p:cNvSpPr>
            <p:nvPr/>
          </p:nvSpPr>
          <p:spPr bwMode="auto">
            <a:xfrm>
              <a:off x="363538" y="3398838"/>
              <a:ext cx="8489950" cy="0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22" name="Line 22"/>
            <p:cNvSpPr>
              <a:spLocks noChangeShapeType="1"/>
            </p:cNvSpPr>
            <p:nvPr/>
          </p:nvSpPr>
          <p:spPr bwMode="auto">
            <a:xfrm>
              <a:off x="4576763" y="3398838"/>
              <a:ext cx="0" cy="1947862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23" name="Text Box 23"/>
            <p:cNvSpPr txBox="1">
              <a:spLocks noChangeArrowheads="1"/>
            </p:cNvSpPr>
            <p:nvPr/>
          </p:nvSpPr>
          <p:spPr bwMode="auto">
            <a:xfrm>
              <a:off x="472867" y="4107971"/>
              <a:ext cx="2838867" cy="6105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700" b="0" dirty="0">
                  <a:solidFill>
                    <a:srgbClr val="507269"/>
                  </a:solidFill>
                  <a:latin typeface="+mj-lt"/>
                </a:rPr>
                <a:t>De-expedite those orders</a:t>
              </a:r>
            </a:p>
            <a:p>
              <a:pPr algn="ctr" defTabSz="865188" eaLnBrk="0" hangingPunct="0"/>
              <a:r>
                <a:rPr lang="en-US" sz="1700" b="0" dirty="0">
                  <a:solidFill>
                    <a:srgbClr val="507269"/>
                  </a:solidFill>
                  <a:latin typeface="+mj-lt"/>
                </a:rPr>
                <a:t>Cancel that order</a:t>
              </a:r>
            </a:p>
          </p:txBody>
        </p:sp>
        <p:sp>
          <p:nvSpPr>
            <p:cNvPr id="17424" name="Text Box 24"/>
            <p:cNvSpPr txBox="1">
              <a:spLocks noChangeArrowheads="1"/>
            </p:cNvSpPr>
            <p:nvPr/>
          </p:nvSpPr>
          <p:spPr bwMode="auto">
            <a:xfrm>
              <a:off x="5363989" y="3680462"/>
              <a:ext cx="2175223" cy="37972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900" b="0" dirty="0">
                  <a:solidFill>
                    <a:srgbClr val="A50021"/>
                  </a:solidFill>
                  <a:latin typeface="+mj-lt"/>
                </a:rPr>
                <a:t>Action Messages</a:t>
              </a:r>
            </a:p>
          </p:txBody>
        </p:sp>
        <p:sp>
          <p:nvSpPr>
            <p:cNvPr id="17425" name="Text Box 25"/>
            <p:cNvSpPr txBox="1">
              <a:spLocks noChangeArrowheads="1"/>
            </p:cNvSpPr>
            <p:nvPr/>
          </p:nvSpPr>
          <p:spPr bwMode="auto">
            <a:xfrm>
              <a:off x="5081722" y="4107971"/>
              <a:ext cx="2439719" cy="6105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700" b="0" dirty="0">
                  <a:solidFill>
                    <a:srgbClr val="507269"/>
                  </a:solidFill>
                  <a:latin typeface="+mj-lt"/>
                </a:rPr>
                <a:t>Expedite those orders</a:t>
              </a:r>
            </a:p>
            <a:p>
              <a:pPr algn="ctr" defTabSz="865188" eaLnBrk="0" hangingPunct="0"/>
              <a:r>
                <a:rPr lang="en-US" sz="1700" b="0" dirty="0">
                  <a:solidFill>
                    <a:srgbClr val="507269"/>
                  </a:solidFill>
                  <a:latin typeface="+mj-lt"/>
                </a:rPr>
                <a:t>Create these orders</a:t>
              </a:r>
            </a:p>
          </p:txBody>
        </p:sp>
        <p:sp>
          <p:nvSpPr>
            <p:cNvPr id="17426" name="Text Box 26"/>
            <p:cNvSpPr txBox="1">
              <a:spLocks noChangeArrowheads="1"/>
            </p:cNvSpPr>
            <p:nvPr/>
          </p:nvSpPr>
          <p:spPr bwMode="auto">
            <a:xfrm>
              <a:off x="3176588" y="1699136"/>
              <a:ext cx="2584346" cy="584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 anchor="ctr">
              <a:spAutoFit/>
            </a:bodyPr>
            <a:lstStyle/>
            <a:p>
              <a:pPr eaLnBrk="0" hangingPunct="0"/>
              <a:r>
                <a:rPr lang="en-US" b="0" dirty="0">
                  <a:solidFill>
                    <a:srgbClr val="507269"/>
                  </a:solidFill>
                  <a:latin typeface="+mj-lt"/>
                </a:rPr>
                <a:t>MRP Output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169043"/>
            <a:ext cx="8229600" cy="514709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Enter a forecast for medical ultrasound units</a:t>
            </a:r>
          </a:p>
          <a:p>
            <a:r>
              <a:rPr lang="en-US" dirty="0" smtClean="0"/>
              <a:t>Set forecast consumption in Sales Order Control</a:t>
            </a:r>
          </a:p>
          <a:p>
            <a:r>
              <a:rPr lang="en-US" dirty="0" smtClean="0"/>
              <a:t>Enter a sales order that creates demand:</a:t>
            </a:r>
          </a:p>
          <a:p>
            <a:pPr lvl="1"/>
            <a:r>
              <a:rPr lang="en-US" dirty="0" smtClean="0"/>
              <a:t>Line 1: normal (consumes forecast), quantity 5, due in 2 weeks</a:t>
            </a:r>
          </a:p>
          <a:p>
            <a:pPr lvl="1"/>
            <a:r>
              <a:rPr lang="en-US" dirty="0" smtClean="0"/>
              <a:t>Line 2: abnormal (does not consume forecast,) quantity 5, due in 5 weeks</a:t>
            </a:r>
          </a:p>
          <a:p>
            <a:r>
              <a:rPr lang="en-US" dirty="0" smtClean="0"/>
              <a:t>Review item planning data and forecasts used as input to MRP</a:t>
            </a:r>
          </a:p>
          <a:p>
            <a:r>
              <a:rPr lang="en-US" dirty="0" smtClean="0"/>
              <a:t>Review MRP control settings</a:t>
            </a:r>
          </a:p>
          <a:p>
            <a:r>
              <a:rPr lang="en-US" dirty="0" smtClean="0"/>
              <a:t>Run Regenerate Materials Plan</a:t>
            </a:r>
          </a:p>
          <a:p>
            <a:r>
              <a:rPr lang="en-US" dirty="0" smtClean="0"/>
              <a:t>Review planned orders, action messages, and planning inquiries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Planning Example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QS-PL-141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064871"/>
            <a:ext cx="8229600" cy="5251262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Approve planned POs and review requisitions</a:t>
            </a:r>
          </a:p>
          <a:p>
            <a:r>
              <a:rPr lang="en-US" dirty="0" smtClean="0"/>
              <a:t>Create a purchase order using MRP requisitions</a:t>
            </a:r>
          </a:p>
          <a:p>
            <a:r>
              <a:rPr lang="en-US" dirty="0" smtClean="0"/>
              <a:t>Receive the PO and review the effect</a:t>
            </a:r>
          </a:p>
          <a:p>
            <a:r>
              <a:rPr lang="en-US" dirty="0" smtClean="0"/>
              <a:t>Approve a planned work order</a:t>
            </a:r>
          </a:p>
          <a:p>
            <a:r>
              <a:rPr lang="en-US" dirty="0" smtClean="0"/>
              <a:t>Verify availability of components</a:t>
            </a:r>
          </a:p>
          <a:p>
            <a:r>
              <a:rPr lang="en-US" dirty="0" smtClean="0"/>
              <a:t>Release the WO and issue components</a:t>
            </a:r>
          </a:p>
          <a:p>
            <a:r>
              <a:rPr lang="en-US" dirty="0" smtClean="0"/>
              <a:t>Report labor, receive, and close the work order</a:t>
            </a:r>
          </a:p>
          <a:p>
            <a:r>
              <a:rPr lang="en-US" dirty="0" smtClean="0"/>
              <a:t>Review the effect on the MRP Summary</a:t>
            </a:r>
          </a:p>
          <a:p>
            <a:r>
              <a:rPr lang="en-US" dirty="0" smtClean="0"/>
              <a:t>Ship the sales order created at the beginning</a:t>
            </a:r>
          </a:p>
          <a:p>
            <a:r>
              <a:rPr lang="en-US" dirty="0" smtClean="0"/>
              <a:t>Post and print the invoice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Planning Example (Continued)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QS-PL-142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Quick Start Flow</a:t>
            </a:r>
          </a:p>
        </p:txBody>
      </p:sp>
      <p:sp>
        <p:nvSpPr>
          <p:cNvPr id="410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QS-PL-035</a:t>
            </a:r>
          </a:p>
        </p:txBody>
      </p:sp>
      <p:grpSp>
        <p:nvGrpSpPr>
          <p:cNvPr id="2" name="Group 96"/>
          <p:cNvGrpSpPr/>
          <p:nvPr/>
        </p:nvGrpSpPr>
        <p:grpSpPr>
          <a:xfrm>
            <a:off x="289794" y="1046067"/>
            <a:ext cx="8325703" cy="5030055"/>
            <a:chOff x="289794" y="1081693"/>
            <a:chExt cx="8325703" cy="5030055"/>
          </a:xfrm>
        </p:grpSpPr>
        <p:grpSp>
          <p:nvGrpSpPr>
            <p:cNvPr id="3" name="Group 171"/>
            <p:cNvGrpSpPr/>
            <p:nvPr/>
          </p:nvGrpSpPr>
          <p:grpSpPr>
            <a:xfrm>
              <a:off x="289794" y="1081693"/>
              <a:ext cx="8325703" cy="5030055"/>
              <a:chOff x="147294" y="1081693"/>
              <a:chExt cx="8325703" cy="5030055"/>
            </a:xfrm>
          </p:grpSpPr>
          <p:grpSp>
            <p:nvGrpSpPr>
              <p:cNvPr id="4" name="Group 88"/>
              <p:cNvGrpSpPr/>
              <p:nvPr/>
            </p:nvGrpSpPr>
            <p:grpSpPr>
              <a:xfrm>
                <a:off x="172275" y="1081693"/>
                <a:ext cx="8300722" cy="1424005"/>
                <a:chOff x="172275" y="1081693"/>
                <a:chExt cx="8300722" cy="1424005"/>
              </a:xfrm>
            </p:grpSpPr>
            <p:sp>
              <p:nvSpPr>
                <p:cNvPr id="82" name="Rectangle 82"/>
                <p:cNvSpPr>
                  <a:spLocks noChangeArrowheads="1"/>
                </p:cNvSpPr>
                <p:nvPr/>
              </p:nvSpPr>
              <p:spPr bwMode="auto">
                <a:xfrm>
                  <a:off x="6779116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7" name="Rectangle 82"/>
                <p:cNvSpPr>
                  <a:spLocks noChangeArrowheads="1"/>
                </p:cNvSpPr>
                <p:nvPr/>
              </p:nvSpPr>
              <p:spPr bwMode="auto">
                <a:xfrm>
                  <a:off x="4631659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pic>
              <p:nvPicPr>
                <p:cNvPr id="4113" name="Picture 87" descr="BS01045_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68073" y="1747938"/>
                  <a:ext cx="720869" cy="7102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5" name="Group 103"/>
                <p:cNvGrpSpPr>
                  <a:grpSpLocks/>
                </p:cNvGrpSpPr>
                <p:nvPr/>
              </p:nvGrpSpPr>
              <p:grpSpPr bwMode="auto">
                <a:xfrm>
                  <a:off x="4455259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3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81" name="AutoShape 120"/>
                <p:cNvSpPr>
                  <a:spLocks noChangeArrowheads="1"/>
                </p:cNvSpPr>
                <p:nvPr/>
              </p:nvSpPr>
              <p:spPr bwMode="auto">
                <a:xfrm>
                  <a:off x="6346244" y="16290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2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6" name="Group 103"/>
                <p:cNvGrpSpPr>
                  <a:grpSpLocks/>
                </p:cNvGrpSpPr>
                <p:nvPr/>
              </p:nvGrpSpPr>
              <p:grpSpPr bwMode="auto">
                <a:xfrm>
                  <a:off x="2319734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7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7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2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76" name="AutoShape 120"/>
                <p:cNvSpPr>
                  <a:spLocks noChangeArrowheads="1"/>
                </p:cNvSpPr>
                <p:nvPr/>
              </p:nvSpPr>
              <p:spPr bwMode="auto">
                <a:xfrm>
                  <a:off x="4210719" y="1619133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582738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noFill/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4111" name="Rectangle 85"/>
                <p:cNvSpPr>
                  <a:spLocks noChangeArrowheads="1"/>
                </p:cNvSpPr>
                <p:nvPr/>
              </p:nvSpPr>
              <p:spPr bwMode="auto">
                <a:xfrm>
                  <a:off x="4954036" y="1227419"/>
                  <a:ext cx="1125309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Enterprise </a:t>
                  </a:r>
                  <a:b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</a:b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Financials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4112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699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User Interface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grpSp>
              <p:nvGrpSpPr>
                <p:cNvPr id="7" name="Group 89"/>
                <p:cNvGrpSpPr>
                  <a:grpSpLocks/>
                </p:cNvGrpSpPr>
                <p:nvPr/>
              </p:nvGrpSpPr>
              <p:grpSpPr bwMode="auto">
                <a:xfrm>
                  <a:off x="2790919" y="1773823"/>
                  <a:ext cx="1211077" cy="624997"/>
                  <a:chOff x="673" y="1182"/>
                  <a:chExt cx="1810" cy="739"/>
                </a:xfrm>
              </p:grpSpPr>
              <p:sp>
                <p:nvSpPr>
                  <p:cNvPr id="4137" name="Freeform 90"/>
                  <p:cNvSpPr>
                    <a:spLocks/>
                  </p:cNvSpPr>
                  <p:nvPr/>
                </p:nvSpPr>
                <p:spPr bwMode="auto">
                  <a:xfrm>
                    <a:off x="1779" y="1572"/>
                    <a:ext cx="704" cy="339"/>
                  </a:xfrm>
                  <a:custGeom>
                    <a:avLst/>
                    <a:gdLst>
                      <a:gd name="T0" fmla="*/ 0 w 704"/>
                      <a:gd name="T1" fmla="*/ 338 h 339"/>
                      <a:gd name="T2" fmla="*/ 136 w 704"/>
                      <a:gd name="T3" fmla="*/ 31 h 339"/>
                      <a:gd name="T4" fmla="*/ 703 w 704"/>
                      <a:gd name="T5" fmla="*/ 0 h 339"/>
                      <a:gd name="T6" fmla="*/ 703 w 704"/>
                      <a:gd name="T7" fmla="*/ 134 h 339"/>
                      <a:gd name="T8" fmla="*/ 112 w 704"/>
                      <a:gd name="T9" fmla="*/ 338 h 339"/>
                      <a:gd name="T10" fmla="*/ 0 w 704"/>
                      <a:gd name="T11" fmla="*/ 338 h 33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704"/>
                      <a:gd name="T19" fmla="*/ 0 h 339"/>
                      <a:gd name="T20" fmla="*/ 704 w 704"/>
                      <a:gd name="T21" fmla="*/ 339 h 33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704" h="339">
                        <a:moveTo>
                          <a:pt x="0" y="338"/>
                        </a:moveTo>
                        <a:lnTo>
                          <a:pt x="136" y="31"/>
                        </a:lnTo>
                        <a:lnTo>
                          <a:pt x="703" y="0"/>
                        </a:lnTo>
                        <a:lnTo>
                          <a:pt x="703" y="134"/>
                        </a:lnTo>
                        <a:lnTo>
                          <a:pt x="112" y="338"/>
                        </a:lnTo>
                        <a:lnTo>
                          <a:pt x="0" y="338"/>
                        </a:lnTo>
                      </a:path>
                    </a:pathLst>
                  </a:custGeom>
                  <a:solidFill>
                    <a:srgbClr val="C0C0C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8" name="AutoShape 91"/>
                  <p:cNvSpPr>
                    <a:spLocks noChangeArrowheads="1"/>
                  </p:cNvSpPr>
                  <p:nvPr/>
                </p:nvSpPr>
                <p:spPr bwMode="auto">
                  <a:xfrm>
                    <a:off x="673" y="1620"/>
                    <a:ext cx="465" cy="221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39" name="AutoShape 92"/>
                  <p:cNvSpPr>
                    <a:spLocks noChangeArrowheads="1"/>
                  </p:cNvSpPr>
                  <p:nvPr/>
                </p:nvSpPr>
                <p:spPr bwMode="auto">
                  <a:xfrm>
                    <a:off x="1045" y="1439"/>
                    <a:ext cx="971" cy="479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rgbClr val="FEEED4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0" name="AutoShape 93"/>
                  <p:cNvSpPr>
                    <a:spLocks noChangeArrowheads="1"/>
                  </p:cNvSpPr>
                  <p:nvPr/>
                </p:nvSpPr>
                <p:spPr bwMode="auto">
                  <a:xfrm>
                    <a:off x="1623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1" name="AutoShape 94"/>
                  <p:cNvSpPr>
                    <a:spLocks noChangeArrowheads="1"/>
                  </p:cNvSpPr>
                  <p:nvPr/>
                </p:nvSpPr>
                <p:spPr bwMode="auto">
                  <a:xfrm>
                    <a:off x="1419" y="1621"/>
                    <a:ext cx="135" cy="50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2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1155" y="1768"/>
                    <a:ext cx="230" cy="145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3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1556" y="1771"/>
                    <a:ext cx="230" cy="146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4" name="AutoShape 97"/>
                  <p:cNvSpPr>
                    <a:spLocks noChangeArrowheads="1"/>
                  </p:cNvSpPr>
                  <p:nvPr/>
                </p:nvSpPr>
                <p:spPr bwMode="auto">
                  <a:xfrm>
                    <a:off x="1200" y="1627"/>
                    <a:ext cx="133" cy="49"/>
                  </a:xfrm>
                  <a:prstGeom prst="roundRect">
                    <a:avLst>
                      <a:gd name="adj" fmla="val 12495"/>
                    </a:avLst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5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764" y="1741"/>
                    <a:ext cx="75" cy="100"/>
                  </a:xfrm>
                  <a:prstGeom prst="rect">
                    <a:avLst/>
                  </a:prstGeom>
                  <a:solidFill>
                    <a:srgbClr val="627196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6" name="AutoShape 99" descr="Horizontal brick"/>
                  <p:cNvSpPr>
                    <a:spLocks noChangeArrowheads="1"/>
                  </p:cNvSpPr>
                  <p:nvPr/>
                </p:nvSpPr>
                <p:spPr bwMode="auto">
                  <a:xfrm>
                    <a:off x="903" y="1182"/>
                    <a:ext cx="80" cy="470"/>
                  </a:xfrm>
                  <a:prstGeom prst="cube">
                    <a:avLst>
                      <a:gd name="adj" fmla="val 24995"/>
                    </a:avLst>
                  </a:prstGeom>
                  <a:pattFill prst="horzBrick">
                    <a:fgClr>
                      <a:srgbClr val="714400"/>
                    </a:fgClr>
                    <a:bgClr>
                      <a:schemeClr val="bg1"/>
                    </a:bgClr>
                  </a:patt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7" name="AutoShape 100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1415"/>
                    <a:ext cx="165" cy="94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8" name="AutoShape 101"/>
                  <p:cNvSpPr>
                    <a:spLocks noChangeArrowheads="1"/>
                  </p:cNvSpPr>
                  <p:nvPr/>
                </p:nvSpPr>
                <p:spPr bwMode="auto">
                  <a:xfrm>
                    <a:off x="1694" y="1368"/>
                    <a:ext cx="40" cy="113"/>
                  </a:xfrm>
                  <a:prstGeom prst="cube">
                    <a:avLst>
                      <a:gd name="adj" fmla="val 24995"/>
                    </a:avLst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4149" name="Freeform 102"/>
                  <p:cNvSpPr>
                    <a:spLocks/>
                  </p:cNvSpPr>
                  <p:nvPr/>
                </p:nvSpPr>
                <p:spPr bwMode="auto">
                  <a:xfrm>
                    <a:off x="1899" y="1436"/>
                    <a:ext cx="121" cy="485"/>
                  </a:xfrm>
                  <a:custGeom>
                    <a:avLst/>
                    <a:gdLst>
                      <a:gd name="T0" fmla="*/ 0 w 121"/>
                      <a:gd name="T1" fmla="*/ 484 h 485"/>
                      <a:gd name="T2" fmla="*/ 0 w 121"/>
                      <a:gd name="T3" fmla="*/ 120 h 485"/>
                      <a:gd name="T4" fmla="*/ 120 w 121"/>
                      <a:gd name="T5" fmla="*/ 0 h 485"/>
                      <a:gd name="T6" fmla="*/ 120 w 121"/>
                      <a:gd name="T7" fmla="*/ 368 h 485"/>
                      <a:gd name="T8" fmla="*/ 0 w 121"/>
                      <a:gd name="T9" fmla="*/ 484 h 48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1"/>
                      <a:gd name="T16" fmla="*/ 0 h 485"/>
                      <a:gd name="T17" fmla="*/ 121 w 121"/>
                      <a:gd name="T18" fmla="*/ 485 h 48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1" h="485">
                        <a:moveTo>
                          <a:pt x="0" y="484"/>
                        </a:moveTo>
                        <a:lnTo>
                          <a:pt x="0" y="120"/>
                        </a:lnTo>
                        <a:lnTo>
                          <a:pt x="120" y="0"/>
                        </a:lnTo>
                        <a:lnTo>
                          <a:pt x="120" y="368"/>
                        </a:lnTo>
                        <a:lnTo>
                          <a:pt x="0" y="484"/>
                        </a:lnTo>
                      </a:path>
                    </a:pathLst>
                  </a:custGeom>
                  <a:solidFill>
                    <a:srgbClr val="FCD599"/>
                  </a:solidFill>
                  <a:ln w="12700" cap="rnd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</p:grpSp>
            <p:grpSp>
              <p:nvGrpSpPr>
                <p:cNvPr id="8" name="Group 103"/>
                <p:cNvGrpSpPr>
                  <a:grpSpLocks/>
                </p:cNvGrpSpPr>
                <p:nvPr/>
              </p:nvGrpSpPr>
              <p:grpSpPr bwMode="auto">
                <a:xfrm>
                  <a:off x="172275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4135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4136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20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>
                        <a:solidFill>
                          <a:schemeClr val="bg1"/>
                        </a:solidFill>
                        <a:latin typeface="+mj-lt"/>
                      </a:rPr>
                      <a:t>1</a:t>
                    </a:r>
                  </a:p>
                </p:txBody>
              </p:sp>
            </p:grpSp>
            <p:sp>
              <p:nvSpPr>
                <p:cNvPr id="4126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63" name="Rectangle 88"/>
                <p:cNvSpPr>
                  <a:spLocks noChangeArrowheads="1"/>
                </p:cNvSpPr>
                <p:nvPr/>
              </p:nvSpPr>
              <p:spPr bwMode="auto">
                <a:xfrm>
                  <a:off x="7098976" y="1213567"/>
                  <a:ext cx="1088441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Product</a:t>
                  </a:r>
                </a:p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 </a:t>
                  </a:r>
                  <a:r>
                    <a:rPr lang="en-US" sz="1400" dirty="0">
                      <a:solidFill>
                        <a:srgbClr val="003366"/>
                      </a:solidFill>
                      <a:latin typeface="+mj-lt"/>
                    </a:rPr>
                    <a:t>Definition</a:t>
                  </a:r>
                </a:p>
              </p:txBody>
            </p:sp>
            <p:pic>
              <p:nvPicPr>
                <p:cNvPr id="67" name="Picture 19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contrast="-66000"/>
                </a:blip>
                <a:srcRect/>
                <a:stretch>
                  <a:fillRect/>
                </a:stretch>
              </p:blipFill>
              <p:spPr bwMode="auto">
                <a:xfrm>
                  <a:off x="7426906" y="1783811"/>
                  <a:ext cx="434560" cy="641655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9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System Foundation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pic>
              <p:nvPicPr>
                <p:cNvPr id="71" name="Picture 6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746218" y="1694826"/>
                  <a:ext cx="924891" cy="6920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9" name="Group 103"/>
                <p:cNvGrpSpPr>
                  <a:grpSpLocks/>
                </p:cNvGrpSpPr>
                <p:nvPr/>
              </p:nvGrpSpPr>
              <p:grpSpPr bwMode="auto">
                <a:xfrm>
                  <a:off x="6638341" y="1081693"/>
                  <a:ext cx="365760" cy="365760"/>
                  <a:chOff x="0" y="351"/>
                  <a:chExt cx="401" cy="401"/>
                </a:xfrm>
              </p:grpSpPr>
              <p:sp>
                <p:nvSpPr>
                  <p:cNvPr id="84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51"/>
                    <a:ext cx="401" cy="401"/>
                  </a:xfrm>
                  <a:prstGeom prst="ellipse">
                    <a:avLst/>
                  </a:prstGeom>
                  <a:solidFill>
                    <a:srgbClr val="A8AD87"/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85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" y="418"/>
                    <a:ext cx="368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4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0" name="Group 132"/>
              <p:cNvGrpSpPr/>
              <p:nvPr/>
            </p:nvGrpSpPr>
            <p:grpSpPr>
              <a:xfrm>
                <a:off x="170300" y="2991593"/>
                <a:ext cx="8300722" cy="1424005"/>
                <a:chOff x="336550" y="2991593"/>
                <a:chExt cx="8300722" cy="1424005"/>
              </a:xfrm>
            </p:grpSpPr>
            <p:grpSp>
              <p:nvGrpSpPr>
                <p:cNvPr id="11" name="Group 89"/>
                <p:cNvGrpSpPr/>
                <p:nvPr/>
              </p:nvGrpSpPr>
              <p:grpSpPr>
                <a:xfrm>
                  <a:off x="336550" y="2991593"/>
                  <a:ext cx="8300722" cy="1424005"/>
                  <a:chOff x="172275" y="1081693"/>
                  <a:chExt cx="8300722" cy="1424005"/>
                </a:xfrm>
              </p:grpSpPr>
              <p:sp>
                <p:nvSpPr>
                  <p:cNvPr id="91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6779116" y="1249330"/>
                    <a:ext cx="1693881" cy="1256368"/>
                  </a:xfrm>
                  <a:prstGeom prst="rect">
                    <a:avLst/>
                  </a:prstGeom>
                  <a:noFill/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2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4631659" y="1249330"/>
                    <a:ext cx="1693881" cy="1256368"/>
                  </a:xfrm>
                  <a:prstGeom prst="rect">
                    <a:avLst/>
                  </a:prstGeom>
                  <a:noFill/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2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4455259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9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30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7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5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6346244" y="16290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6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2496134" y="1249330"/>
                    <a:ext cx="1693881" cy="1256368"/>
                  </a:xfrm>
                  <a:prstGeom prst="rect">
                    <a:avLst/>
                  </a:prstGeom>
                  <a:noFill/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grpSp>
                <p:nvGrpSpPr>
                  <p:cNvPr id="13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2319734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27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28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latin typeface="+mj-lt"/>
                        </a:rPr>
                        <a:t>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p:txBody>
                </p:sp>
              </p:grpSp>
              <p:sp>
                <p:nvSpPr>
                  <p:cNvPr id="98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4210719" y="1619133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99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348675" y="1249330"/>
                    <a:ext cx="1693881" cy="1256368"/>
                  </a:xfrm>
                  <a:prstGeom prst="rect">
                    <a:avLst/>
                  </a:prstGeom>
                  <a:noFill/>
                  <a:ln w="3175">
                    <a:solidFill>
                      <a:srgbClr val="818F2F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0" name="Rectangle 85"/>
                  <p:cNvSpPr>
                    <a:spLocks noChangeArrowheads="1"/>
                  </p:cNvSpPr>
                  <p:nvPr/>
                </p:nvSpPr>
                <p:spPr bwMode="auto">
                  <a:xfrm>
                    <a:off x="4921975" y="1286794"/>
                    <a:ext cx="1189429" cy="334067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Purchasing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1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493263" y="1186843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</a:p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Setup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grpSp>
                <p:nvGrpSpPr>
                  <p:cNvPr id="14" name="Group 103"/>
                  <p:cNvGrpSpPr>
                    <a:grpSpLocks/>
                  </p:cNvGrpSpPr>
                  <p:nvPr/>
                </p:nvGrpSpPr>
                <p:grpSpPr bwMode="auto">
                  <a:xfrm>
                    <a:off x="172275" y="1081693"/>
                    <a:ext cx="365760" cy="365760"/>
                    <a:chOff x="0" y="351"/>
                    <a:chExt cx="401" cy="401"/>
                  </a:xfrm>
                </p:grpSpPr>
                <p:sp>
                  <p:nvSpPr>
                    <p:cNvPr id="112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351"/>
                      <a:ext cx="401" cy="401"/>
                    </a:xfrm>
                    <a:prstGeom prst="ellipse">
                      <a:avLst/>
                    </a:prstGeom>
                    <a:solidFill>
                      <a:srgbClr val="A8AD87"/>
                    </a:solidFill>
                    <a:ln w="38100">
                      <a:solidFill>
                        <a:srgbClr val="C3C7A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sz="1100" dirty="0">
                        <a:latin typeface="+mj-lt"/>
                      </a:endParaRPr>
                    </a:p>
                  </p:txBody>
                </p:sp>
                <p:sp>
                  <p:nvSpPr>
                    <p:cNvPr id="113" name="Text Box 1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418"/>
                      <a:ext cx="368" cy="287"/>
                    </a:xfrm>
                    <a:prstGeom prst="rect">
                      <a:avLst/>
                    </a:prstGeom>
                    <a:noFill/>
                    <a:ln w="38100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+mj-lt"/>
                        </a:rPr>
                        <a:t>5</a:t>
                      </a:r>
                    </a:p>
                  </p:txBody>
                </p:sp>
              </p:grpSp>
              <p:sp>
                <p:nvSpPr>
                  <p:cNvPr id="104" name="AutoShape 120"/>
                  <p:cNvSpPr>
                    <a:spLocks noChangeArrowheads="1"/>
                  </p:cNvSpPr>
                  <p:nvPr/>
                </p:nvSpPr>
                <p:spPr bwMode="auto">
                  <a:xfrm>
                    <a:off x="2063260" y="1609235"/>
                    <a:ext cx="394934" cy="492702"/>
                  </a:xfrm>
                  <a:prstGeom prst="right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999F73"/>
                  </a:solidFill>
                  <a:ln w="38100">
                    <a:solidFill>
                      <a:srgbClr val="C3C7AD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400" dirty="0">
                      <a:latin typeface="+mj-lt"/>
                    </a:endParaRPr>
                  </a:p>
                </p:txBody>
              </p:sp>
              <p:sp>
                <p:nvSpPr>
                  <p:cNvPr id="105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6904067" y="1189817"/>
                    <a:ext cx="1502015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Manufacturing</a:t>
                    </a:r>
                    <a:b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</a:b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Execution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07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2605106" y="1196740"/>
                    <a:ext cx="1513667" cy="549510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square" lIns="115888" tIns="58738" rIns="115888" bIns="58738">
                    <a:spAutoFit/>
                  </a:bodyPr>
                  <a:lstStyle/>
                  <a:p>
                    <a:pPr algn="ctr" defTabSz="1487488" eaLnBrk="0" hangingPunct="0">
                      <a:buClr>
                        <a:srgbClr val="0000FF"/>
                      </a:buClr>
                    </a:pPr>
                    <a:r>
                      <a:rPr lang="en-US" sz="1400" dirty="0" smtClean="0">
                        <a:solidFill>
                          <a:srgbClr val="003366"/>
                        </a:solidFill>
                        <a:latin typeface="+mj-lt"/>
                      </a:rPr>
                      <a:t>Cost Calculation</a:t>
                    </a:r>
                    <a:endParaRPr lang="en-US" sz="1400" dirty="0">
                      <a:solidFill>
                        <a:srgbClr val="003366"/>
                      </a:solidFill>
                      <a:latin typeface="+mj-lt"/>
                    </a:endParaRPr>
                  </a:p>
                </p:txBody>
              </p:sp>
            </p:grpSp>
            <p:pic>
              <p:nvPicPr>
                <p:cNvPr id="4122" name="Picture 117" descr="BD05161_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50348" y="3667377"/>
                  <a:ext cx="671574" cy="6496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07" name="Picture 81" descr="j0250085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3168774" y="3601341"/>
                  <a:ext cx="690707" cy="7497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1" name="Picture 2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 l="10524" t="8151" r="8321" b="9005"/>
                <a:stretch>
                  <a:fillRect/>
                </a:stretch>
              </p:blipFill>
              <p:spPr bwMode="auto">
                <a:xfrm>
                  <a:off x="5343894" y="3693226"/>
                  <a:ext cx="593767" cy="5462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2" name="Picture 7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7048995" y="3784267"/>
                  <a:ext cx="1531536" cy="4195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5" name="Group 134"/>
              <p:cNvGrpSpPr/>
              <p:nvPr/>
            </p:nvGrpSpPr>
            <p:grpSpPr>
              <a:xfrm>
                <a:off x="147294" y="4687743"/>
                <a:ext cx="6399955" cy="1424005"/>
                <a:chOff x="186869" y="1081693"/>
                <a:chExt cx="6399955" cy="1424005"/>
              </a:xfrm>
            </p:grpSpPr>
            <p:sp>
              <p:nvSpPr>
                <p:cNvPr id="147" name="Rectangle 82"/>
                <p:cNvSpPr>
                  <a:spLocks noChangeArrowheads="1"/>
                </p:cNvSpPr>
                <p:nvPr/>
              </p:nvSpPr>
              <p:spPr bwMode="auto">
                <a:xfrm>
                  <a:off x="348675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3">
                      <a:lumMod val="75000"/>
                    </a:schemeClr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40" name="Rectangle 82"/>
                <p:cNvSpPr>
                  <a:spLocks noChangeArrowheads="1"/>
                </p:cNvSpPr>
                <p:nvPr/>
              </p:nvSpPr>
              <p:spPr bwMode="auto">
                <a:xfrm>
                  <a:off x="4831616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rgbClr val="818F2F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62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4469853" y="1142805"/>
                  <a:ext cx="335660" cy="26177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en-US" sz="1100" dirty="0" smtClean="0">
                      <a:solidFill>
                        <a:schemeClr val="bg1"/>
                      </a:solidFill>
                      <a:latin typeface="+mj-lt"/>
                    </a:rPr>
                    <a:t>7</a:t>
                  </a:r>
                  <a:endParaRPr lang="en-US" sz="11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44" name="Rectangle 82"/>
                <p:cNvSpPr>
                  <a:spLocks noChangeArrowheads="1"/>
                </p:cNvSpPr>
                <p:nvPr/>
              </p:nvSpPr>
              <p:spPr bwMode="auto">
                <a:xfrm>
                  <a:off x="2496134" y="1249330"/>
                  <a:ext cx="1693881" cy="1256368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accent2">
                      <a:lumMod val="75000"/>
                    </a:schemeClr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400" dirty="0">
                    <a:latin typeface="+mj-lt"/>
                  </a:endParaRPr>
                </a:p>
              </p:txBody>
            </p:sp>
            <p:grpSp>
              <p:nvGrpSpPr>
                <p:cNvPr id="16" name="Group 103"/>
                <p:cNvGrpSpPr>
                  <a:grpSpLocks/>
                </p:cNvGrpSpPr>
                <p:nvPr/>
              </p:nvGrpSpPr>
              <p:grpSpPr bwMode="auto">
                <a:xfrm>
                  <a:off x="2251325" y="1081693"/>
                  <a:ext cx="436904" cy="365760"/>
                  <a:chOff x="-75" y="351"/>
                  <a:chExt cx="479" cy="401"/>
                </a:xfrm>
              </p:grpSpPr>
              <p:sp>
                <p:nvSpPr>
                  <p:cNvPr id="159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-52" y="351"/>
                    <a:ext cx="401" cy="401"/>
                  </a:xfrm>
                  <a:prstGeom prst="ellipse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 w="38100">
                    <a:solidFill>
                      <a:srgbClr val="C3C7A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sz="1100" dirty="0">
                      <a:latin typeface="+mj-lt"/>
                    </a:endParaRPr>
                  </a:p>
                </p:txBody>
              </p:sp>
              <p:sp>
                <p:nvSpPr>
                  <p:cNvPr id="160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75" y="418"/>
                    <a:ext cx="479" cy="287"/>
                  </a:xfrm>
                  <a:prstGeom prst="rect">
                    <a:avLst/>
                  </a:prstGeom>
                  <a:noFill/>
                  <a:ln w="38100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 eaLnBrk="0" hangingPunct="0">
                      <a:spcBef>
                        <a:spcPct val="50000"/>
                      </a:spcBef>
                    </a:pPr>
                    <a:r>
                      <a:rPr lang="en-US" sz="1100" dirty="0" smtClean="0">
                        <a:solidFill>
                          <a:schemeClr val="bg1"/>
                        </a:solidFill>
                        <a:latin typeface="+mj-lt"/>
                      </a:rPr>
                      <a:t>10</a:t>
                    </a:r>
                    <a:endParaRPr lang="en-US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49" name="Rectangle 86"/>
                <p:cNvSpPr>
                  <a:spLocks noChangeArrowheads="1"/>
                </p:cNvSpPr>
                <p:nvPr/>
              </p:nvSpPr>
              <p:spPr bwMode="auto">
                <a:xfrm>
                  <a:off x="493263" y="1222468"/>
                  <a:ext cx="1513667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Sales/Invoices</a:t>
                  </a:r>
                </a:p>
              </p:txBody>
            </p:sp>
            <p:sp>
              <p:nvSpPr>
                <p:cNvPr id="151" name="AutoShape 120"/>
                <p:cNvSpPr>
                  <a:spLocks noChangeArrowheads="1"/>
                </p:cNvSpPr>
                <p:nvPr/>
              </p:nvSpPr>
              <p:spPr bwMode="auto">
                <a:xfrm>
                  <a:off x="2063260" y="1609235"/>
                  <a:ext cx="394934" cy="49270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999F73"/>
                </a:solidFill>
                <a:ln w="38100">
                  <a:solidFill>
                    <a:srgbClr val="C3C7AD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152" name="Rectangle 88"/>
                <p:cNvSpPr>
                  <a:spLocks noChangeArrowheads="1"/>
                </p:cNvSpPr>
                <p:nvPr/>
              </p:nvSpPr>
              <p:spPr bwMode="auto">
                <a:xfrm>
                  <a:off x="4828328" y="1261067"/>
                  <a:ext cx="1758496" cy="334067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Review Questions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153" name="Rectangle 86"/>
                <p:cNvSpPr>
                  <a:spLocks noChangeArrowheads="1"/>
                </p:cNvSpPr>
                <p:nvPr/>
              </p:nvSpPr>
              <p:spPr bwMode="auto">
                <a:xfrm>
                  <a:off x="2605106" y="1220490"/>
                  <a:ext cx="1513667" cy="5495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square" lIns="115888" tIns="58738" rIns="115888" bIns="58738">
                  <a:spAutoFit/>
                </a:bodyPr>
                <a:lstStyle/>
                <a:p>
                  <a:pPr algn="ctr" defTabSz="1487488" eaLnBrk="0" hangingPunct="0">
                    <a:buClr>
                      <a:srgbClr val="0000FF"/>
                    </a:buClr>
                  </a:pPr>
                  <a:r>
                    <a:rPr lang="en-US" sz="1400" dirty="0" smtClean="0">
                      <a:solidFill>
                        <a:srgbClr val="003366"/>
                      </a:solidFill>
                      <a:latin typeface="+mj-lt"/>
                    </a:rPr>
                    <a:t>Manufacturing Planning</a:t>
                  </a:r>
                  <a:endParaRPr lang="en-US" sz="1400" dirty="0">
                    <a:solidFill>
                      <a:srgbClr val="003366"/>
                    </a:solidFill>
                    <a:latin typeface="+mj-lt"/>
                  </a:endParaRPr>
                </a:p>
              </p:txBody>
            </p:sp>
            <p:sp>
              <p:nvSpPr>
                <p:cNvPr id="158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186869" y="1142805"/>
                  <a:ext cx="335660" cy="26177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en-US" sz="1100" dirty="0" smtClean="0">
                      <a:solidFill>
                        <a:schemeClr val="bg1"/>
                      </a:solidFill>
                      <a:latin typeface="+mj-lt"/>
                    </a:rPr>
                    <a:t>9</a:t>
                  </a:r>
                  <a:endParaRPr lang="en-US" sz="11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  <p:pic>
            <p:nvPicPr>
              <p:cNvPr id="163" name="Picture 2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b="19555"/>
              <a:stretch>
                <a:fillRect/>
              </a:stretch>
            </p:blipFill>
            <p:spPr bwMode="auto">
              <a:xfrm>
                <a:off x="817418" y="5262743"/>
                <a:ext cx="752044" cy="7105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" name="Picture 3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732253" y="5306144"/>
                <a:ext cx="1032226" cy="7587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67" name="Elbow Connector 166"/>
              <p:cNvCxnSpPr>
                <a:stCxn id="82" idx="3"/>
                <a:endCxn id="99" idx="1"/>
              </p:cNvCxnSpPr>
              <p:nvPr/>
            </p:nvCxnSpPr>
            <p:spPr>
              <a:xfrm flipH="1">
                <a:off x="346700" y="1877514"/>
                <a:ext cx="8126297" cy="1909900"/>
              </a:xfrm>
              <a:prstGeom prst="bentConnector5">
                <a:avLst>
                  <a:gd name="adj1" fmla="val -2813"/>
                  <a:gd name="adj2" fmla="val 50000"/>
                  <a:gd name="adj3" fmla="val 102813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hape 170"/>
              <p:cNvCxnSpPr>
                <a:stCxn id="91" idx="3"/>
                <a:endCxn id="147" idx="1"/>
              </p:cNvCxnSpPr>
              <p:nvPr/>
            </p:nvCxnSpPr>
            <p:spPr>
              <a:xfrm flipH="1">
                <a:off x="309100" y="3787414"/>
                <a:ext cx="8161922" cy="1696150"/>
              </a:xfrm>
              <a:prstGeom prst="bentConnector5">
                <a:avLst>
                  <a:gd name="adj1" fmla="val -2801"/>
                  <a:gd name="adj2" fmla="val 50000"/>
                  <a:gd name="adj3" fmla="val 102801"/>
                </a:avLst>
              </a:prstGeom>
              <a:ln w="381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424612" y="5248275"/>
              <a:ext cx="786183" cy="782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6" name="Group 105"/>
          <p:cNvGrpSpPr/>
          <p:nvPr/>
        </p:nvGrpSpPr>
        <p:grpSpPr>
          <a:xfrm>
            <a:off x="6750291" y="3010643"/>
            <a:ext cx="441084" cy="365760"/>
            <a:chOff x="6959841" y="3372593"/>
            <a:chExt cx="441084" cy="365760"/>
          </a:xfrm>
        </p:grpSpPr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>
              <a:off x="6959841" y="3372593"/>
              <a:ext cx="365760" cy="365760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100" dirty="0">
                <a:latin typeface="+mj-lt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7029450" y="3419475"/>
              <a:ext cx="3714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+mn-lt"/>
                </a:rPr>
                <a:t>8</a:t>
              </a:r>
              <a:endParaRPr lang="en-US" sz="1100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273291" y="4696568"/>
            <a:ext cx="441084" cy="365760"/>
            <a:chOff x="6959841" y="3372593"/>
            <a:chExt cx="441084" cy="365760"/>
          </a:xfrm>
        </p:grpSpPr>
        <p:sp>
          <p:nvSpPr>
            <p:cNvPr id="109" name="Oval 104"/>
            <p:cNvSpPr>
              <a:spLocks noChangeArrowheads="1"/>
            </p:cNvSpPr>
            <p:nvPr/>
          </p:nvSpPr>
          <p:spPr bwMode="auto">
            <a:xfrm>
              <a:off x="6959841" y="3372593"/>
              <a:ext cx="365760" cy="365760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100" dirty="0">
                <a:latin typeface="+mj-lt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7029450" y="3419475"/>
              <a:ext cx="3714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+mn-lt"/>
                </a:rPr>
                <a:t>9</a:t>
              </a:r>
              <a:endParaRPr lang="en-US" sz="1100" dirty="0">
                <a:solidFill>
                  <a:schemeClr val="bg1"/>
                </a:solidFill>
                <a:latin typeface="+mn-lt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Forecast Item 01010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QS-PL-150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028950" y="1417991"/>
            <a:ext cx="3086100" cy="4124325"/>
            <a:chOff x="3028950" y="1757363"/>
            <a:chExt cx="3086100" cy="4124325"/>
          </a:xfrm>
        </p:grpSpPr>
        <p:pic>
          <p:nvPicPr>
            <p:cNvPr id="18435" name="Picture 10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28950" y="1757363"/>
              <a:ext cx="3086100" cy="412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7" name="Rectangle 11"/>
            <p:cNvSpPr>
              <a:spLocks noChangeArrowheads="1"/>
            </p:cNvSpPr>
            <p:nvPr/>
          </p:nvSpPr>
          <p:spPr bwMode="auto">
            <a:xfrm>
              <a:off x="3286125" y="3911600"/>
              <a:ext cx="2354263" cy="52387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Forecast Maintenance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QS-PL-155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857250"/>
            <a:ext cx="826611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Forecast Worksheet: Item 01010 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QS-PL-160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42975"/>
            <a:ext cx="8075613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11-1: Create Forecast</a:t>
            </a:r>
            <a:endParaRPr lang="en-US" dirty="0"/>
          </a:p>
        </p:txBody>
      </p:sp>
      <p:pic>
        <p:nvPicPr>
          <p:cNvPr id="92163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Order Policy and Modifier Exercise</a:t>
            </a:r>
            <a:endParaRPr lang="en-US" dirty="0"/>
          </a:p>
        </p:txBody>
      </p:sp>
      <p:sp>
        <p:nvSpPr>
          <p:cNvPr id="931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QS-PL-830</a:t>
            </a:r>
          </a:p>
        </p:txBody>
      </p:sp>
      <p:grpSp>
        <p:nvGrpSpPr>
          <p:cNvPr id="2" name="Group 25"/>
          <p:cNvGrpSpPr/>
          <p:nvPr/>
        </p:nvGrpSpPr>
        <p:grpSpPr>
          <a:xfrm>
            <a:off x="341313" y="881122"/>
            <a:ext cx="8455025" cy="5302759"/>
            <a:chOff x="341313" y="1192213"/>
            <a:chExt cx="8455025" cy="5302759"/>
          </a:xfrm>
        </p:grpSpPr>
        <p:sp>
          <p:nvSpPr>
            <p:cNvPr id="523269" name="Rectangle 5"/>
            <p:cNvSpPr>
              <a:spLocks noChangeArrowheads="1"/>
            </p:cNvSpPr>
            <p:nvPr/>
          </p:nvSpPr>
          <p:spPr bwMode="auto">
            <a:xfrm>
              <a:off x="515938" y="1192213"/>
              <a:ext cx="8083550" cy="52736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93189" name="Rectangle 4"/>
            <p:cNvSpPr>
              <a:spLocks noChangeArrowheads="1"/>
            </p:cNvSpPr>
            <p:nvPr/>
          </p:nvSpPr>
          <p:spPr bwMode="auto">
            <a:xfrm>
              <a:off x="4524375" y="1262063"/>
              <a:ext cx="77788" cy="5778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190" name="Line 7"/>
            <p:cNvSpPr>
              <a:spLocks noChangeShapeType="1"/>
            </p:cNvSpPr>
            <p:nvPr/>
          </p:nvSpPr>
          <p:spPr bwMode="auto">
            <a:xfrm>
              <a:off x="2855913" y="1204913"/>
              <a:ext cx="0" cy="5248275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191" name="Line 8"/>
            <p:cNvSpPr>
              <a:spLocks noChangeShapeType="1"/>
            </p:cNvSpPr>
            <p:nvPr/>
          </p:nvSpPr>
          <p:spPr bwMode="auto">
            <a:xfrm>
              <a:off x="3484563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192" name="Line 9"/>
            <p:cNvSpPr>
              <a:spLocks noChangeShapeType="1"/>
            </p:cNvSpPr>
            <p:nvPr/>
          </p:nvSpPr>
          <p:spPr bwMode="auto">
            <a:xfrm>
              <a:off x="4116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193" name="Line 10"/>
            <p:cNvSpPr>
              <a:spLocks noChangeShapeType="1"/>
            </p:cNvSpPr>
            <p:nvPr/>
          </p:nvSpPr>
          <p:spPr bwMode="auto">
            <a:xfrm>
              <a:off x="4699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194" name="Line 11"/>
            <p:cNvSpPr>
              <a:spLocks noChangeShapeType="1"/>
            </p:cNvSpPr>
            <p:nvPr/>
          </p:nvSpPr>
          <p:spPr bwMode="auto">
            <a:xfrm>
              <a:off x="5259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195" name="Line 12"/>
            <p:cNvSpPr>
              <a:spLocks noChangeShapeType="1"/>
            </p:cNvSpPr>
            <p:nvPr/>
          </p:nvSpPr>
          <p:spPr bwMode="auto">
            <a:xfrm>
              <a:off x="58308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196" name="Line 13"/>
            <p:cNvSpPr>
              <a:spLocks noChangeShapeType="1"/>
            </p:cNvSpPr>
            <p:nvPr/>
          </p:nvSpPr>
          <p:spPr bwMode="auto">
            <a:xfrm>
              <a:off x="6402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197" name="Line 14"/>
            <p:cNvSpPr>
              <a:spLocks noChangeShapeType="1"/>
            </p:cNvSpPr>
            <p:nvPr/>
          </p:nvSpPr>
          <p:spPr bwMode="auto">
            <a:xfrm>
              <a:off x="6985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198" name="Line 15"/>
            <p:cNvSpPr>
              <a:spLocks noChangeShapeType="1"/>
            </p:cNvSpPr>
            <p:nvPr/>
          </p:nvSpPr>
          <p:spPr bwMode="auto">
            <a:xfrm>
              <a:off x="75692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199" name="Line 16"/>
            <p:cNvSpPr>
              <a:spLocks noChangeShapeType="1"/>
            </p:cNvSpPr>
            <p:nvPr/>
          </p:nvSpPr>
          <p:spPr bwMode="auto">
            <a:xfrm>
              <a:off x="8128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200" name="Line 17"/>
            <p:cNvSpPr>
              <a:spLocks noChangeShapeType="1"/>
            </p:cNvSpPr>
            <p:nvPr/>
          </p:nvSpPr>
          <p:spPr bwMode="auto">
            <a:xfrm>
              <a:off x="515938" y="1651000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201" name="Line 18"/>
            <p:cNvSpPr>
              <a:spLocks noChangeShapeType="1"/>
            </p:cNvSpPr>
            <p:nvPr/>
          </p:nvSpPr>
          <p:spPr bwMode="auto">
            <a:xfrm>
              <a:off x="528638" y="2303463"/>
              <a:ext cx="8047037" cy="0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202" name="Line 19"/>
            <p:cNvSpPr>
              <a:spLocks noChangeShapeType="1"/>
            </p:cNvSpPr>
            <p:nvPr/>
          </p:nvSpPr>
          <p:spPr bwMode="auto">
            <a:xfrm>
              <a:off x="515938" y="312578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203" name="Line 20"/>
            <p:cNvSpPr>
              <a:spLocks noChangeShapeType="1"/>
            </p:cNvSpPr>
            <p:nvPr/>
          </p:nvSpPr>
          <p:spPr bwMode="auto">
            <a:xfrm>
              <a:off x="515938" y="397033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204" name="Line 21"/>
            <p:cNvSpPr>
              <a:spLocks noChangeShapeType="1"/>
            </p:cNvSpPr>
            <p:nvPr/>
          </p:nvSpPr>
          <p:spPr bwMode="auto">
            <a:xfrm>
              <a:off x="515938" y="492283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205" name="Line 22"/>
            <p:cNvSpPr>
              <a:spLocks noChangeShapeType="1"/>
            </p:cNvSpPr>
            <p:nvPr/>
          </p:nvSpPr>
          <p:spPr bwMode="auto">
            <a:xfrm>
              <a:off x="515938" y="5768975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206" name="Text Box 23"/>
            <p:cNvSpPr txBox="1">
              <a:spLocks noChangeArrowheads="1"/>
            </p:cNvSpPr>
            <p:nvPr/>
          </p:nvSpPr>
          <p:spPr bwMode="auto">
            <a:xfrm>
              <a:off x="2909888" y="2660650"/>
              <a:ext cx="595312" cy="3667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dirty="0"/>
                <a:t>25</a:t>
              </a:r>
            </a:p>
          </p:txBody>
        </p:sp>
        <p:sp>
          <p:nvSpPr>
            <p:cNvPr id="93207" name="Text Box 24"/>
            <p:cNvSpPr txBox="1">
              <a:spLocks noChangeArrowheads="1"/>
            </p:cNvSpPr>
            <p:nvPr/>
          </p:nvSpPr>
          <p:spPr bwMode="auto">
            <a:xfrm>
              <a:off x="2909888" y="4329113"/>
              <a:ext cx="595312" cy="3667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dirty="0"/>
                <a:t>55</a:t>
              </a:r>
            </a:p>
          </p:txBody>
        </p:sp>
        <p:sp>
          <p:nvSpPr>
            <p:cNvPr id="93208" name="Rectangle 6"/>
            <p:cNvSpPr>
              <a:spLocks noChangeArrowheads="1"/>
            </p:cNvSpPr>
            <p:nvPr/>
          </p:nvSpPr>
          <p:spPr bwMode="auto">
            <a:xfrm>
              <a:off x="341313" y="1322897"/>
              <a:ext cx="8455025" cy="51720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0" dirty="0">
                  <a:latin typeface="+mj-lt"/>
                </a:rPr>
                <a:t>	</a:t>
              </a:r>
              <a:r>
                <a:rPr lang="en-US" sz="1600" dirty="0">
                  <a:latin typeface="+mj-lt"/>
                </a:rPr>
                <a:t>Period</a:t>
              </a:r>
              <a:r>
                <a:rPr lang="en-US" sz="1600" b="0" dirty="0">
                  <a:latin typeface="+mj-lt"/>
                </a:rPr>
                <a:t>	</a:t>
              </a:r>
              <a:r>
                <a:rPr lang="en-US" sz="1600" dirty="0">
                  <a:latin typeface="+mj-lt"/>
                </a:rPr>
                <a:t>1	2	3	4	5	6	7	8	9	10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Demand	25	30	20	35	25	30	25	35	30	25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LFL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FOQ = 35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POQ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2 periods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POQ - 2 periods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Min. Qty. = 60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POQ - 2 periods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Multi. Qty. = 25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7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Answers: Order Policy</a:t>
            </a:r>
            <a:endParaRPr lang="en-US" dirty="0"/>
          </a:p>
        </p:txBody>
      </p:sp>
      <p:sp>
        <p:nvSpPr>
          <p:cNvPr id="942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QS-PL-840</a:t>
            </a:r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4376738" y="788988"/>
            <a:ext cx="95250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" name="Group 74"/>
          <p:cNvGrpSpPr/>
          <p:nvPr/>
        </p:nvGrpSpPr>
        <p:grpSpPr>
          <a:xfrm>
            <a:off x="333865" y="865247"/>
            <a:ext cx="8467725" cy="5300662"/>
            <a:chOff x="381000" y="1176338"/>
            <a:chExt cx="8467725" cy="5300662"/>
          </a:xfrm>
        </p:grpSpPr>
        <p:sp>
          <p:nvSpPr>
            <p:cNvPr id="525316" name="Rectangle 4"/>
            <p:cNvSpPr>
              <a:spLocks noChangeArrowheads="1"/>
            </p:cNvSpPr>
            <p:nvPr/>
          </p:nvSpPr>
          <p:spPr bwMode="auto">
            <a:xfrm>
              <a:off x="530225" y="1176338"/>
              <a:ext cx="8083550" cy="52736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94214" name="Rectangle 6"/>
            <p:cNvSpPr>
              <a:spLocks noChangeArrowheads="1"/>
            </p:cNvSpPr>
            <p:nvPr/>
          </p:nvSpPr>
          <p:spPr bwMode="auto">
            <a:xfrm>
              <a:off x="4538663" y="1246188"/>
              <a:ext cx="77787" cy="5778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215" name="Rectangle 7"/>
            <p:cNvSpPr>
              <a:spLocks noChangeArrowheads="1"/>
            </p:cNvSpPr>
            <p:nvPr/>
          </p:nvSpPr>
          <p:spPr bwMode="auto">
            <a:xfrm>
              <a:off x="381000" y="1220788"/>
              <a:ext cx="8467725" cy="5256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dirty="0">
                  <a:latin typeface="+mj-lt"/>
                </a:rPr>
                <a:t>	Period	1	2	3	4	5	6	7	8	9	10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dirty="0">
                  <a:latin typeface="+mj-lt"/>
                </a:rPr>
                <a:t>	Demand	25	30	20	35	25	30	25	35	30	25</a:t>
              </a: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 dirty="0">
                  <a:latin typeface="+mj-lt"/>
                </a:rPr>
                <a:t>	</a:t>
              </a:r>
              <a:r>
                <a:rPr lang="en-US" sz="1800" dirty="0">
                  <a:latin typeface="+mj-lt"/>
                </a:rPr>
                <a:t>LFL</a:t>
              </a:r>
              <a:r>
                <a:rPr lang="en-US" sz="1800" b="0" dirty="0">
                  <a:latin typeface="+mj-lt"/>
                </a:rPr>
                <a:t>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 dirty="0">
                  <a:latin typeface="+mj-lt"/>
                </a:rPr>
                <a:t>	</a:t>
              </a:r>
              <a:r>
                <a:rPr lang="en-US" sz="1800" dirty="0">
                  <a:latin typeface="+mj-lt"/>
                </a:rPr>
                <a:t>FOQ = 35	</a:t>
              </a: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 dirty="0">
                  <a:latin typeface="+mj-lt"/>
                </a:rPr>
                <a:t>	</a:t>
              </a:r>
              <a:r>
                <a:rPr lang="en-US" sz="1800" dirty="0">
                  <a:latin typeface="+mj-lt"/>
                </a:rPr>
                <a:t>POQ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dirty="0">
                  <a:latin typeface="+mj-lt"/>
                </a:rPr>
                <a:t>	2 periods</a:t>
              </a: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 dirty="0">
                  <a:latin typeface="+mj-lt"/>
                </a:rPr>
                <a:t>	</a:t>
              </a:r>
              <a:r>
                <a:rPr lang="en-US" sz="1800" dirty="0">
                  <a:latin typeface="+mj-lt"/>
                </a:rPr>
                <a:t>POQ - 2 periods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dirty="0">
                  <a:latin typeface="+mj-lt"/>
                </a:rPr>
                <a:t>	Min. Qty. = 60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 dirty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 dirty="0">
                  <a:latin typeface="+mj-lt"/>
                </a:rPr>
                <a:t>	</a:t>
              </a:r>
              <a:r>
                <a:rPr lang="en-US" sz="1800" dirty="0">
                  <a:latin typeface="+mj-lt"/>
                </a:rPr>
                <a:t>POQ - 2 periods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dirty="0">
                  <a:latin typeface="+mj-lt"/>
                </a:rPr>
                <a:t>	Multi. Qty. = 25</a:t>
              </a:r>
            </a:p>
          </p:txBody>
        </p:sp>
        <p:sp>
          <p:nvSpPr>
            <p:cNvPr id="94216" name="Line 8"/>
            <p:cNvSpPr>
              <a:spLocks noChangeShapeType="1"/>
            </p:cNvSpPr>
            <p:nvPr/>
          </p:nvSpPr>
          <p:spPr bwMode="auto">
            <a:xfrm>
              <a:off x="2870200" y="1189038"/>
              <a:ext cx="0" cy="5248275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217" name="Line 9"/>
            <p:cNvSpPr>
              <a:spLocks noChangeShapeType="1"/>
            </p:cNvSpPr>
            <p:nvPr/>
          </p:nvSpPr>
          <p:spPr bwMode="auto">
            <a:xfrm>
              <a:off x="3498850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218" name="Line 10"/>
            <p:cNvSpPr>
              <a:spLocks noChangeShapeType="1"/>
            </p:cNvSpPr>
            <p:nvPr/>
          </p:nvSpPr>
          <p:spPr bwMode="auto">
            <a:xfrm>
              <a:off x="4130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219" name="Line 11"/>
            <p:cNvSpPr>
              <a:spLocks noChangeShapeType="1"/>
            </p:cNvSpPr>
            <p:nvPr/>
          </p:nvSpPr>
          <p:spPr bwMode="auto">
            <a:xfrm>
              <a:off x="4713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220" name="Line 12"/>
            <p:cNvSpPr>
              <a:spLocks noChangeShapeType="1"/>
            </p:cNvSpPr>
            <p:nvPr/>
          </p:nvSpPr>
          <p:spPr bwMode="auto">
            <a:xfrm>
              <a:off x="5273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221" name="Line 13"/>
            <p:cNvSpPr>
              <a:spLocks noChangeShapeType="1"/>
            </p:cNvSpPr>
            <p:nvPr/>
          </p:nvSpPr>
          <p:spPr bwMode="auto">
            <a:xfrm>
              <a:off x="58451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222" name="Line 14"/>
            <p:cNvSpPr>
              <a:spLocks noChangeShapeType="1"/>
            </p:cNvSpPr>
            <p:nvPr/>
          </p:nvSpPr>
          <p:spPr bwMode="auto">
            <a:xfrm>
              <a:off x="6416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223" name="Line 15"/>
            <p:cNvSpPr>
              <a:spLocks noChangeShapeType="1"/>
            </p:cNvSpPr>
            <p:nvPr/>
          </p:nvSpPr>
          <p:spPr bwMode="auto">
            <a:xfrm>
              <a:off x="6999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224" name="Line 16"/>
            <p:cNvSpPr>
              <a:spLocks noChangeShapeType="1"/>
            </p:cNvSpPr>
            <p:nvPr/>
          </p:nvSpPr>
          <p:spPr bwMode="auto">
            <a:xfrm>
              <a:off x="75834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225" name="Line 17"/>
            <p:cNvSpPr>
              <a:spLocks noChangeShapeType="1"/>
            </p:cNvSpPr>
            <p:nvPr/>
          </p:nvSpPr>
          <p:spPr bwMode="auto">
            <a:xfrm>
              <a:off x="8142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226" name="Line 18"/>
            <p:cNvSpPr>
              <a:spLocks noChangeShapeType="1"/>
            </p:cNvSpPr>
            <p:nvPr/>
          </p:nvSpPr>
          <p:spPr bwMode="auto">
            <a:xfrm>
              <a:off x="530225" y="1635125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227" name="Line 19"/>
            <p:cNvSpPr>
              <a:spLocks noChangeShapeType="1"/>
            </p:cNvSpPr>
            <p:nvPr/>
          </p:nvSpPr>
          <p:spPr bwMode="auto">
            <a:xfrm>
              <a:off x="542925" y="2287588"/>
              <a:ext cx="8047038" cy="0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228" name="Line 20"/>
            <p:cNvSpPr>
              <a:spLocks noChangeShapeType="1"/>
            </p:cNvSpPr>
            <p:nvPr/>
          </p:nvSpPr>
          <p:spPr bwMode="auto">
            <a:xfrm>
              <a:off x="530225" y="310991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229" name="Line 21"/>
            <p:cNvSpPr>
              <a:spLocks noChangeShapeType="1"/>
            </p:cNvSpPr>
            <p:nvPr/>
          </p:nvSpPr>
          <p:spPr bwMode="auto">
            <a:xfrm>
              <a:off x="530225" y="395446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230" name="Line 22"/>
            <p:cNvSpPr>
              <a:spLocks noChangeShapeType="1"/>
            </p:cNvSpPr>
            <p:nvPr/>
          </p:nvSpPr>
          <p:spPr bwMode="auto">
            <a:xfrm>
              <a:off x="530225" y="490696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231" name="Line 23"/>
            <p:cNvSpPr>
              <a:spLocks noChangeShapeType="1"/>
            </p:cNvSpPr>
            <p:nvPr/>
          </p:nvSpPr>
          <p:spPr bwMode="auto">
            <a:xfrm>
              <a:off x="530225" y="5753100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4232" name="Rectangle 24"/>
            <p:cNvSpPr>
              <a:spLocks noChangeArrowheads="1"/>
            </p:cNvSpPr>
            <p:nvPr/>
          </p:nvSpPr>
          <p:spPr bwMode="auto">
            <a:xfrm>
              <a:off x="2922588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25</a:t>
              </a:r>
            </a:p>
          </p:txBody>
        </p:sp>
        <p:sp>
          <p:nvSpPr>
            <p:cNvPr id="94233" name="Rectangle 25"/>
            <p:cNvSpPr>
              <a:spLocks noChangeArrowheads="1"/>
            </p:cNvSpPr>
            <p:nvPr/>
          </p:nvSpPr>
          <p:spPr bwMode="auto">
            <a:xfrm>
              <a:off x="81137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25</a:t>
              </a:r>
            </a:p>
          </p:txBody>
        </p:sp>
        <p:sp>
          <p:nvSpPr>
            <p:cNvPr id="94234" name="Rectangle 26"/>
            <p:cNvSpPr>
              <a:spLocks noChangeArrowheads="1"/>
            </p:cNvSpPr>
            <p:nvPr/>
          </p:nvSpPr>
          <p:spPr bwMode="auto">
            <a:xfrm>
              <a:off x="2922588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35</a:t>
              </a:r>
            </a:p>
          </p:txBody>
        </p:sp>
        <p:sp>
          <p:nvSpPr>
            <p:cNvPr id="94235" name="Rectangle 27"/>
            <p:cNvSpPr>
              <a:spLocks noChangeArrowheads="1"/>
            </p:cNvSpPr>
            <p:nvPr/>
          </p:nvSpPr>
          <p:spPr bwMode="auto">
            <a:xfrm>
              <a:off x="76184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30</a:t>
              </a:r>
            </a:p>
          </p:txBody>
        </p:sp>
        <p:sp>
          <p:nvSpPr>
            <p:cNvPr id="94236" name="Rectangle 28"/>
            <p:cNvSpPr>
              <a:spLocks noChangeArrowheads="1"/>
            </p:cNvSpPr>
            <p:nvPr/>
          </p:nvSpPr>
          <p:spPr bwMode="auto">
            <a:xfrm>
              <a:off x="703262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35</a:t>
              </a:r>
            </a:p>
          </p:txBody>
        </p:sp>
        <p:sp>
          <p:nvSpPr>
            <p:cNvPr id="94237" name="Rectangle 29"/>
            <p:cNvSpPr>
              <a:spLocks noChangeArrowheads="1"/>
            </p:cNvSpPr>
            <p:nvPr/>
          </p:nvSpPr>
          <p:spPr bwMode="auto">
            <a:xfrm>
              <a:off x="64373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25</a:t>
              </a:r>
            </a:p>
          </p:txBody>
        </p:sp>
        <p:sp>
          <p:nvSpPr>
            <p:cNvPr id="94238" name="Rectangle 30"/>
            <p:cNvSpPr>
              <a:spLocks noChangeArrowheads="1"/>
            </p:cNvSpPr>
            <p:nvPr/>
          </p:nvSpPr>
          <p:spPr bwMode="auto">
            <a:xfrm>
              <a:off x="59039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30</a:t>
              </a:r>
            </a:p>
          </p:txBody>
        </p:sp>
        <p:sp>
          <p:nvSpPr>
            <p:cNvPr id="94239" name="Rectangle 31"/>
            <p:cNvSpPr>
              <a:spLocks noChangeArrowheads="1"/>
            </p:cNvSpPr>
            <p:nvPr/>
          </p:nvSpPr>
          <p:spPr bwMode="auto">
            <a:xfrm>
              <a:off x="531812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25</a:t>
              </a:r>
            </a:p>
          </p:txBody>
        </p:sp>
        <p:sp>
          <p:nvSpPr>
            <p:cNvPr id="94240" name="Rectangle 32"/>
            <p:cNvSpPr>
              <a:spLocks noChangeArrowheads="1"/>
            </p:cNvSpPr>
            <p:nvPr/>
          </p:nvSpPr>
          <p:spPr bwMode="auto">
            <a:xfrm>
              <a:off x="476567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35</a:t>
              </a:r>
            </a:p>
          </p:txBody>
        </p:sp>
        <p:sp>
          <p:nvSpPr>
            <p:cNvPr id="94241" name="Rectangle 33"/>
            <p:cNvSpPr>
              <a:spLocks noChangeArrowheads="1"/>
            </p:cNvSpPr>
            <p:nvPr/>
          </p:nvSpPr>
          <p:spPr bwMode="auto">
            <a:xfrm>
              <a:off x="4165600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20</a:t>
              </a:r>
            </a:p>
          </p:txBody>
        </p:sp>
        <p:sp>
          <p:nvSpPr>
            <p:cNvPr id="94242" name="Rectangle 34"/>
            <p:cNvSpPr>
              <a:spLocks noChangeArrowheads="1"/>
            </p:cNvSpPr>
            <p:nvPr/>
          </p:nvSpPr>
          <p:spPr bwMode="auto">
            <a:xfrm>
              <a:off x="358457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30</a:t>
              </a:r>
            </a:p>
          </p:txBody>
        </p:sp>
        <p:sp>
          <p:nvSpPr>
            <p:cNvPr id="94243" name="Rectangle 35"/>
            <p:cNvSpPr>
              <a:spLocks noChangeArrowheads="1"/>
            </p:cNvSpPr>
            <p:nvPr/>
          </p:nvSpPr>
          <p:spPr bwMode="auto">
            <a:xfrm>
              <a:off x="7618413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55</a:t>
              </a:r>
            </a:p>
          </p:txBody>
        </p:sp>
        <p:sp>
          <p:nvSpPr>
            <p:cNvPr id="94244" name="Rectangle 36"/>
            <p:cNvSpPr>
              <a:spLocks noChangeArrowheads="1"/>
            </p:cNvSpPr>
            <p:nvPr/>
          </p:nvSpPr>
          <p:spPr bwMode="auto">
            <a:xfrm>
              <a:off x="6437313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60</a:t>
              </a:r>
            </a:p>
          </p:txBody>
        </p:sp>
        <p:sp>
          <p:nvSpPr>
            <p:cNvPr id="94245" name="Rectangle 37"/>
            <p:cNvSpPr>
              <a:spLocks noChangeArrowheads="1"/>
            </p:cNvSpPr>
            <p:nvPr/>
          </p:nvSpPr>
          <p:spPr bwMode="auto">
            <a:xfrm>
              <a:off x="5318125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55</a:t>
              </a:r>
            </a:p>
          </p:txBody>
        </p:sp>
        <p:sp>
          <p:nvSpPr>
            <p:cNvPr id="94246" name="Rectangle 38"/>
            <p:cNvSpPr>
              <a:spLocks noChangeArrowheads="1"/>
            </p:cNvSpPr>
            <p:nvPr/>
          </p:nvSpPr>
          <p:spPr bwMode="auto">
            <a:xfrm>
              <a:off x="4165600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55</a:t>
              </a:r>
            </a:p>
          </p:txBody>
        </p:sp>
        <p:sp>
          <p:nvSpPr>
            <p:cNvPr id="94247" name="Rectangle 39"/>
            <p:cNvSpPr>
              <a:spLocks noChangeArrowheads="1"/>
            </p:cNvSpPr>
            <p:nvPr/>
          </p:nvSpPr>
          <p:spPr bwMode="auto">
            <a:xfrm>
              <a:off x="703262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---</a:t>
              </a:r>
            </a:p>
          </p:txBody>
        </p:sp>
        <p:sp>
          <p:nvSpPr>
            <p:cNvPr id="94248" name="Rectangle 40"/>
            <p:cNvSpPr>
              <a:spLocks noChangeArrowheads="1"/>
            </p:cNvSpPr>
            <p:nvPr/>
          </p:nvSpPr>
          <p:spPr bwMode="auto">
            <a:xfrm>
              <a:off x="5903913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---</a:t>
              </a:r>
            </a:p>
          </p:txBody>
        </p:sp>
        <p:sp>
          <p:nvSpPr>
            <p:cNvPr id="94249" name="Rectangle 41"/>
            <p:cNvSpPr>
              <a:spLocks noChangeArrowheads="1"/>
            </p:cNvSpPr>
            <p:nvPr/>
          </p:nvSpPr>
          <p:spPr bwMode="auto">
            <a:xfrm>
              <a:off x="64373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35</a:t>
              </a:r>
            </a:p>
          </p:txBody>
        </p:sp>
        <p:sp>
          <p:nvSpPr>
            <p:cNvPr id="94250" name="Rectangle 42"/>
            <p:cNvSpPr>
              <a:spLocks noChangeArrowheads="1"/>
            </p:cNvSpPr>
            <p:nvPr/>
          </p:nvSpPr>
          <p:spPr bwMode="auto">
            <a:xfrm>
              <a:off x="8113713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---</a:t>
              </a:r>
            </a:p>
          </p:txBody>
        </p:sp>
        <p:sp>
          <p:nvSpPr>
            <p:cNvPr id="94251" name="Rectangle 43"/>
            <p:cNvSpPr>
              <a:spLocks noChangeArrowheads="1"/>
            </p:cNvSpPr>
            <p:nvPr/>
          </p:nvSpPr>
          <p:spPr bwMode="auto">
            <a:xfrm>
              <a:off x="8113713" y="3349625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---</a:t>
              </a:r>
            </a:p>
          </p:txBody>
        </p:sp>
        <p:sp>
          <p:nvSpPr>
            <p:cNvPr id="94252" name="Rectangle 44"/>
            <p:cNvSpPr>
              <a:spLocks noChangeArrowheads="1"/>
            </p:cNvSpPr>
            <p:nvPr/>
          </p:nvSpPr>
          <p:spPr bwMode="auto">
            <a:xfrm>
              <a:off x="76184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35</a:t>
              </a:r>
            </a:p>
          </p:txBody>
        </p:sp>
        <p:sp>
          <p:nvSpPr>
            <p:cNvPr id="94253" name="Rectangle 45"/>
            <p:cNvSpPr>
              <a:spLocks noChangeArrowheads="1"/>
            </p:cNvSpPr>
            <p:nvPr/>
          </p:nvSpPr>
          <p:spPr bwMode="auto">
            <a:xfrm>
              <a:off x="703262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35</a:t>
              </a:r>
            </a:p>
          </p:txBody>
        </p:sp>
        <p:sp>
          <p:nvSpPr>
            <p:cNvPr id="94254" name="Rectangle 46"/>
            <p:cNvSpPr>
              <a:spLocks noChangeArrowheads="1"/>
            </p:cNvSpPr>
            <p:nvPr/>
          </p:nvSpPr>
          <p:spPr bwMode="auto">
            <a:xfrm>
              <a:off x="2922588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55</a:t>
              </a:r>
            </a:p>
          </p:txBody>
        </p:sp>
        <p:sp>
          <p:nvSpPr>
            <p:cNvPr id="94255" name="Rectangle 47"/>
            <p:cNvSpPr>
              <a:spLocks noChangeArrowheads="1"/>
            </p:cNvSpPr>
            <p:nvPr/>
          </p:nvSpPr>
          <p:spPr bwMode="auto">
            <a:xfrm>
              <a:off x="59039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35</a:t>
              </a:r>
            </a:p>
          </p:txBody>
        </p:sp>
        <p:sp>
          <p:nvSpPr>
            <p:cNvPr id="94256" name="Rectangle 48"/>
            <p:cNvSpPr>
              <a:spLocks noChangeArrowheads="1"/>
            </p:cNvSpPr>
            <p:nvPr/>
          </p:nvSpPr>
          <p:spPr bwMode="auto">
            <a:xfrm>
              <a:off x="476567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---</a:t>
              </a:r>
            </a:p>
          </p:txBody>
        </p:sp>
        <p:sp>
          <p:nvSpPr>
            <p:cNvPr id="94257" name="Rectangle 49"/>
            <p:cNvSpPr>
              <a:spLocks noChangeArrowheads="1"/>
            </p:cNvSpPr>
            <p:nvPr/>
          </p:nvSpPr>
          <p:spPr bwMode="auto">
            <a:xfrm>
              <a:off x="2922588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75</a:t>
              </a:r>
            </a:p>
          </p:txBody>
        </p:sp>
        <p:sp>
          <p:nvSpPr>
            <p:cNvPr id="94258" name="Rectangle 50"/>
            <p:cNvSpPr>
              <a:spLocks noChangeArrowheads="1"/>
            </p:cNvSpPr>
            <p:nvPr/>
          </p:nvSpPr>
          <p:spPr bwMode="auto">
            <a:xfrm>
              <a:off x="8113713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25</a:t>
              </a:r>
            </a:p>
          </p:txBody>
        </p:sp>
        <p:sp>
          <p:nvSpPr>
            <p:cNvPr id="94259" name="Rectangle 51"/>
            <p:cNvSpPr>
              <a:spLocks noChangeArrowheads="1"/>
            </p:cNvSpPr>
            <p:nvPr/>
          </p:nvSpPr>
          <p:spPr bwMode="auto">
            <a:xfrm>
              <a:off x="7618413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---</a:t>
              </a:r>
            </a:p>
          </p:txBody>
        </p:sp>
        <p:sp>
          <p:nvSpPr>
            <p:cNvPr id="94260" name="Rectangle 52"/>
            <p:cNvSpPr>
              <a:spLocks noChangeArrowheads="1"/>
            </p:cNvSpPr>
            <p:nvPr/>
          </p:nvSpPr>
          <p:spPr bwMode="auto">
            <a:xfrm>
              <a:off x="7032625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75</a:t>
              </a:r>
            </a:p>
          </p:txBody>
        </p:sp>
        <p:sp>
          <p:nvSpPr>
            <p:cNvPr id="94261" name="Rectangle 53"/>
            <p:cNvSpPr>
              <a:spLocks noChangeArrowheads="1"/>
            </p:cNvSpPr>
            <p:nvPr/>
          </p:nvSpPr>
          <p:spPr bwMode="auto">
            <a:xfrm>
              <a:off x="6437313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---</a:t>
              </a:r>
            </a:p>
          </p:txBody>
        </p:sp>
        <p:sp>
          <p:nvSpPr>
            <p:cNvPr id="94262" name="Rectangle 54"/>
            <p:cNvSpPr>
              <a:spLocks noChangeArrowheads="1"/>
            </p:cNvSpPr>
            <p:nvPr/>
          </p:nvSpPr>
          <p:spPr bwMode="auto">
            <a:xfrm>
              <a:off x="5903913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50</a:t>
              </a:r>
            </a:p>
          </p:txBody>
        </p:sp>
        <p:sp>
          <p:nvSpPr>
            <p:cNvPr id="94263" name="Rectangle 55"/>
            <p:cNvSpPr>
              <a:spLocks noChangeArrowheads="1"/>
            </p:cNvSpPr>
            <p:nvPr/>
          </p:nvSpPr>
          <p:spPr bwMode="auto">
            <a:xfrm>
              <a:off x="5318125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---</a:t>
              </a:r>
            </a:p>
          </p:txBody>
        </p:sp>
        <p:sp>
          <p:nvSpPr>
            <p:cNvPr id="94264" name="Rectangle 56"/>
            <p:cNvSpPr>
              <a:spLocks noChangeArrowheads="1"/>
            </p:cNvSpPr>
            <p:nvPr/>
          </p:nvSpPr>
          <p:spPr bwMode="auto">
            <a:xfrm>
              <a:off x="4765675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75</a:t>
              </a:r>
            </a:p>
          </p:txBody>
        </p:sp>
        <p:sp>
          <p:nvSpPr>
            <p:cNvPr id="94265" name="Rectangle 57"/>
            <p:cNvSpPr>
              <a:spLocks noChangeArrowheads="1"/>
            </p:cNvSpPr>
            <p:nvPr/>
          </p:nvSpPr>
          <p:spPr bwMode="auto">
            <a:xfrm>
              <a:off x="4165600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---</a:t>
              </a:r>
            </a:p>
          </p:txBody>
        </p:sp>
        <p:sp>
          <p:nvSpPr>
            <p:cNvPr id="94266" name="Rectangle 58"/>
            <p:cNvSpPr>
              <a:spLocks noChangeArrowheads="1"/>
            </p:cNvSpPr>
            <p:nvPr/>
          </p:nvSpPr>
          <p:spPr bwMode="auto">
            <a:xfrm>
              <a:off x="3584575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---</a:t>
              </a:r>
            </a:p>
          </p:txBody>
        </p:sp>
        <p:sp>
          <p:nvSpPr>
            <p:cNvPr id="94267" name="Rectangle 59"/>
            <p:cNvSpPr>
              <a:spLocks noChangeArrowheads="1"/>
            </p:cNvSpPr>
            <p:nvPr/>
          </p:nvSpPr>
          <p:spPr bwMode="auto">
            <a:xfrm>
              <a:off x="5318125" y="3349625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---</a:t>
              </a:r>
            </a:p>
          </p:txBody>
        </p:sp>
        <p:sp>
          <p:nvSpPr>
            <p:cNvPr id="94268" name="Rectangle 60"/>
            <p:cNvSpPr>
              <a:spLocks noChangeArrowheads="1"/>
            </p:cNvSpPr>
            <p:nvPr/>
          </p:nvSpPr>
          <p:spPr bwMode="auto">
            <a:xfrm>
              <a:off x="358457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35</a:t>
              </a:r>
            </a:p>
          </p:txBody>
        </p:sp>
        <p:sp>
          <p:nvSpPr>
            <p:cNvPr id="94269" name="Rectangle 61"/>
            <p:cNvSpPr>
              <a:spLocks noChangeArrowheads="1"/>
            </p:cNvSpPr>
            <p:nvPr/>
          </p:nvSpPr>
          <p:spPr bwMode="auto">
            <a:xfrm>
              <a:off x="4165600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35</a:t>
              </a:r>
            </a:p>
          </p:txBody>
        </p:sp>
        <p:sp>
          <p:nvSpPr>
            <p:cNvPr id="94270" name="Rectangle 62"/>
            <p:cNvSpPr>
              <a:spLocks noChangeArrowheads="1"/>
            </p:cNvSpPr>
            <p:nvPr/>
          </p:nvSpPr>
          <p:spPr bwMode="auto">
            <a:xfrm>
              <a:off x="476567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35</a:t>
              </a:r>
            </a:p>
          </p:txBody>
        </p:sp>
        <p:sp>
          <p:nvSpPr>
            <p:cNvPr id="94271" name="Rectangle 63"/>
            <p:cNvSpPr>
              <a:spLocks noChangeArrowheads="1"/>
            </p:cNvSpPr>
            <p:nvPr/>
          </p:nvSpPr>
          <p:spPr bwMode="auto">
            <a:xfrm>
              <a:off x="358457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---</a:t>
              </a:r>
            </a:p>
          </p:txBody>
        </p:sp>
        <p:sp>
          <p:nvSpPr>
            <p:cNvPr id="94272" name="Rectangle 64"/>
            <p:cNvSpPr>
              <a:spLocks noChangeArrowheads="1"/>
            </p:cNvSpPr>
            <p:nvPr/>
          </p:nvSpPr>
          <p:spPr bwMode="auto">
            <a:xfrm>
              <a:off x="2951163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60</a:t>
              </a:r>
            </a:p>
          </p:txBody>
        </p:sp>
        <p:sp>
          <p:nvSpPr>
            <p:cNvPr id="94273" name="Rectangle 65"/>
            <p:cNvSpPr>
              <a:spLocks noChangeArrowheads="1"/>
            </p:cNvSpPr>
            <p:nvPr/>
          </p:nvSpPr>
          <p:spPr bwMode="auto">
            <a:xfrm>
              <a:off x="361315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---</a:t>
              </a:r>
            </a:p>
          </p:txBody>
        </p:sp>
        <p:sp>
          <p:nvSpPr>
            <p:cNvPr id="94274" name="Rectangle 66"/>
            <p:cNvSpPr>
              <a:spLocks noChangeArrowheads="1"/>
            </p:cNvSpPr>
            <p:nvPr/>
          </p:nvSpPr>
          <p:spPr bwMode="auto">
            <a:xfrm>
              <a:off x="4194175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60</a:t>
              </a:r>
            </a:p>
          </p:txBody>
        </p:sp>
        <p:sp>
          <p:nvSpPr>
            <p:cNvPr id="94275" name="Rectangle 67"/>
            <p:cNvSpPr>
              <a:spLocks noChangeArrowheads="1"/>
            </p:cNvSpPr>
            <p:nvPr/>
          </p:nvSpPr>
          <p:spPr bwMode="auto">
            <a:xfrm>
              <a:off x="479425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---</a:t>
              </a:r>
            </a:p>
          </p:txBody>
        </p:sp>
        <p:sp>
          <p:nvSpPr>
            <p:cNvPr id="94276" name="Rectangle 68"/>
            <p:cNvSpPr>
              <a:spLocks noChangeArrowheads="1"/>
            </p:cNvSpPr>
            <p:nvPr/>
          </p:nvSpPr>
          <p:spPr bwMode="auto">
            <a:xfrm>
              <a:off x="5346700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60</a:t>
              </a:r>
            </a:p>
          </p:txBody>
        </p:sp>
        <p:sp>
          <p:nvSpPr>
            <p:cNvPr id="94277" name="Rectangle 69"/>
            <p:cNvSpPr>
              <a:spLocks noChangeArrowheads="1"/>
            </p:cNvSpPr>
            <p:nvPr/>
          </p:nvSpPr>
          <p:spPr bwMode="auto">
            <a:xfrm>
              <a:off x="5932488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---</a:t>
              </a:r>
            </a:p>
          </p:txBody>
        </p:sp>
        <p:sp>
          <p:nvSpPr>
            <p:cNvPr id="94278" name="Rectangle 70"/>
            <p:cNvSpPr>
              <a:spLocks noChangeArrowheads="1"/>
            </p:cNvSpPr>
            <p:nvPr/>
          </p:nvSpPr>
          <p:spPr bwMode="auto">
            <a:xfrm>
              <a:off x="6465888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60</a:t>
              </a:r>
            </a:p>
          </p:txBody>
        </p:sp>
        <p:sp>
          <p:nvSpPr>
            <p:cNvPr id="94279" name="Rectangle 71"/>
            <p:cNvSpPr>
              <a:spLocks noChangeArrowheads="1"/>
            </p:cNvSpPr>
            <p:nvPr/>
          </p:nvSpPr>
          <p:spPr bwMode="auto">
            <a:xfrm>
              <a:off x="706120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---</a:t>
              </a:r>
            </a:p>
          </p:txBody>
        </p:sp>
        <p:sp>
          <p:nvSpPr>
            <p:cNvPr id="94280" name="Rectangle 72"/>
            <p:cNvSpPr>
              <a:spLocks noChangeArrowheads="1"/>
            </p:cNvSpPr>
            <p:nvPr/>
          </p:nvSpPr>
          <p:spPr bwMode="auto">
            <a:xfrm>
              <a:off x="7646988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60</a:t>
              </a:r>
            </a:p>
          </p:txBody>
        </p:sp>
        <p:sp>
          <p:nvSpPr>
            <p:cNvPr id="94281" name="Rectangle 73"/>
            <p:cNvSpPr>
              <a:spLocks noChangeArrowheads="1"/>
            </p:cNvSpPr>
            <p:nvPr/>
          </p:nvSpPr>
          <p:spPr bwMode="auto">
            <a:xfrm>
              <a:off x="8142288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 dirty="0">
                  <a:latin typeface="+mj-lt"/>
                </a:rPr>
                <a:t>---</a:t>
              </a: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966913"/>
            <a:ext cx="7923213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Forecast Consumption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QS-PL-170</a:t>
            </a:r>
          </a:p>
        </p:txBody>
      </p:sp>
      <p:sp>
        <p:nvSpPr>
          <p:cNvPr id="21509" name="Rectangle 11"/>
          <p:cNvSpPr>
            <a:spLocks noChangeArrowheads="1"/>
          </p:cNvSpPr>
          <p:nvPr/>
        </p:nvSpPr>
        <p:spPr bwMode="auto">
          <a:xfrm>
            <a:off x="2535238" y="3802298"/>
            <a:ext cx="1946275" cy="5794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357" y="1172628"/>
            <a:ext cx="8262505" cy="5151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QS-PL-180</a:t>
            </a:r>
          </a:p>
        </p:txBody>
      </p:sp>
      <p:sp>
        <p:nvSpPr>
          <p:cNvPr id="22531" name="Rectangle 15"/>
          <p:cNvSpPr>
            <a:spLocks noChangeArrowheads="1"/>
          </p:cNvSpPr>
          <p:nvPr/>
        </p:nvSpPr>
        <p:spPr bwMode="auto">
          <a:xfrm>
            <a:off x="228600" y="402074"/>
            <a:ext cx="8915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US" dirty="0">
                <a:solidFill>
                  <a:schemeClr val="tx2"/>
                </a:solidFill>
              </a:rPr>
              <a:t>Enter Sales Order </a:t>
            </a:r>
            <a:r>
              <a:rPr lang="en-US" dirty="0" smtClean="0">
                <a:solidFill>
                  <a:schemeClr val="tx2"/>
                </a:solidFill>
              </a:rPr>
              <a:t>Line: </a:t>
            </a:r>
            <a:r>
              <a:rPr lang="en-US" dirty="0">
                <a:solidFill>
                  <a:schemeClr val="tx2"/>
                </a:solidFill>
              </a:rPr>
              <a:t>Consume Forecast</a:t>
            </a:r>
          </a:p>
        </p:txBody>
      </p:sp>
      <p:sp>
        <p:nvSpPr>
          <p:cNvPr id="22533" name="Rectangle 20"/>
          <p:cNvSpPr>
            <a:spLocks noChangeArrowheads="1"/>
          </p:cNvSpPr>
          <p:nvPr/>
        </p:nvSpPr>
        <p:spPr bwMode="auto">
          <a:xfrm>
            <a:off x="483753" y="2960902"/>
            <a:ext cx="3702050" cy="4889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22534" name="Rectangle 21"/>
          <p:cNvSpPr>
            <a:spLocks noChangeArrowheads="1"/>
          </p:cNvSpPr>
          <p:nvPr/>
        </p:nvSpPr>
        <p:spPr bwMode="auto">
          <a:xfrm>
            <a:off x="3880674" y="5100522"/>
            <a:ext cx="3684588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625" y="989850"/>
            <a:ext cx="8431109" cy="5186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SO Line: Do Not Consume Forecast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QS-PL-190</a:t>
            </a:r>
          </a:p>
        </p:txBody>
      </p:sp>
      <p:sp>
        <p:nvSpPr>
          <p:cNvPr id="23557" name="Rectangle 20"/>
          <p:cNvSpPr>
            <a:spLocks noChangeArrowheads="1"/>
          </p:cNvSpPr>
          <p:nvPr/>
        </p:nvSpPr>
        <p:spPr bwMode="auto">
          <a:xfrm>
            <a:off x="383454" y="2760305"/>
            <a:ext cx="3838575" cy="53498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23558" name="Rectangle 21"/>
          <p:cNvSpPr>
            <a:spLocks noChangeArrowheads="1"/>
          </p:cNvSpPr>
          <p:nvPr/>
        </p:nvSpPr>
        <p:spPr bwMode="auto">
          <a:xfrm>
            <a:off x="3955658" y="4985404"/>
            <a:ext cx="3313112" cy="22701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938213"/>
            <a:ext cx="8151813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Forecast Worksheet: Item 01010</a:t>
            </a:r>
            <a:endParaRPr lang="en-US" dirty="0"/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QS-PL-195</a:t>
            </a:r>
          </a:p>
        </p:txBody>
      </p:sp>
      <p:sp>
        <p:nvSpPr>
          <p:cNvPr id="24581" name="Rectangle 9"/>
          <p:cNvSpPr>
            <a:spLocks noChangeArrowheads="1"/>
          </p:cNvSpPr>
          <p:nvPr/>
        </p:nvSpPr>
        <p:spPr bwMode="auto">
          <a:xfrm>
            <a:off x="623455" y="3969200"/>
            <a:ext cx="4987636" cy="298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24582" name="Rectangle 10"/>
          <p:cNvSpPr>
            <a:spLocks noChangeArrowheads="1"/>
          </p:cNvSpPr>
          <p:nvPr/>
        </p:nvSpPr>
        <p:spPr bwMode="auto">
          <a:xfrm>
            <a:off x="750888" y="5569401"/>
            <a:ext cx="5060950" cy="2365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81892" y="2819273"/>
            <a:ext cx="4987636" cy="298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Key Concepts </a:t>
            </a:r>
          </a:p>
          <a:p>
            <a:pPr lvl="1" eaLnBrk="1" hangingPunct="1"/>
            <a:r>
              <a:rPr lang="en-US" sz="2000" dirty="0" smtClean="0"/>
              <a:t> Production Planning</a:t>
            </a:r>
          </a:p>
          <a:p>
            <a:pPr lvl="1" eaLnBrk="1" hangingPunct="1"/>
            <a:r>
              <a:rPr lang="en-US" sz="2000" dirty="0" smtClean="0"/>
              <a:t> Forecasting</a:t>
            </a:r>
          </a:p>
          <a:p>
            <a:pPr lvl="1" eaLnBrk="1" hangingPunct="1"/>
            <a:r>
              <a:rPr lang="en-US" sz="2000" dirty="0" smtClean="0"/>
              <a:t> Master Schedule</a:t>
            </a:r>
          </a:p>
          <a:p>
            <a:pPr lvl="1" eaLnBrk="1" hangingPunct="1"/>
            <a:r>
              <a:rPr lang="en-US" sz="2000" dirty="0" smtClean="0"/>
              <a:t> MRP and Action Messages</a:t>
            </a:r>
          </a:p>
          <a:p>
            <a:pPr lvl="1" eaLnBrk="1" hangingPunct="1"/>
            <a:r>
              <a:rPr lang="en-US" sz="2000" dirty="0" smtClean="0"/>
              <a:t> Item Planning Parameters</a:t>
            </a:r>
          </a:p>
          <a:p>
            <a:pPr lvl="1" eaLnBrk="1" hangingPunct="1"/>
            <a:r>
              <a:rPr lang="en-US" sz="2000" dirty="0" smtClean="0"/>
              <a:t> Planned Orders</a:t>
            </a:r>
          </a:p>
          <a:p>
            <a:pPr eaLnBrk="1" hangingPunct="1"/>
            <a:r>
              <a:rPr lang="en-US" sz="2400" dirty="0" smtClean="0"/>
              <a:t> </a:t>
            </a:r>
            <a:r>
              <a:rPr lang="en-US" dirty="0" smtClean="0"/>
              <a:t>Example</a:t>
            </a:r>
          </a:p>
          <a:p>
            <a:pPr lvl="1" eaLnBrk="1" hangingPunct="1"/>
            <a:r>
              <a:rPr lang="en-US" sz="2000" dirty="0" smtClean="0"/>
              <a:t> Enter Forecast</a:t>
            </a:r>
          </a:p>
          <a:p>
            <a:pPr lvl="1" eaLnBrk="1" hangingPunct="1"/>
            <a:r>
              <a:rPr lang="en-US" sz="2000" dirty="0" smtClean="0"/>
              <a:t> </a:t>
            </a:r>
            <a:r>
              <a:rPr lang="en-US" sz="2000" b="1" dirty="0" smtClean="0"/>
              <a:t>Exercise</a:t>
            </a:r>
          </a:p>
          <a:p>
            <a:pPr lvl="1" eaLnBrk="1" hangingPunct="1"/>
            <a:r>
              <a:rPr lang="en-US" sz="2000" dirty="0" smtClean="0"/>
              <a:t> Create Sales Order and Regenerate MRP</a:t>
            </a:r>
          </a:p>
          <a:p>
            <a:pPr lvl="1" eaLnBrk="1" hangingPunct="1"/>
            <a:r>
              <a:rPr lang="en-US" sz="2000" dirty="0" smtClean="0"/>
              <a:t> </a:t>
            </a:r>
            <a:r>
              <a:rPr lang="en-US" sz="2000" b="1" dirty="0" smtClean="0"/>
              <a:t>Exercise</a:t>
            </a:r>
          </a:p>
          <a:p>
            <a:pPr lvl="1"/>
            <a:r>
              <a:rPr lang="en-US" dirty="0" smtClean="0"/>
              <a:t> </a:t>
            </a:r>
            <a:r>
              <a:rPr lang="en-US" sz="2000" dirty="0" smtClean="0"/>
              <a:t>Process Purchase Order and Work Order</a:t>
            </a:r>
          </a:p>
          <a:p>
            <a:pPr lvl="1" eaLnBrk="1" hangingPunct="1"/>
            <a:r>
              <a:rPr lang="en-US" sz="2000" dirty="0" smtClean="0"/>
              <a:t> Ship Items and Post Transactions</a:t>
            </a:r>
          </a:p>
          <a:p>
            <a:pPr lvl="1" eaLnBrk="1" hangingPunct="1"/>
            <a:r>
              <a:rPr lang="en-US" sz="2000" dirty="0" smtClean="0"/>
              <a:t> </a:t>
            </a:r>
            <a:r>
              <a:rPr lang="en-US" sz="2000" b="1" dirty="0" smtClean="0"/>
              <a:t>Exercise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sz="2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Manufacturing Planning: Topics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QS-PL-020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1" y="841231"/>
            <a:ext cx="8454917" cy="550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Master Schedule Summary: Item 01010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QS-PL-210</a:t>
            </a:r>
          </a:p>
        </p:txBody>
      </p:sp>
      <p:sp>
        <p:nvSpPr>
          <p:cNvPr id="25605" name="Rectangle 18"/>
          <p:cNvSpPr>
            <a:spLocks noChangeArrowheads="1"/>
          </p:cNvSpPr>
          <p:nvPr/>
        </p:nvSpPr>
        <p:spPr bwMode="auto">
          <a:xfrm>
            <a:off x="7023828" y="1983489"/>
            <a:ext cx="1403350" cy="1905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109" y="2302464"/>
            <a:ext cx="8306273" cy="2072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Master Schedule Summary Inquiry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QS-PL-215</a:t>
            </a:r>
          </a:p>
        </p:txBody>
      </p:sp>
      <p:sp>
        <p:nvSpPr>
          <p:cNvPr id="26629" name="Rectangle 7"/>
          <p:cNvSpPr>
            <a:spLocks noChangeArrowheads="1"/>
          </p:cNvSpPr>
          <p:nvPr/>
        </p:nvSpPr>
        <p:spPr bwMode="auto">
          <a:xfrm>
            <a:off x="6448825" y="2754807"/>
            <a:ext cx="723900" cy="8064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Item Planning Data: Item 01010 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QS-PL-220</a:t>
            </a:r>
          </a:p>
        </p:txBody>
      </p:sp>
      <p:pic>
        <p:nvPicPr>
          <p:cNvPr id="27652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425" y="925043"/>
            <a:ext cx="7675563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Rectangle 7"/>
          <p:cNvSpPr>
            <a:spLocks noChangeArrowheads="1"/>
          </p:cNvSpPr>
          <p:nvPr/>
        </p:nvSpPr>
        <p:spPr bwMode="auto">
          <a:xfrm>
            <a:off x="1058863" y="2803055"/>
            <a:ext cx="896937" cy="415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27654" name="Rectangle 8"/>
          <p:cNvSpPr>
            <a:spLocks noChangeArrowheads="1"/>
          </p:cNvSpPr>
          <p:nvPr/>
        </p:nvSpPr>
        <p:spPr bwMode="auto">
          <a:xfrm>
            <a:off x="1058863" y="3698405"/>
            <a:ext cx="1512887" cy="4889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27655" name="Rectangle 9"/>
          <p:cNvSpPr>
            <a:spLocks noChangeArrowheads="1"/>
          </p:cNvSpPr>
          <p:nvPr/>
        </p:nvSpPr>
        <p:spPr bwMode="auto">
          <a:xfrm>
            <a:off x="1060450" y="4377855"/>
            <a:ext cx="1339850" cy="2635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3393651" y="4358708"/>
            <a:ext cx="1058862" cy="2635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3171462" y="3469359"/>
            <a:ext cx="1736203" cy="246114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563" y="857250"/>
            <a:ext cx="776128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Planning Data: Item 60005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QS-PL-240</a:t>
            </a:r>
          </a:p>
        </p:txBody>
      </p:sp>
      <p:sp>
        <p:nvSpPr>
          <p:cNvPr id="29701" name="Rectangle 14"/>
          <p:cNvSpPr>
            <a:spLocks noChangeArrowheads="1"/>
          </p:cNvSpPr>
          <p:nvPr/>
        </p:nvSpPr>
        <p:spPr bwMode="auto">
          <a:xfrm>
            <a:off x="2985424" y="3229337"/>
            <a:ext cx="1852794" cy="3018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29703" name="Rectangle 16"/>
          <p:cNvSpPr>
            <a:spLocks noChangeArrowheads="1"/>
          </p:cNvSpPr>
          <p:nvPr/>
        </p:nvSpPr>
        <p:spPr bwMode="auto">
          <a:xfrm>
            <a:off x="4588177" y="4166237"/>
            <a:ext cx="1349636" cy="255291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Planning Data: Item 02003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QS-PL-250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19138" y="929511"/>
            <a:ext cx="7704137" cy="5200650"/>
            <a:chOff x="719138" y="1466850"/>
            <a:chExt cx="7704137" cy="5200650"/>
          </a:xfrm>
        </p:grpSpPr>
        <p:pic>
          <p:nvPicPr>
            <p:cNvPr id="30723" name="Picture 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9138" y="1466850"/>
              <a:ext cx="7704137" cy="5200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5" name="Rectangle 6"/>
            <p:cNvSpPr>
              <a:spLocks noChangeArrowheads="1"/>
            </p:cNvSpPr>
            <p:nvPr/>
          </p:nvSpPr>
          <p:spPr bwMode="auto">
            <a:xfrm>
              <a:off x="1176338" y="4454525"/>
              <a:ext cx="1403350" cy="27146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0726" name="Rectangle 7"/>
            <p:cNvSpPr>
              <a:spLocks noChangeArrowheads="1"/>
            </p:cNvSpPr>
            <p:nvPr/>
          </p:nvSpPr>
          <p:spPr bwMode="auto">
            <a:xfrm>
              <a:off x="6019800" y="3513138"/>
              <a:ext cx="1630363" cy="28098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0727" name="Rectangle 8"/>
            <p:cNvSpPr>
              <a:spLocks noChangeArrowheads="1"/>
            </p:cNvSpPr>
            <p:nvPr/>
          </p:nvSpPr>
          <p:spPr bwMode="auto">
            <a:xfrm>
              <a:off x="6029325" y="3989388"/>
              <a:ext cx="1630363" cy="28098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MRP Control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QS-PL-270</a:t>
            </a:r>
          </a:p>
        </p:txBody>
      </p:sp>
      <p:grpSp>
        <p:nvGrpSpPr>
          <p:cNvPr id="32772" name="Group 17"/>
          <p:cNvGrpSpPr>
            <a:grpSpLocks/>
          </p:cNvGrpSpPr>
          <p:nvPr/>
        </p:nvGrpSpPr>
        <p:grpSpPr bwMode="auto">
          <a:xfrm>
            <a:off x="1962150" y="1980946"/>
            <a:ext cx="5219700" cy="3114675"/>
            <a:chOff x="1236" y="1179"/>
            <a:chExt cx="3288" cy="1962"/>
          </a:xfrm>
        </p:grpSpPr>
        <p:pic>
          <p:nvPicPr>
            <p:cNvPr id="32773" name="Picture 1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36" y="1179"/>
              <a:ext cx="3288" cy="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4" name="Rectangle 15"/>
            <p:cNvSpPr>
              <a:spLocks noChangeArrowheads="1"/>
            </p:cNvSpPr>
            <p:nvPr/>
          </p:nvSpPr>
          <p:spPr bwMode="auto">
            <a:xfrm>
              <a:off x="1779" y="1625"/>
              <a:ext cx="976" cy="189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32775" name="Rectangle 16"/>
            <p:cNvSpPr>
              <a:spLocks noChangeArrowheads="1"/>
            </p:cNvSpPr>
            <p:nvPr/>
          </p:nvSpPr>
          <p:spPr bwMode="auto">
            <a:xfrm>
              <a:off x="1528" y="1934"/>
              <a:ext cx="1711" cy="30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918" y="2666701"/>
            <a:ext cx="8727312" cy="2330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Running MRP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QS-PL-280</a:t>
            </a:r>
          </a:p>
        </p:txBody>
      </p:sp>
      <p:pic>
        <p:nvPicPr>
          <p:cNvPr id="33796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3433" y="1319514"/>
            <a:ext cx="3431727" cy="105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Rectangle 9"/>
          <p:cNvSpPr>
            <a:spLocks noChangeArrowheads="1"/>
          </p:cNvSpPr>
          <p:nvPr/>
        </p:nvSpPr>
        <p:spPr bwMode="auto">
          <a:xfrm>
            <a:off x="311488" y="3889532"/>
            <a:ext cx="1621486" cy="61302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33799" name="Rectangle 10"/>
          <p:cNvSpPr>
            <a:spLocks noChangeArrowheads="1"/>
          </p:cNvSpPr>
          <p:nvPr/>
        </p:nvSpPr>
        <p:spPr bwMode="auto">
          <a:xfrm>
            <a:off x="7148625" y="3847332"/>
            <a:ext cx="1511300" cy="2095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Net Change Materials Plan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QS-PL-281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3013" y="2066925"/>
            <a:ext cx="6656387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Selective Materials Plan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QS-PL-290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3963" y="1243013"/>
            <a:ext cx="6694487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Regenerate Materials Plan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QS-PL-300</a:t>
            </a:r>
          </a:p>
        </p:txBody>
      </p:sp>
      <p:pic>
        <p:nvPicPr>
          <p:cNvPr id="35844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138" y="2051697"/>
            <a:ext cx="6942137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Provide examples of production plans, end-item plans, and component-item plans</a:t>
            </a:r>
          </a:p>
          <a:p>
            <a:r>
              <a:rPr lang="en-US" dirty="0" smtClean="0"/>
              <a:t>Identify sources of demand that drive planning</a:t>
            </a:r>
          </a:p>
          <a:p>
            <a:r>
              <a:rPr lang="en-US" dirty="0" smtClean="0"/>
              <a:t>Name the key input to the Master Schedule</a:t>
            </a:r>
          </a:p>
          <a:p>
            <a:r>
              <a:rPr lang="en-US" dirty="0" smtClean="0"/>
              <a:t>Explain forecast consumption</a:t>
            </a:r>
          </a:p>
          <a:p>
            <a:r>
              <a:rPr lang="en-US" dirty="0" smtClean="0"/>
              <a:t>Describe forward and backward consumption</a:t>
            </a:r>
          </a:p>
          <a:p>
            <a:r>
              <a:rPr lang="en-US" dirty="0" smtClean="0"/>
              <a:t>Define the term Time Fence</a:t>
            </a:r>
          </a:p>
          <a:p>
            <a:r>
              <a:rPr lang="en-US" dirty="0" smtClean="0"/>
              <a:t>Explain how Order Policy and Period are related</a:t>
            </a:r>
          </a:p>
          <a:p>
            <a:r>
              <a:rPr lang="en-US" dirty="0" smtClean="0"/>
              <a:t>Enter a forecast</a:t>
            </a:r>
          </a:p>
          <a:p>
            <a:r>
              <a:rPr lang="en-US" dirty="0" smtClean="0"/>
              <a:t>Read Master Schedule Summary and Detail Inquiries</a:t>
            </a:r>
          </a:p>
          <a:p>
            <a:r>
              <a:rPr lang="en-US" dirty="0" smtClean="0"/>
              <a:t>Read MRP Summary and Detail Inquiries</a:t>
            </a:r>
          </a:p>
          <a:p>
            <a:r>
              <a:rPr lang="en-US" dirty="0" smtClean="0"/>
              <a:t>Approve planned orders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Planning: Learning Objectives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QS-PL-030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Planned Orders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QS-PL-310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964" y="1649936"/>
            <a:ext cx="8472668" cy="339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MRP Action Messages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QS-PL-320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621" y="1032861"/>
            <a:ext cx="8807862" cy="4685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Master Schedule Detail: Item 01010</a:t>
            </a:r>
            <a:endParaRPr lang="en-US" dirty="0"/>
          </a:p>
        </p:txBody>
      </p:sp>
      <p:sp>
        <p:nvSpPr>
          <p:cNvPr id="389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QS-PL-330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2837" y="917233"/>
            <a:ext cx="5934075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01010</a:t>
            </a:r>
            <a:endParaRPr lang="en-US" dirty="0"/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QS-PL-340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301" y="1373168"/>
            <a:ext cx="8436638" cy="3789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01010</a:t>
            </a:r>
            <a:endParaRPr lang="en-US" dirty="0"/>
          </a:p>
        </p:txBody>
      </p:sp>
      <p:sp>
        <p:nvSpPr>
          <p:cNvPr id="409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QS-PL-350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9713" y="804863"/>
            <a:ext cx="612457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50001</a:t>
            </a:r>
            <a:endParaRPr lang="en-US" dirty="0"/>
          </a:p>
        </p:txBody>
      </p:sp>
      <p:sp>
        <p:nvSpPr>
          <p:cNvPr id="419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QS-PL-360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539" y="1612859"/>
            <a:ext cx="8167105" cy="3873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5474825" y="4275595"/>
            <a:ext cx="544010" cy="169084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50001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QS-PL-370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8949" y="793409"/>
            <a:ext cx="542925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02003</a:t>
            </a:r>
            <a:endParaRPr lang="en-US" dirty="0"/>
          </a:p>
        </p:txBody>
      </p:sp>
      <p:sp>
        <p:nvSpPr>
          <p:cNvPr id="440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QS-PL-380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45" y="1546126"/>
            <a:ext cx="8721387" cy="4103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02003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QS-PL-390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2588" y="1009650"/>
            <a:ext cx="58388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60003</a:t>
            </a:r>
            <a:endParaRPr lang="en-US" dirty="0"/>
          </a:p>
        </p:txBody>
      </p:sp>
      <p:sp>
        <p:nvSpPr>
          <p:cNvPr id="460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QS-PL-400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340" y="1655059"/>
            <a:ext cx="8762035" cy="415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 Overview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QS-PL-040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488088" y="1364486"/>
            <a:ext cx="8151812" cy="4308475"/>
            <a:chOff x="252413" y="1901825"/>
            <a:chExt cx="8151812" cy="4308475"/>
          </a:xfrm>
        </p:grpSpPr>
        <p:sp>
          <p:nvSpPr>
            <p:cNvPr id="498901" name="Rectangle 213"/>
            <p:cNvSpPr>
              <a:spLocks noChangeArrowheads="1"/>
            </p:cNvSpPr>
            <p:nvPr/>
          </p:nvSpPr>
          <p:spPr bwMode="auto">
            <a:xfrm>
              <a:off x="2517775" y="1901825"/>
              <a:ext cx="2843213" cy="109696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 b="0" dirty="0">
                  <a:latin typeface="+mj-lt"/>
                </a:rPr>
                <a:t>Product Line Planning</a:t>
              </a:r>
            </a:p>
          </p:txBody>
        </p:sp>
        <p:sp>
          <p:nvSpPr>
            <p:cNvPr id="498908" name="Rectangle 220"/>
            <p:cNvSpPr>
              <a:spLocks noChangeArrowheads="1"/>
            </p:cNvSpPr>
            <p:nvPr/>
          </p:nvSpPr>
          <p:spPr bwMode="auto">
            <a:xfrm>
              <a:off x="2517775" y="3479800"/>
              <a:ext cx="2843213" cy="109696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endParaRPr lang="en-US" sz="1600" b="0" dirty="0">
                <a:latin typeface="+mj-lt"/>
              </a:endParaRPr>
            </a:p>
          </p:txBody>
        </p:sp>
        <p:sp>
          <p:nvSpPr>
            <p:cNvPr id="498909" name="Rectangle 221"/>
            <p:cNvSpPr>
              <a:spLocks noChangeArrowheads="1"/>
            </p:cNvSpPr>
            <p:nvPr/>
          </p:nvSpPr>
          <p:spPr bwMode="auto">
            <a:xfrm>
              <a:off x="2640013" y="3597275"/>
              <a:ext cx="1273175" cy="9001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175" name="Text Box 222"/>
            <p:cNvSpPr txBox="1">
              <a:spLocks noChangeArrowheads="1"/>
            </p:cNvSpPr>
            <p:nvPr/>
          </p:nvSpPr>
          <p:spPr bwMode="auto">
            <a:xfrm>
              <a:off x="2462213" y="3817938"/>
              <a:ext cx="1579562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Forecasting</a:t>
              </a:r>
            </a:p>
          </p:txBody>
        </p:sp>
        <p:sp>
          <p:nvSpPr>
            <p:cNvPr id="498923" name="Rectangle 235"/>
            <p:cNvSpPr>
              <a:spLocks noChangeArrowheads="1"/>
            </p:cNvSpPr>
            <p:nvPr/>
          </p:nvSpPr>
          <p:spPr bwMode="auto">
            <a:xfrm>
              <a:off x="5921375" y="1971675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177" name="Text Box 237"/>
            <p:cNvSpPr txBox="1">
              <a:spLocks noChangeArrowheads="1"/>
            </p:cNvSpPr>
            <p:nvPr/>
          </p:nvSpPr>
          <p:spPr bwMode="auto">
            <a:xfrm>
              <a:off x="6426200" y="2195513"/>
              <a:ext cx="1579563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Resource Planning</a:t>
              </a:r>
            </a:p>
          </p:txBody>
        </p:sp>
        <p:sp>
          <p:nvSpPr>
            <p:cNvPr id="498926" name="Rectangle 238"/>
            <p:cNvSpPr>
              <a:spLocks noChangeArrowheads="1"/>
            </p:cNvSpPr>
            <p:nvPr/>
          </p:nvSpPr>
          <p:spPr bwMode="auto">
            <a:xfrm>
              <a:off x="5921375" y="3490913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179" name="Text Box 239"/>
            <p:cNvSpPr txBox="1">
              <a:spLocks noChangeArrowheads="1"/>
            </p:cNvSpPr>
            <p:nvPr/>
          </p:nvSpPr>
          <p:spPr bwMode="auto">
            <a:xfrm>
              <a:off x="6226175" y="3714750"/>
              <a:ext cx="1981200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Rough-Cut Capacity Planning</a:t>
              </a:r>
            </a:p>
          </p:txBody>
        </p:sp>
        <p:sp>
          <p:nvSpPr>
            <p:cNvPr id="498928" name="Rectangle 240"/>
            <p:cNvSpPr>
              <a:spLocks noChangeArrowheads="1"/>
            </p:cNvSpPr>
            <p:nvPr/>
          </p:nvSpPr>
          <p:spPr bwMode="auto">
            <a:xfrm>
              <a:off x="5921375" y="5133975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181" name="Text Box 241"/>
            <p:cNvSpPr txBox="1">
              <a:spLocks noChangeArrowheads="1"/>
            </p:cNvSpPr>
            <p:nvPr/>
          </p:nvSpPr>
          <p:spPr bwMode="auto">
            <a:xfrm>
              <a:off x="6426200" y="5429250"/>
              <a:ext cx="1579563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CRP</a:t>
              </a:r>
            </a:p>
          </p:txBody>
        </p:sp>
        <p:cxnSp>
          <p:nvCxnSpPr>
            <p:cNvPr id="7182" name="AutoShape 242"/>
            <p:cNvCxnSpPr>
              <a:cxnSpLocks noChangeShapeType="1"/>
              <a:stCxn id="498901" idx="2"/>
              <a:endCxn id="498908" idx="0"/>
            </p:cNvCxnSpPr>
            <p:nvPr/>
          </p:nvCxnSpPr>
          <p:spPr bwMode="auto">
            <a:xfrm>
              <a:off x="3940175" y="2998788"/>
              <a:ext cx="0" cy="481012"/>
            </a:xfrm>
            <a:prstGeom prst="straightConnector1">
              <a:avLst/>
            </a:prstGeom>
            <a:noFill/>
            <a:ln w="38100">
              <a:solidFill>
                <a:srgbClr val="5B8177"/>
              </a:solidFill>
              <a:round/>
              <a:headEnd/>
              <a:tailEnd type="triangle" w="med" len="med"/>
            </a:ln>
          </p:spPr>
        </p:cxnSp>
        <p:cxnSp>
          <p:nvCxnSpPr>
            <p:cNvPr id="7183" name="AutoShape 243"/>
            <p:cNvCxnSpPr>
              <a:cxnSpLocks noChangeShapeType="1"/>
              <a:stCxn id="498908" idx="2"/>
              <a:endCxn id="498934" idx="0"/>
            </p:cNvCxnSpPr>
            <p:nvPr/>
          </p:nvCxnSpPr>
          <p:spPr bwMode="auto">
            <a:xfrm>
              <a:off x="3940175" y="4576763"/>
              <a:ext cx="0" cy="536575"/>
            </a:xfrm>
            <a:prstGeom prst="straightConnector1">
              <a:avLst/>
            </a:prstGeom>
            <a:noFill/>
            <a:ln w="38100">
              <a:solidFill>
                <a:srgbClr val="5B8177"/>
              </a:solidFill>
              <a:round/>
              <a:headEnd/>
              <a:tailEnd type="triangle" w="med" len="med"/>
            </a:ln>
          </p:spPr>
        </p:cxnSp>
        <p:sp>
          <p:nvSpPr>
            <p:cNvPr id="498932" name="Rectangle 244"/>
            <p:cNvSpPr>
              <a:spLocks noChangeArrowheads="1"/>
            </p:cNvSpPr>
            <p:nvPr/>
          </p:nvSpPr>
          <p:spPr bwMode="auto">
            <a:xfrm>
              <a:off x="4025900" y="3597275"/>
              <a:ext cx="1273175" cy="9001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185" name="Text Box 245"/>
            <p:cNvSpPr txBox="1">
              <a:spLocks noChangeArrowheads="1"/>
            </p:cNvSpPr>
            <p:nvPr/>
          </p:nvSpPr>
          <p:spPr bwMode="auto">
            <a:xfrm>
              <a:off x="3848100" y="3589338"/>
              <a:ext cx="1579563" cy="7778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Master</a:t>
              </a:r>
              <a:br>
                <a:rPr lang="en-US" sz="1500" b="0" dirty="0">
                  <a:latin typeface="+mj-lt"/>
                </a:rPr>
              </a:br>
              <a:r>
                <a:rPr lang="en-US" sz="1500" b="0" dirty="0">
                  <a:latin typeface="+mj-lt"/>
                </a:rPr>
                <a:t>Production</a:t>
              </a:r>
              <a:br>
                <a:rPr lang="en-US" sz="1500" b="0" dirty="0">
                  <a:latin typeface="+mj-lt"/>
                </a:rPr>
              </a:br>
              <a:r>
                <a:rPr lang="en-US" sz="1500" b="0" dirty="0">
                  <a:latin typeface="+mj-lt"/>
                </a:rPr>
                <a:t>Schedule</a:t>
              </a:r>
            </a:p>
          </p:txBody>
        </p:sp>
        <p:sp>
          <p:nvSpPr>
            <p:cNvPr id="498934" name="Rectangle 246"/>
            <p:cNvSpPr>
              <a:spLocks noChangeArrowheads="1"/>
            </p:cNvSpPr>
            <p:nvPr/>
          </p:nvSpPr>
          <p:spPr bwMode="auto">
            <a:xfrm>
              <a:off x="2517775" y="5113338"/>
              <a:ext cx="2843213" cy="1096962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endParaRPr lang="en-US" sz="1600" b="0" dirty="0">
                <a:latin typeface="+mj-lt"/>
              </a:endParaRPr>
            </a:p>
          </p:txBody>
        </p:sp>
        <p:sp>
          <p:nvSpPr>
            <p:cNvPr id="498935" name="Rectangle 247"/>
            <p:cNvSpPr>
              <a:spLocks noChangeArrowheads="1"/>
            </p:cNvSpPr>
            <p:nvPr/>
          </p:nvSpPr>
          <p:spPr bwMode="auto">
            <a:xfrm>
              <a:off x="2640013" y="5230813"/>
              <a:ext cx="1273175" cy="900112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188" name="Text Box 248"/>
            <p:cNvSpPr txBox="1">
              <a:spLocks noChangeArrowheads="1"/>
            </p:cNvSpPr>
            <p:nvPr/>
          </p:nvSpPr>
          <p:spPr bwMode="auto">
            <a:xfrm>
              <a:off x="2462213" y="5451475"/>
              <a:ext cx="1579562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DRP</a:t>
              </a:r>
            </a:p>
          </p:txBody>
        </p:sp>
        <p:sp>
          <p:nvSpPr>
            <p:cNvPr id="498937" name="Rectangle 249"/>
            <p:cNvSpPr>
              <a:spLocks noChangeArrowheads="1"/>
            </p:cNvSpPr>
            <p:nvPr/>
          </p:nvSpPr>
          <p:spPr bwMode="auto">
            <a:xfrm>
              <a:off x="4025900" y="5230813"/>
              <a:ext cx="1273175" cy="900112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190" name="Text Box 250"/>
            <p:cNvSpPr txBox="1">
              <a:spLocks noChangeArrowheads="1"/>
            </p:cNvSpPr>
            <p:nvPr/>
          </p:nvSpPr>
          <p:spPr bwMode="auto">
            <a:xfrm>
              <a:off x="3848100" y="5451475"/>
              <a:ext cx="1579563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MRP</a:t>
              </a:r>
            </a:p>
          </p:txBody>
        </p:sp>
        <p:cxnSp>
          <p:nvCxnSpPr>
            <p:cNvPr id="7191" name="AutoShape 251"/>
            <p:cNvCxnSpPr>
              <a:cxnSpLocks noChangeShapeType="1"/>
              <a:stCxn id="498901" idx="3"/>
              <a:endCxn id="498923" idx="1"/>
            </p:cNvCxnSpPr>
            <p:nvPr/>
          </p:nvCxnSpPr>
          <p:spPr bwMode="auto">
            <a:xfrm>
              <a:off x="5360988" y="2451100"/>
              <a:ext cx="560387" cy="1588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cxnSp>
          <p:nvCxnSpPr>
            <p:cNvPr id="7192" name="AutoShape 252"/>
            <p:cNvCxnSpPr>
              <a:cxnSpLocks noChangeShapeType="1"/>
              <a:stCxn id="7185" idx="3"/>
              <a:endCxn id="498926" idx="1"/>
            </p:cNvCxnSpPr>
            <p:nvPr/>
          </p:nvCxnSpPr>
          <p:spPr bwMode="auto">
            <a:xfrm flipV="1">
              <a:off x="5427663" y="3971925"/>
              <a:ext cx="493712" cy="6350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cxnSp>
          <p:nvCxnSpPr>
            <p:cNvPr id="7193" name="AutoShape 253"/>
            <p:cNvCxnSpPr>
              <a:cxnSpLocks noChangeShapeType="1"/>
              <a:stCxn id="7190" idx="3"/>
              <a:endCxn id="498928" idx="1"/>
            </p:cNvCxnSpPr>
            <p:nvPr/>
          </p:nvCxnSpPr>
          <p:spPr bwMode="auto">
            <a:xfrm>
              <a:off x="5427663" y="5611813"/>
              <a:ext cx="493712" cy="3175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7194" name="Text Box 254"/>
            <p:cNvSpPr txBox="1">
              <a:spLocks noChangeArrowheads="1"/>
            </p:cNvSpPr>
            <p:nvPr/>
          </p:nvSpPr>
          <p:spPr bwMode="auto">
            <a:xfrm>
              <a:off x="252413" y="3714750"/>
              <a:ext cx="1981200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End-Item Plans</a:t>
              </a:r>
            </a:p>
          </p:txBody>
        </p:sp>
        <p:sp>
          <p:nvSpPr>
            <p:cNvPr id="7195" name="Text Box 255"/>
            <p:cNvSpPr txBox="1">
              <a:spLocks noChangeArrowheads="1"/>
            </p:cNvSpPr>
            <p:nvPr/>
          </p:nvSpPr>
          <p:spPr bwMode="auto">
            <a:xfrm>
              <a:off x="252413" y="2343150"/>
              <a:ext cx="1981200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Production Plans</a:t>
              </a:r>
            </a:p>
          </p:txBody>
        </p:sp>
        <p:sp>
          <p:nvSpPr>
            <p:cNvPr id="7196" name="Text Box 256"/>
            <p:cNvSpPr txBox="1">
              <a:spLocks noChangeArrowheads="1"/>
            </p:cNvSpPr>
            <p:nvPr/>
          </p:nvSpPr>
          <p:spPr bwMode="auto">
            <a:xfrm>
              <a:off x="252413" y="5418138"/>
              <a:ext cx="1981200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 smtClean="0">
                  <a:latin typeface="+mj-lt"/>
                </a:rPr>
                <a:t>Component-Item </a:t>
              </a:r>
              <a:r>
                <a:rPr lang="en-US" sz="1500" b="0" dirty="0">
                  <a:latin typeface="+mj-lt"/>
                </a:rPr>
                <a:t>Plans</a:t>
              </a: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60003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QS-PL-410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2613" y="957263"/>
            <a:ext cx="5438775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5266480" y="3430643"/>
            <a:ext cx="1539433" cy="21538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Exercise 11-2: Effect of Sales Order Demand</a:t>
            </a:r>
            <a:endParaRPr lang="en-US" dirty="0"/>
          </a:p>
        </p:txBody>
      </p:sp>
      <p:pic>
        <p:nvPicPr>
          <p:cNvPr id="92163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Purchase Orders</a:t>
            </a:r>
            <a:endParaRPr lang="en-US" dirty="0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QS-PL-440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2088" y="1666875"/>
            <a:ext cx="621982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013" y="1076325"/>
            <a:ext cx="7418387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Orders</a:t>
            </a:r>
            <a:endParaRPr lang="en-US" dirty="0"/>
          </a:p>
        </p:txBody>
      </p:sp>
      <p:sp>
        <p:nvSpPr>
          <p:cNvPr id="512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QS-PL-450</a:t>
            </a:r>
          </a:p>
        </p:txBody>
      </p:sp>
      <p:sp>
        <p:nvSpPr>
          <p:cNvPr id="51205" name="Rectangle 15"/>
          <p:cNvSpPr>
            <a:spLocks noChangeArrowheads="1"/>
          </p:cNvSpPr>
          <p:nvPr/>
        </p:nvSpPr>
        <p:spPr bwMode="auto">
          <a:xfrm>
            <a:off x="7623175" y="1843715"/>
            <a:ext cx="506413" cy="28527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Purchase Requisition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QS-PL-470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243013"/>
            <a:ext cx="7770813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Purchase Order</a:t>
            </a:r>
            <a:endParaRPr lang="en-US" dirty="0"/>
          </a:p>
        </p:txBody>
      </p:sp>
      <p:sp>
        <p:nvSpPr>
          <p:cNvPr id="542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QS-PL-480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051" y="907114"/>
            <a:ext cx="7376020" cy="529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225" y="1026900"/>
            <a:ext cx="8085519" cy="5202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1 (60003)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QS-PL-490</a:t>
            </a:r>
          </a:p>
        </p:txBody>
      </p:sp>
      <p:sp>
        <p:nvSpPr>
          <p:cNvPr id="590857" name="AutoShape 9"/>
          <p:cNvSpPr>
            <a:spLocks noChangeArrowheads="1"/>
          </p:cNvSpPr>
          <p:nvPr/>
        </p:nvSpPr>
        <p:spPr bwMode="auto">
          <a:xfrm>
            <a:off x="3983419" y="1967180"/>
            <a:ext cx="1657350" cy="1050925"/>
          </a:xfrm>
          <a:prstGeom prst="wedgeRectCallout">
            <a:avLst>
              <a:gd name="adj1" fmla="val -100097"/>
              <a:gd name="adj2" fmla="val 60574"/>
            </a:avLst>
          </a:prstGeom>
          <a:solidFill>
            <a:schemeClr val="bg1"/>
          </a:solidFill>
          <a:ln w="9525" algn="ctr">
            <a:solidFill>
              <a:schemeClr val="hlink"/>
            </a:solidFill>
            <a:miter lim="800000"/>
            <a:headEnd/>
            <a:tailEnd/>
          </a:ln>
          <a:effectLst>
            <a:outerShdw dist="7184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tIns="91440" bIns="91440" anchor="ctr"/>
          <a:lstStyle/>
          <a:p>
            <a:pPr algn="ctr">
              <a:defRPr/>
            </a:pPr>
            <a:r>
              <a:rPr lang="en-US" sz="1600" b="0" dirty="0"/>
              <a:t>Use lookup icon to see popup window of requisitions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610" y="924107"/>
            <a:ext cx="8261852" cy="5363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1</a:t>
            </a:r>
            <a:endParaRPr lang="en-US" dirty="0"/>
          </a:p>
        </p:txBody>
      </p:sp>
      <p:sp>
        <p:nvSpPr>
          <p:cNvPr id="563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QS-PL-500</a:t>
            </a:r>
          </a:p>
        </p:txBody>
      </p:sp>
      <p:sp>
        <p:nvSpPr>
          <p:cNvPr id="56325" name="Rectangle 9"/>
          <p:cNvSpPr>
            <a:spLocks noChangeArrowheads="1"/>
          </p:cNvSpPr>
          <p:nvPr/>
        </p:nvSpPr>
        <p:spPr bwMode="auto">
          <a:xfrm>
            <a:off x="535511" y="2714134"/>
            <a:ext cx="8087628" cy="52546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770" y="1052333"/>
            <a:ext cx="806608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Items</a:t>
            </a:r>
            <a:endParaRPr lang="en-US" dirty="0"/>
          </a:p>
        </p:txBody>
      </p:sp>
      <p:sp>
        <p:nvSpPr>
          <p:cNvPr id="614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QS-PL-550</a:t>
            </a:r>
          </a:p>
        </p:txBody>
      </p:sp>
      <p:sp>
        <p:nvSpPr>
          <p:cNvPr id="61445" name="Rectangle 16"/>
          <p:cNvSpPr>
            <a:spLocks noChangeArrowheads="1"/>
          </p:cNvSpPr>
          <p:nvPr/>
        </p:nvSpPr>
        <p:spPr bwMode="auto">
          <a:xfrm>
            <a:off x="5962828" y="2487452"/>
            <a:ext cx="1003300" cy="27463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540" y="2931892"/>
            <a:ext cx="8751887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Order Report or Browse</a:t>
            </a:r>
            <a:endParaRPr lang="en-US" dirty="0"/>
          </a:p>
        </p:txBody>
      </p:sp>
      <p:sp>
        <p:nvSpPr>
          <p:cNvPr id="655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QS-PL-590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" y="1147763"/>
            <a:ext cx="8170863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Line Plan</a:t>
            </a:r>
            <a:endParaRPr lang="en-US" dirty="0"/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QS-PL-050</a:t>
            </a:r>
          </a:p>
        </p:txBody>
      </p:sp>
      <p:grpSp>
        <p:nvGrpSpPr>
          <p:cNvPr id="8196" name="Group 20"/>
          <p:cNvGrpSpPr>
            <a:grpSpLocks/>
          </p:cNvGrpSpPr>
          <p:nvPr/>
        </p:nvGrpSpPr>
        <p:grpSpPr bwMode="auto">
          <a:xfrm>
            <a:off x="1053101" y="2921392"/>
            <a:ext cx="7023100" cy="1096963"/>
            <a:chOff x="699" y="676"/>
            <a:chExt cx="4424" cy="691"/>
          </a:xfrm>
        </p:grpSpPr>
        <p:cxnSp>
          <p:nvCxnSpPr>
            <p:cNvPr id="8197" name="AutoShape 10"/>
            <p:cNvCxnSpPr>
              <a:cxnSpLocks noChangeShapeType="1"/>
              <a:endCxn id="515083" idx="1"/>
            </p:cNvCxnSpPr>
            <p:nvPr/>
          </p:nvCxnSpPr>
          <p:spPr bwMode="auto">
            <a:xfrm>
              <a:off x="1808" y="1023"/>
              <a:ext cx="358" cy="0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515083" name="Rectangle 11"/>
            <p:cNvSpPr>
              <a:spLocks noChangeArrowheads="1"/>
            </p:cNvSpPr>
            <p:nvPr/>
          </p:nvSpPr>
          <p:spPr bwMode="auto">
            <a:xfrm>
              <a:off x="2166" y="720"/>
              <a:ext cx="1102" cy="606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8199" name="Text Box 12"/>
            <p:cNvSpPr txBox="1">
              <a:spLocks noChangeArrowheads="1"/>
            </p:cNvSpPr>
            <p:nvPr/>
          </p:nvSpPr>
          <p:spPr bwMode="auto">
            <a:xfrm>
              <a:off x="2223" y="852"/>
              <a:ext cx="995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End-Item Forecasts</a:t>
              </a:r>
            </a:p>
          </p:txBody>
        </p:sp>
        <p:cxnSp>
          <p:nvCxnSpPr>
            <p:cNvPr id="8200" name="AutoShape 14"/>
            <p:cNvCxnSpPr>
              <a:cxnSpLocks noChangeShapeType="1"/>
              <a:stCxn id="515083" idx="3"/>
              <a:endCxn id="515091" idx="1"/>
            </p:cNvCxnSpPr>
            <p:nvPr/>
          </p:nvCxnSpPr>
          <p:spPr bwMode="auto">
            <a:xfrm flipV="1">
              <a:off x="3268" y="1022"/>
              <a:ext cx="413" cy="1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515089" name="Rectangle 17"/>
            <p:cNvSpPr>
              <a:spLocks noChangeArrowheads="1"/>
            </p:cNvSpPr>
            <p:nvPr/>
          </p:nvSpPr>
          <p:spPr bwMode="auto">
            <a:xfrm>
              <a:off x="699" y="720"/>
              <a:ext cx="1102" cy="606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8202" name="Text Box 18"/>
            <p:cNvSpPr txBox="1">
              <a:spLocks noChangeArrowheads="1"/>
            </p:cNvSpPr>
            <p:nvPr/>
          </p:nvSpPr>
          <p:spPr bwMode="auto">
            <a:xfrm>
              <a:off x="756" y="852"/>
              <a:ext cx="995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Product Line Plans</a:t>
              </a:r>
            </a:p>
          </p:txBody>
        </p:sp>
        <p:sp>
          <p:nvSpPr>
            <p:cNvPr id="515091" name="Rectangle 19"/>
            <p:cNvSpPr>
              <a:spLocks noChangeArrowheads="1"/>
            </p:cNvSpPr>
            <p:nvPr/>
          </p:nvSpPr>
          <p:spPr bwMode="auto">
            <a:xfrm>
              <a:off x="3681" y="676"/>
              <a:ext cx="1442" cy="691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 b="0" dirty="0">
                  <a:latin typeface="+mj-lt"/>
                </a:rPr>
                <a:t>Master Production </a:t>
              </a:r>
              <a:br>
                <a:rPr lang="en-US" sz="1600" b="0" dirty="0">
                  <a:latin typeface="+mj-lt"/>
                </a:rPr>
              </a:br>
              <a:r>
                <a:rPr lang="en-US" sz="1600" b="0" dirty="0">
                  <a:latin typeface="+mj-lt"/>
                </a:rPr>
                <a:t>Schedule</a:t>
              </a: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2563" y="1624013"/>
            <a:ext cx="623887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Work Orders</a:t>
            </a:r>
            <a:endParaRPr lang="en-US" dirty="0"/>
          </a:p>
        </p:txBody>
      </p:sp>
      <p:sp>
        <p:nvSpPr>
          <p:cNvPr id="665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QS-PL-600</a:t>
            </a:r>
          </a:p>
        </p:txBody>
      </p:sp>
      <p:sp>
        <p:nvSpPr>
          <p:cNvPr id="66565" name="Rectangle 15"/>
          <p:cNvSpPr>
            <a:spLocks noChangeArrowheads="1"/>
          </p:cNvSpPr>
          <p:nvPr/>
        </p:nvSpPr>
        <p:spPr bwMode="auto">
          <a:xfrm>
            <a:off x="3639354" y="3535814"/>
            <a:ext cx="1146175" cy="2317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3" y="1334350"/>
            <a:ext cx="8256587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Work Order Approval: Line 1</a:t>
            </a:r>
            <a:endParaRPr lang="en-US" dirty="0"/>
          </a:p>
        </p:txBody>
      </p:sp>
      <p:sp>
        <p:nvSpPr>
          <p:cNvPr id="675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QS-PL-610</a:t>
            </a:r>
          </a:p>
        </p:txBody>
      </p:sp>
      <p:sp>
        <p:nvSpPr>
          <p:cNvPr id="67589" name="Rectangle 14"/>
          <p:cNvSpPr>
            <a:spLocks noChangeArrowheads="1"/>
          </p:cNvSpPr>
          <p:nvPr/>
        </p:nvSpPr>
        <p:spPr bwMode="auto">
          <a:xfrm>
            <a:off x="682625" y="2315399"/>
            <a:ext cx="7734300" cy="254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67590" name="Rectangle 15"/>
          <p:cNvSpPr>
            <a:spLocks noChangeArrowheads="1"/>
          </p:cNvSpPr>
          <p:nvPr/>
        </p:nvSpPr>
        <p:spPr bwMode="auto">
          <a:xfrm>
            <a:off x="679449" y="5545961"/>
            <a:ext cx="7908965" cy="241381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Work Order</a:t>
            </a:r>
            <a:endParaRPr lang="en-US" dirty="0"/>
          </a:p>
        </p:txBody>
      </p:sp>
      <p:sp>
        <p:nvSpPr>
          <p:cNvPr id="696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QS-PL-630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" y="2185988"/>
            <a:ext cx="8342313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Availability of Components</a:t>
            </a:r>
            <a:endParaRPr lang="en-US" dirty="0"/>
          </a:p>
        </p:txBody>
      </p:sp>
      <p:sp>
        <p:nvSpPr>
          <p:cNvPr id="706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QS-PL-640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1638" y="1147763"/>
            <a:ext cx="580072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2525" y="1038225"/>
            <a:ext cx="6837363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Release Work Order </a:t>
            </a:r>
            <a:endParaRPr lang="en-US" dirty="0"/>
          </a:p>
        </p:txBody>
      </p:sp>
      <p:sp>
        <p:nvSpPr>
          <p:cNvPr id="716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QS-PL-650</a:t>
            </a:r>
          </a:p>
        </p:txBody>
      </p:sp>
      <p:sp>
        <p:nvSpPr>
          <p:cNvPr id="71685" name="Rectangle 10"/>
          <p:cNvSpPr>
            <a:spLocks noChangeArrowheads="1"/>
          </p:cNvSpPr>
          <p:nvPr/>
        </p:nvSpPr>
        <p:spPr bwMode="auto">
          <a:xfrm>
            <a:off x="1772150" y="2052552"/>
            <a:ext cx="1300163" cy="254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71686" name="Rectangle 11"/>
          <p:cNvSpPr>
            <a:spLocks noChangeArrowheads="1"/>
          </p:cNvSpPr>
          <p:nvPr/>
        </p:nvSpPr>
        <p:spPr bwMode="auto">
          <a:xfrm>
            <a:off x="1709838" y="2744902"/>
            <a:ext cx="1068387" cy="4413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71687" name="Rectangle 12"/>
          <p:cNvSpPr>
            <a:spLocks noChangeArrowheads="1"/>
          </p:cNvSpPr>
          <p:nvPr/>
        </p:nvSpPr>
        <p:spPr bwMode="auto">
          <a:xfrm>
            <a:off x="4855275" y="4355090"/>
            <a:ext cx="1266825" cy="25241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Release/Print</a:t>
            </a:r>
            <a:endParaRPr lang="en-US" dirty="0"/>
          </a:p>
        </p:txBody>
      </p:sp>
      <p:sp>
        <p:nvSpPr>
          <p:cNvPr id="727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QS-PL-660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8288" y="853938"/>
            <a:ext cx="6067425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Routing</a:t>
            </a:r>
            <a:endParaRPr lang="en-US" dirty="0"/>
          </a:p>
        </p:txBody>
      </p:sp>
      <p:sp>
        <p:nvSpPr>
          <p:cNvPr id="737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QS-PL-670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1495425"/>
            <a:ext cx="585787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 Work Order Components</a:t>
            </a:r>
            <a:endParaRPr lang="en-US" dirty="0"/>
          </a:p>
        </p:txBody>
      </p:sp>
      <p:sp>
        <p:nvSpPr>
          <p:cNvPr id="747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QS-PL-680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113" y="928688"/>
            <a:ext cx="810418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4913" y="895350"/>
            <a:ext cx="6732587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Report Labor</a:t>
            </a:r>
            <a:endParaRPr lang="en-US" dirty="0"/>
          </a:p>
        </p:txBody>
      </p:sp>
      <p:sp>
        <p:nvSpPr>
          <p:cNvPr id="768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QS-PL-690</a:t>
            </a:r>
          </a:p>
        </p:txBody>
      </p:sp>
      <p:sp>
        <p:nvSpPr>
          <p:cNvPr id="76805" name="Rectangle 13"/>
          <p:cNvSpPr>
            <a:spLocks noChangeArrowheads="1"/>
          </p:cNvSpPr>
          <p:nvPr/>
        </p:nvSpPr>
        <p:spPr bwMode="auto">
          <a:xfrm>
            <a:off x="1462863" y="5144493"/>
            <a:ext cx="2247900" cy="2317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76806" name="Rectangle 14"/>
          <p:cNvSpPr>
            <a:spLocks noChangeArrowheads="1"/>
          </p:cNvSpPr>
          <p:nvPr/>
        </p:nvSpPr>
        <p:spPr bwMode="auto">
          <a:xfrm>
            <a:off x="5292050" y="3789693"/>
            <a:ext cx="1530350" cy="69373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76807" name="Rectangle 15"/>
          <p:cNvSpPr>
            <a:spLocks noChangeArrowheads="1"/>
          </p:cNvSpPr>
          <p:nvPr/>
        </p:nvSpPr>
        <p:spPr bwMode="auto">
          <a:xfrm>
            <a:off x="1429063" y="1662643"/>
            <a:ext cx="1289050" cy="50641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5825" y="938213"/>
            <a:ext cx="7370763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and Close Work Order</a:t>
            </a:r>
            <a:endParaRPr lang="en-US" dirty="0"/>
          </a:p>
        </p:txBody>
      </p:sp>
      <p:sp>
        <p:nvSpPr>
          <p:cNvPr id="778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QS-PL-700</a:t>
            </a:r>
          </a:p>
        </p:txBody>
      </p:sp>
      <p:sp>
        <p:nvSpPr>
          <p:cNvPr id="77829" name="Rectangle 11"/>
          <p:cNvSpPr>
            <a:spLocks noChangeArrowheads="1"/>
          </p:cNvSpPr>
          <p:nvPr/>
        </p:nvSpPr>
        <p:spPr bwMode="auto">
          <a:xfrm>
            <a:off x="1079500" y="3240911"/>
            <a:ext cx="2379663" cy="28936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77830" name="Rectangle 12"/>
          <p:cNvSpPr>
            <a:spLocks noChangeArrowheads="1"/>
          </p:cNvSpPr>
          <p:nvPr/>
        </p:nvSpPr>
        <p:spPr bwMode="auto">
          <a:xfrm>
            <a:off x="1525908" y="5377717"/>
            <a:ext cx="849312" cy="19843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77831" name="Rectangle 13"/>
          <p:cNvSpPr>
            <a:spLocks noChangeArrowheads="1"/>
          </p:cNvSpPr>
          <p:nvPr/>
        </p:nvSpPr>
        <p:spPr bwMode="auto">
          <a:xfrm>
            <a:off x="5195363" y="4166886"/>
            <a:ext cx="981075" cy="28652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Introduction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QS-PL-060</a:t>
            </a:r>
          </a:p>
        </p:txBody>
      </p:sp>
      <p:sp>
        <p:nvSpPr>
          <p:cNvPr id="500740" name="Rectangle 4"/>
          <p:cNvSpPr>
            <a:spLocks noChangeArrowheads="1"/>
          </p:cNvSpPr>
          <p:nvPr/>
        </p:nvSpPr>
        <p:spPr bwMode="auto">
          <a:xfrm>
            <a:off x="3425825" y="3041650"/>
            <a:ext cx="2289175" cy="1096963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5725" tIns="42862" rIns="85725" bIns="42862" anchor="ctr"/>
          <a:lstStyle/>
          <a:p>
            <a:pPr algn="ctr" defTabSz="792163" eaLnBrk="0" hangingPunct="0">
              <a:defRPr/>
            </a:pPr>
            <a:r>
              <a:rPr lang="en-US" sz="1600" b="0" dirty="0">
                <a:latin typeface="+mj-lt"/>
              </a:rPr>
              <a:t>Master Production 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Schedule</a:t>
            </a:r>
          </a:p>
        </p:txBody>
      </p:sp>
      <p:sp>
        <p:nvSpPr>
          <p:cNvPr id="500744" name="Rectangle 8"/>
          <p:cNvSpPr>
            <a:spLocks noChangeArrowheads="1"/>
          </p:cNvSpPr>
          <p:nvPr/>
        </p:nvSpPr>
        <p:spPr bwMode="auto">
          <a:xfrm>
            <a:off x="6303963" y="3111500"/>
            <a:ext cx="1749425" cy="962025"/>
          </a:xfrm>
          <a:prstGeom prst="rect">
            <a:avLst/>
          </a:prstGeom>
          <a:gradFill rotWithShape="0">
            <a:gsLst>
              <a:gs pos="0">
                <a:srgbClr val="D8DAC9"/>
              </a:gs>
              <a:gs pos="100000">
                <a:srgbClr val="D8DAC9">
                  <a:gamma/>
                  <a:tint val="50196"/>
                  <a:invGamma/>
                </a:srgbClr>
              </a:gs>
            </a:gsLst>
            <a:lin ang="5400000" scaled="1"/>
          </a:gra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9222" name="Text Box 9"/>
          <p:cNvSpPr txBox="1">
            <a:spLocks noChangeArrowheads="1"/>
          </p:cNvSpPr>
          <p:nvPr/>
        </p:nvSpPr>
        <p:spPr bwMode="auto">
          <a:xfrm>
            <a:off x="6394450" y="3425825"/>
            <a:ext cx="1579563" cy="320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 dirty="0">
                <a:latin typeface="+mj-lt"/>
              </a:rPr>
              <a:t>MRP</a:t>
            </a:r>
          </a:p>
        </p:txBody>
      </p:sp>
      <p:cxnSp>
        <p:nvCxnSpPr>
          <p:cNvPr id="9223" name="AutoShape 23"/>
          <p:cNvCxnSpPr>
            <a:cxnSpLocks noChangeShapeType="1"/>
            <a:stCxn id="500740" idx="3"/>
            <a:endCxn id="500744" idx="1"/>
          </p:cNvCxnSpPr>
          <p:nvPr/>
        </p:nvCxnSpPr>
        <p:spPr bwMode="auto">
          <a:xfrm>
            <a:off x="5715000" y="3590925"/>
            <a:ext cx="588963" cy="1588"/>
          </a:xfrm>
          <a:prstGeom prst="straightConnector1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triangle" w="med" len="med"/>
          </a:ln>
        </p:spPr>
      </p:cxnSp>
      <p:sp>
        <p:nvSpPr>
          <p:cNvPr id="500765" name="Rectangle 29"/>
          <p:cNvSpPr>
            <a:spLocks noChangeArrowheads="1"/>
          </p:cNvSpPr>
          <p:nvPr/>
        </p:nvSpPr>
        <p:spPr bwMode="auto">
          <a:xfrm>
            <a:off x="1103313" y="3111500"/>
            <a:ext cx="1749425" cy="962025"/>
          </a:xfrm>
          <a:prstGeom prst="rect">
            <a:avLst/>
          </a:prstGeom>
          <a:gradFill rotWithShape="0">
            <a:gsLst>
              <a:gs pos="0">
                <a:srgbClr val="D8DAC9"/>
              </a:gs>
              <a:gs pos="100000">
                <a:srgbClr val="D8DAC9">
                  <a:gamma/>
                  <a:tint val="50196"/>
                  <a:invGamma/>
                </a:srgbClr>
              </a:gs>
            </a:gsLst>
            <a:lin ang="5400000" scaled="1"/>
          </a:gra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9225" name="Text Box 30"/>
          <p:cNvSpPr txBox="1">
            <a:spLocks noChangeArrowheads="1"/>
          </p:cNvSpPr>
          <p:nvPr/>
        </p:nvSpPr>
        <p:spPr bwMode="auto">
          <a:xfrm>
            <a:off x="1193800" y="3335338"/>
            <a:ext cx="1579563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 dirty="0">
                <a:latin typeface="+mj-lt"/>
              </a:rPr>
              <a:t>End-Item Forecasts</a:t>
            </a:r>
          </a:p>
        </p:txBody>
      </p:sp>
      <p:cxnSp>
        <p:nvCxnSpPr>
          <p:cNvPr id="9226" name="AutoShape 31"/>
          <p:cNvCxnSpPr>
            <a:cxnSpLocks noChangeShapeType="1"/>
            <a:stCxn id="500765" idx="3"/>
            <a:endCxn id="500740" idx="1"/>
          </p:cNvCxnSpPr>
          <p:nvPr/>
        </p:nvCxnSpPr>
        <p:spPr bwMode="auto">
          <a:xfrm flipV="1">
            <a:off x="2852738" y="3590925"/>
            <a:ext cx="573087" cy="1588"/>
          </a:xfrm>
          <a:prstGeom prst="straightConnector1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MRP Summary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QS-PL-710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900" y="1279305"/>
            <a:ext cx="8724512" cy="451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64547" y="2639028"/>
            <a:ext cx="1575828" cy="28652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2912" y="1194845"/>
            <a:ext cx="76660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Allocate Items to Sales Order</a:t>
            </a:r>
            <a:endParaRPr lang="en-US" dirty="0"/>
          </a:p>
        </p:txBody>
      </p:sp>
      <p:sp>
        <p:nvSpPr>
          <p:cNvPr id="829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QS-PL-740</a:t>
            </a:r>
          </a:p>
        </p:txBody>
      </p:sp>
      <p:sp>
        <p:nvSpPr>
          <p:cNvPr id="82949" name="Rectangle 6"/>
          <p:cNvSpPr>
            <a:spLocks noChangeArrowheads="1"/>
          </p:cNvSpPr>
          <p:nvPr/>
        </p:nvSpPr>
        <p:spPr bwMode="auto">
          <a:xfrm>
            <a:off x="955012" y="3058833"/>
            <a:ext cx="4327525" cy="2619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Packing List</a:t>
            </a:r>
            <a:endParaRPr lang="en-US" dirty="0"/>
          </a:p>
        </p:txBody>
      </p:sp>
      <p:sp>
        <p:nvSpPr>
          <p:cNvPr id="839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QS-PL-750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5825" y="1457325"/>
            <a:ext cx="7370763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</a:t>
            </a:r>
            <a:endParaRPr lang="en-US" dirty="0"/>
          </a:p>
        </p:txBody>
      </p:sp>
      <p:sp>
        <p:nvSpPr>
          <p:cNvPr id="870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QS-PL-770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8" y="1009650"/>
            <a:ext cx="83137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Invoice Post and Print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QS-PL-800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116" y="835011"/>
            <a:ext cx="8626497" cy="3796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7402" y="4536793"/>
            <a:ext cx="855186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2" name="Straight Arrow Connector 131"/>
          <p:cNvCxnSpPr>
            <a:endCxn id="121" idx="0"/>
          </p:cNvCxnSpPr>
          <p:nvPr/>
        </p:nvCxnSpPr>
        <p:spPr>
          <a:xfrm>
            <a:off x="1088021" y="5370675"/>
            <a:ext cx="4909" cy="370976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 Flow</a:t>
            </a:r>
            <a:endParaRPr lang="en-US" dirty="0"/>
          </a:p>
        </p:txBody>
      </p:sp>
      <p:sp>
        <p:nvSpPr>
          <p:cNvPr id="952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QS-PL-850</a:t>
            </a:r>
          </a:p>
        </p:txBody>
      </p:sp>
      <p:sp>
        <p:nvSpPr>
          <p:cNvPr id="95236" name="Rectangle 5"/>
          <p:cNvSpPr>
            <a:spLocks noChangeArrowheads="1"/>
          </p:cNvSpPr>
          <p:nvPr/>
        </p:nvSpPr>
        <p:spPr bwMode="auto">
          <a:xfrm>
            <a:off x="353535" y="4242850"/>
            <a:ext cx="1069975" cy="392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306184" name="Rectangle 8"/>
          <p:cNvSpPr>
            <a:spLocks noChangeArrowheads="1"/>
          </p:cNvSpPr>
          <p:nvPr/>
        </p:nvSpPr>
        <p:spPr bwMode="auto">
          <a:xfrm>
            <a:off x="431867" y="961487"/>
            <a:ext cx="1368425" cy="6358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Enter Forecast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For Item</a:t>
            </a:r>
            <a:endParaRPr lang="en-US" sz="1200" dirty="0">
              <a:latin typeface="+mj-lt"/>
            </a:endParaRPr>
          </a:p>
        </p:txBody>
      </p:sp>
      <p:sp>
        <p:nvSpPr>
          <p:cNvPr id="306185" name="Rectangle 9"/>
          <p:cNvSpPr>
            <a:spLocks noChangeArrowheads="1"/>
          </p:cNvSpPr>
          <p:nvPr/>
        </p:nvSpPr>
        <p:spPr bwMode="auto">
          <a:xfrm>
            <a:off x="3983097" y="2763300"/>
            <a:ext cx="1222375" cy="982663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Product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Structure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Cost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Roll-Up</a:t>
            </a:r>
          </a:p>
        </p:txBody>
      </p:sp>
      <p:sp>
        <p:nvSpPr>
          <p:cNvPr id="306186" name="Rectangle 10"/>
          <p:cNvSpPr>
            <a:spLocks noChangeArrowheads="1"/>
          </p:cNvSpPr>
          <p:nvPr/>
        </p:nvSpPr>
        <p:spPr bwMode="auto">
          <a:xfrm>
            <a:off x="5135924" y="4858306"/>
            <a:ext cx="1222375" cy="604932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Review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Action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Messages</a:t>
            </a:r>
            <a:endParaRPr lang="en-US" sz="1200" dirty="0">
              <a:latin typeface="+mj-lt"/>
            </a:endParaRPr>
          </a:p>
        </p:txBody>
      </p:sp>
      <p:sp>
        <p:nvSpPr>
          <p:cNvPr id="306189" name="Rectangle 13"/>
          <p:cNvSpPr>
            <a:spLocks noChangeArrowheads="1"/>
          </p:cNvSpPr>
          <p:nvPr/>
        </p:nvSpPr>
        <p:spPr bwMode="auto">
          <a:xfrm>
            <a:off x="431867" y="2728376"/>
            <a:ext cx="1368425" cy="6051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Enter Sales 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Order for Item</a:t>
            </a:r>
          </a:p>
        </p:txBody>
      </p:sp>
      <p:sp>
        <p:nvSpPr>
          <p:cNvPr id="306193" name="Rectangle 17"/>
          <p:cNvSpPr>
            <a:spLocks noChangeArrowheads="1"/>
          </p:cNvSpPr>
          <p:nvPr/>
        </p:nvSpPr>
        <p:spPr bwMode="auto">
          <a:xfrm>
            <a:off x="7041397" y="879673"/>
            <a:ext cx="1222375" cy="61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Approve 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Planned PO 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for Components</a:t>
            </a:r>
            <a:endParaRPr lang="en-US" sz="1200" dirty="0">
              <a:latin typeface="+mj-lt"/>
            </a:endParaRPr>
          </a:p>
        </p:txBody>
      </p:sp>
      <p:grpSp>
        <p:nvGrpSpPr>
          <p:cNvPr id="29" name="Group 66"/>
          <p:cNvGrpSpPr>
            <a:grpSpLocks/>
          </p:cNvGrpSpPr>
          <p:nvPr/>
        </p:nvGrpSpPr>
        <p:grpSpPr bwMode="auto">
          <a:xfrm>
            <a:off x="2122019" y="1914364"/>
            <a:ext cx="4140088" cy="2544751"/>
            <a:chOff x="146" y="794"/>
            <a:chExt cx="4609" cy="3236"/>
          </a:xfrm>
        </p:grpSpPr>
        <p:grpSp>
          <p:nvGrpSpPr>
            <p:cNvPr id="30" name="Group 65"/>
            <p:cNvGrpSpPr>
              <a:grpSpLocks/>
            </p:cNvGrpSpPr>
            <p:nvPr/>
          </p:nvGrpSpPr>
          <p:grpSpPr bwMode="auto">
            <a:xfrm>
              <a:off x="146" y="794"/>
              <a:ext cx="4609" cy="3236"/>
              <a:chOff x="146" y="794"/>
              <a:chExt cx="4609" cy="3236"/>
            </a:xfrm>
          </p:grpSpPr>
          <p:sp>
            <p:nvSpPr>
              <p:cNvPr id="51" name="Rectangle 37"/>
              <p:cNvSpPr>
                <a:spLocks noChangeArrowheads="1"/>
              </p:cNvSpPr>
              <p:nvPr/>
            </p:nvSpPr>
            <p:spPr bwMode="auto">
              <a:xfrm>
                <a:off x="146" y="794"/>
                <a:ext cx="4609" cy="323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1600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en-US" sz="1000" dirty="0">
                  <a:latin typeface="+mj-lt"/>
                </a:endParaRPr>
              </a:p>
            </p:txBody>
          </p:sp>
          <p:sp>
            <p:nvSpPr>
              <p:cNvPr id="53" name="Rectangle 39"/>
              <p:cNvSpPr>
                <a:spLocks noChangeArrowheads="1"/>
              </p:cNvSpPr>
              <p:nvPr/>
            </p:nvSpPr>
            <p:spPr bwMode="auto">
              <a:xfrm>
                <a:off x="1682" y="842"/>
                <a:ext cx="651" cy="3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82550" tIns="41275" rIns="82550" bIns="41275">
                <a:spAutoFit/>
              </a:bodyPr>
              <a:lstStyle/>
              <a:p>
                <a:pPr algn="ctr" defTabSz="739775" eaLnBrk="0" hangingPunct="0"/>
                <a:endParaRPr lang="en-US" sz="1000" dirty="0">
                  <a:latin typeface="+mj-lt"/>
                </a:endParaRPr>
              </a:p>
            </p:txBody>
          </p:sp>
        </p:grpSp>
        <p:sp>
          <p:nvSpPr>
            <p:cNvPr id="31" name="Freeform 45"/>
            <p:cNvSpPr>
              <a:spLocks/>
            </p:cNvSpPr>
            <p:nvPr/>
          </p:nvSpPr>
          <p:spPr bwMode="auto">
            <a:xfrm>
              <a:off x="1670" y="1154"/>
              <a:ext cx="290" cy="2544"/>
            </a:xfrm>
            <a:custGeom>
              <a:avLst/>
              <a:gdLst>
                <a:gd name="T0" fmla="*/ 14 w 235"/>
                <a:gd name="T1" fmla="*/ 0 h 3025"/>
                <a:gd name="T2" fmla="*/ 357 w 235"/>
                <a:gd name="T3" fmla="*/ 0 h 3025"/>
                <a:gd name="T4" fmla="*/ 357 w 235"/>
                <a:gd name="T5" fmla="*/ 2139 h 3025"/>
                <a:gd name="T6" fmla="*/ 0 w 235"/>
                <a:gd name="T7" fmla="*/ 2139 h 30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5"/>
                <a:gd name="T13" fmla="*/ 0 h 3025"/>
                <a:gd name="T14" fmla="*/ 235 w 235"/>
                <a:gd name="T15" fmla="*/ 3025 h 30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5" h="3025">
                  <a:moveTo>
                    <a:pt x="9" y="0"/>
                  </a:moveTo>
                  <a:lnTo>
                    <a:pt x="234" y="0"/>
                  </a:lnTo>
                  <a:lnTo>
                    <a:pt x="234" y="3024"/>
                  </a:lnTo>
                  <a:lnTo>
                    <a:pt x="0" y="302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sz="1000" dirty="0">
                <a:latin typeface="+mj-lt"/>
              </a:endParaRPr>
            </a:p>
          </p:txBody>
        </p:sp>
        <p:sp>
          <p:nvSpPr>
            <p:cNvPr id="32" name="Line 46"/>
            <p:cNvSpPr>
              <a:spLocks noChangeShapeType="1"/>
            </p:cNvSpPr>
            <p:nvPr/>
          </p:nvSpPr>
          <p:spPr bwMode="auto">
            <a:xfrm>
              <a:off x="1710" y="1797"/>
              <a:ext cx="24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000" dirty="0">
                <a:latin typeface="+mj-lt"/>
              </a:endParaRPr>
            </a:p>
          </p:txBody>
        </p:sp>
        <p:sp>
          <p:nvSpPr>
            <p:cNvPr id="33" name="Line 47"/>
            <p:cNvSpPr>
              <a:spLocks noChangeShapeType="1"/>
            </p:cNvSpPr>
            <p:nvPr/>
          </p:nvSpPr>
          <p:spPr bwMode="auto">
            <a:xfrm>
              <a:off x="1698" y="3096"/>
              <a:ext cx="24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000" dirty="0">
                <a:latin typeface="+mj-lt"/>
              </a:endParaRPr>
            </a:p>
          </p:txBody>
        </p:sp>
        <p:sp>
          <p:nvSpPr>
            <p:cNvPr id="34" name="Line 48"/>
            <p:cNvSpPr>
              <a:spLocks noChangeShapeType="1"/>
            </p:cNvSpPr>
            <p:nvPr/>
          </p:nvSpPr>
          <p:spPr bwMode="auto">
            <a:xfrm>
              <a:off x="1687" y="2439"/>
              <a:ext cx="44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sz="1000" dirty="0">
                <a:latin typeface="+mj-lt"/>
              </a:endParaRPr>
            </a:p>
          </p:txBody>
        </p:sp>
        <p:sp>
          <p:nvSpPr>
            <p:cNvPr id="35" name="AutoShape 49"/>
            <p:cNvSpPr>
              <a:spLocks noChangeArrowheads="1"/>
            </p:cNvSpPr>
            <p:nvPr/>
          </p:nvSpPr>
          <p:spPr bwMode="auto">
            <a:xfrm>
              <a:off x="2127" y="1695"/>
              <a:ext cx="1146" cy="1213"/>
            </a:xfrm>
            <a:prstGeom prst="star16">
              <a:avLst>
                <a:gd name="adj" fmla="val 37500"/>
              </a:avLst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accent6"/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000" dirty="0">
                  <a:latin typeface="+mj-lt"/>
                </a:rPr>
                <a:t>Calculate</a:t>
              </a:r>
            </a:p>
            <a:p>
              <a:pPr algn="ctr" eaLnBrk="0" hangingPunct="0">
                <a:defRPr/>
              </a:pPr>
              <a:r>
                <a:rPr lang="en-US" sz="1000" dirty="0">
                  <a:latin typeface="+mj-lt"/>
                </a:rPr>
                <a:t>MRP</a:t>
              </a:r>
            </a:p>
          </p:txBody>
        </p:sp>
        <p:sp>
          <p:nvSpPr>
            <p:cNvPr id="36" name="Freeform 50"/>
            <p:cNvSpPr>
              <a:spLocks/>
            </p:cNvSpPr>
            <p:nvPr/>
          </p:nvSpPr>
          <p:spPr bwMode="auto">
            <a:xfrm>
              <a:off x="3464" y="1600"/>
              <a:ext cx="328" cy="1536"/>
            </a:xfrm>
            <a:custGeom>
              <a:avLst/>
              <a:gdLst>
                <a:gd name="T0" fmla="*/ 285 w 361"/>
                <a:gd name="T1" fmla="*/ 0 h 1441"/>
                <a:gd name="T2" fmla="*/ 0 w 361"/>
                <a:gd name="T3" fmla="*/ 0 h 1441"/>
                <a:gd name="T4" fmla="*/ 0 w 361"/>
                <a:gd name="T5" fmla="*/ 1636 h 1441"/>
                <a:gd name="T6" fmla="*/ 297 w 361"/>
                <a:gd name="T7" fmla="*/ 1636 h 14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1"/>
                <a:gd name="T13" fmla="*/ 0 h 1441"/>
                <a:gd name="T14" fmla="*/ 361 w 361"/>
                <a:gd name="T15" fmla="*/ 1441 h 14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1" h="1441">
                  <a:moveTo>
                    <a:pt x="346" y="0"/>
                  </a:moveTo>
                  <a:lnTo>
                    <a:pt x="0" y="0"/>
                  </a:lnTo>
                  <a:lnTo>
                    <a:pt x="0" y="1440"/>
                  </a:lnTo>
                  <a:lnTo>
                    <a:pt x="360" y="144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sz="1000" dirty="0">
                <a:latin typeface="+mj-lt"/>
              </a:endParaRPr>
            </a:p>
          </p:txBody>
        </p:sp>
        <p:sp>
          <p:nvSpPr>
            <p:cNvPr id="37" name="Line 51"/>
            <p:cNvSpPr>
              <a:spLocks noChangeShapeType="1"/>
            </p:cNvSpPr>
            <p:nvPr/>
          </p:nvSpPr>
          <p:spPr bwMode="auto">
            <a:xfrm>
              <a:off x="3310" y="2436"/>
              <a:ext cx="14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000" dirty="0">
                <a:latin typeface="+mj-lt"/>
              </a:endParaRPr>
            </a:p>
          </p:txBody>
        </p:sp>
        <p:grpSp>
          <p:nvGrpSpPr>
            <p:cNvPr id="38" name="Group 52"/>
            <p:cNvGrpSpPr>
              <a:grpSpLocks/>
            </p:cNvGrpSpPr>
            <p:nvPr/>
          </p:nvGrpSpPr>
          <p:grpSpPr bwMode="auto">
            <a:xfrm>
              <a:off x="3778" y="1091"/>
              <a:ext cx="942" cy="1210"/>
              <a:chOff x="3725" y="856"/>
              <a:chExt cx="995" cy="1287"/>
            </a:xfrm>
          </p:grpSpPr>
          <p:sp>
            <p:nvSpPr>
              <p:cNvPr id="48" name="Rectangle 53"/>
              <p:cNvSpPr>
                <a:spLocks noChangeArrowheads="1"/>
              </p:cNvSpPr>
              <p:nvPr/>
            </p:nvSpPr>
            <p:spPr bwMode="auto">
              <a:xfrm>
                <a:off x="3937" y="1050"/>
                <a:ext cx="783" cy="1093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000" b="0" dirty="0">
                  <a:latin typeface="+mj-lt"/>
                </a:endParaRPr>
              </a:p>
            </p:txBody>
          </p:sp>
          <p:sp>
            <p:nvSpPr>
              <p:cNvPr id="49" name="Rectangle 54"/>
              <p:cNvSpPr>
                <a:spLocks noChangeArrowheads="1"/>
              </p:cNvSpPr>
              <p:nvPr/>
            </p:nvSpPr>
            <p:spPr bwMode="auto">
              <a:xfrm>
                <a:off x="3834" y="959"/>
                <a:ext cx="784" cy="1092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000" b="0" dirty="0">
                  <a:latin typeface="+mj-lt"/>
                </a:endParaRPr>
              </a:p>
            </p:txBody>
          </p:sp>
          <p:sp>
            <p:nvSpPr>
              <p:cNvPr id="50" name="Rectangle 55"/>
              <p:cNvSpPr>
                <a:spLocks noChangeArrowheads="1"/>
              </p:cNvSpPr>
              <p:nvPr/>
            </p:nvSpPr>
            <p:spPr bwMode="auto">
              <a:xfrm>
                <a:off x="3725" y="856"/>
                <a:ext cx="826" cy="1093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r>
                  <a:rPr lang="en-US" sz="1000" b="0" dirty="0">
                    <a:latin typeface="+mj-lt"/>
                  </a:rPr>
                  <a:t>Planned</a:t>
                </a:r>
              </a:p>
              <a:p>
                <a:pPr algn="ctr" defTabSz="739775" eaLnBrk="0" hangingPunct="0">
                  <a:defRPr/>
                </a:pPr>
                <a:r>
                  <a:rPr lang="en-US" sz="1000" b="0" dirty="0" smtClean="0">
                    <a:latin typeface="+mj-lt"/>
                  </a:rPr>
                  <a:t>Orders</a:t>
                </a:r>
                <a:endParaRPr lang="en-US" sz="1000" b="0" dirty="0">
                  <a:latin typeface="+mj-lt"/>
                </a:endParaRPr>
              </a:p>
            </p:txBody>
          </p:sp>
        </p:grpSp>
        <p:grpSp>
          <p:nvGrpSpPr>
            <p:cNvPr id="39" name="Group 56"/>
            <p:cNvGrpSpPr>
              <a:grpSpLocks/>
            </p:cNvGrpSpPr>
            <p:nvPr/>
          </p:nvGrpSpPr>
          <p:grpSpPr bwMode="auto">
            <a:xfrm>
              <a:off x="3778" y="2624"/>
              <a:ext cx="942" cy="1211"/>
              <a:chOff x="3725" y="2229"/>
              <a:chExt cx="995" cy="1287"/>
            </a:xfrm>
          </p:grpSpPr>
          <p:sp>
            <p:nvSpPr>
              <p:cNvPr id="45" name="Rectangle 57"/>
              <p:cNvSpPr>
                <a:spLocks noChangeArrowheads="1"/>
              </p:cNvSpPr>
              <p:nvPr/>
            </p:nvSpPr>
            <p:spPr bwMode="auto">
              <a:xfrm>
                <a:off x="3937" y="2423"/>
                <a:ext cx="783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000" b="0" dirty="0">
                  <a:latin typeface="+mj-lt"/>
                </a:endParaRPr>
              </a:p>
            </p:txBody>
          </p:sp>
          <p:sp>
            <p:nvSpPr>
              <p:cNvPr id="46" name="Rectangle 58"/>
              <p:cNvSpPr>
                <a:spLocks noChangeArrowheads="1"/>
              </p:cNvSpPr>
              <p:nvPr/>
            </p:nvSpPr>
            <p:spPr bwMode="auto">
              <a:xfrm>
                <a:off x="3834" y="2332"/>
                <a:ext cx="784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000" b="0" dirty="0">
                  <a:latin typeface="+mj-lt"/>
                </a:endParaRPr>
              </a:p>
            </p:txBody>
          </p:sp>
          <p:sp>
            <p:nvSpPr>
              <p:cNvPr id="47" name="Rectangle 59"/>
              <p:cNvSpPr>
                <a:spLocks noChangeArrowheads="1"/>
              </p:cNvSpPr>
              <p:nvPr/>
            </p:nvSpPr>
            <p:spPr bwMode="auto">
              <a:xfrm>
                <a:off x="3725" y="2229"/>
                <a:ext cx="785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r>
                  <a:rPr lang="en-US" sz="1000" b="0" dirty="0">
                    <a:latin typeface="+mj-lt"/>
                  </a:rPr>
                  <a:t>Action</a:t>
                </a:r>
              </a:p>
              <a:p>
                <a:pPr algn="ctr" defTabSz="739775" eaLnBrk="0" hangingPunct="0">
                  <a:defRPr/>
                </a:pPr>
                <a:r>
                  <a:rPr lang="en-US" sz="1000" b="0" dirty="0">
                    <a:latin typeface="+mj-lt"/>
                  </a:rPr>
                  <a:t>Messages</a:t>
                </a:r>
              </a:p>
            </p:txBody>
          </p:sp>
        </p:grp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815" y="903"/>
              <a:ext cx="890" cy="548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000" b="0" dirty="0" smtClean="0">
                  <a:latin typeface="+mj-lt"/>
                </a:rPr>
                <a:t>BOMs</a:t>
              </a:r>
              <a:endParaRPr lang="en-US" sz="1000" b="0" dirty="0">
                <a:latin typeface="+mj-lt"/>
              </a:endParaRP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815" y="1513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000" b="0" dirty="0" smtClean="0">
                  <a:latin typeface="+mj-lt"/>
                </a:rPr>
                <a:t>Demand</a:t>
              </a:r>
              <a:endParaRPr lang="en-US" sz="1000" b="0" dirty="0">
                <a:latin typeface="+mj-lt"/>
              </a:endParaRPr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815" y="2152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000" b="0" dirty="0" smtClean="0">
                  <a:latin typeface="+mj-lt"/>
                </a:rPr>
                <a:t>Supply</a:t>
              </a:r>
              <a:endParaRPr lang="en-US" sz="1000" b="0" dirty="0">
                <a:latin typeface="+mj-lt"/>
              </a:endParaRPr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815" y="2792"/>
              <a:ext cx="890" cy="548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000" b="0" dirty="0">
                  <a:latin typeface="+mj-lt"/>
                </a:rPr>
                <a:t>Planning</a:t>
              </a:r>
            </a:p>
            <a:p>
              <a:pPr algn="ctr" defTabSz="936625" eaLnBrk="0" hangingPunct="0">
                <a:defRPr/>
              </a:pPr>
              <a:r>
                <a:rPr lang="en-US" sz="1000" b="0" dirty="0">
                  <a:latin typeface="+mj-lt"/>
                </a:rPr>
                <a:t>Data</a:t>
              </a:r>
            </a:p>
          </p:txBody>
        </p:sp>
        <p:sp>
          <p:nvSpPr>
            <p:cNvPr id="44" name="Oval 44"/>
            <p:cNvSpPr>
              <a:spLocks noChangeArrowheads="1"/>
            </p:cNvSpPr>
            <p:nvPr/>
          </p:nvSpPr>
          <p:spPr bwMode="auto">
            <a:xfrm>
              <a:off x="815" y="3414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000" b="0" dirty="0">
                  <a:latin typeface="+mj-lt"/>
                </a:rPr>
                <a:t>Shop</a:t>
              </a:r>
            </a:p>
            <a:p>
              <a:pPr algn="ctr" defTabSz="936625" eaLnBrk="0" hangingPunct="0">
                <a:defRPr/>
              </a:pPr>
              <a:r>
                <a:rPr lang="en-US" sz="1000" b="0" dirty="0">
                  <a:latin typeface="+mj-lt"/>
                </a:rPr>
                <a:t>Calendar</a:t>
              </a:r>
            </a:p>
          </p:txBody>
        </p:sp>
      </p:grpSp>
      <p:cxnSp>
        <p:nvCxnSpPr>
          <p:cNvPr id="55" name="Straight Arrow Connector 54"/>
          <p:cNvCxnSpPr>
            <a:stCxn id="306184" idx="2"/>
            <a:endCxn id="306189" idx="0"/>
          </p:cNvCxnSpPr>
          <p:nvPr/>
        </p:nvCxnSpPr>
        <p:spPr>
          <a:xfrm>
            <a:off x="1116080" y="1597306"/>
            <a:ext cx="0" cy="113107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Elbow Connector 67"/>
          <p:cNvCxnSpPr>
            <a:stCxn id="50" idx="3"/>
            <a:endCxn id="306193" idx="1"/>
          </p:cNvCxnSpPr>
          <p:nvPr/>
        </p:nvCxnSpPr>
        <p:spPr>
          <a:xfrm flipV="1">
            <a:off x="6086947" y="1186393"/>
            <a:ext cx="954450" cy="1365577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Rectangle 17"/>
          <p:cNvSpPr>
            <a:spLocks noChangeArrowheads="1"/>
          </p:cNvSpPr>
          <p:nvPr/>
        </p:nvSpPr>
        <p:spPr bwMode="auto">
          <a:xfrm>
            <a:off x="7029822" y="1655181"/>
            <a:ext cx="1222375" cy="50928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Create PO from 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Requisition</a:t>
            </a:r>
            <a:endParaRPr lang="en-US" sz="1200" dirty="0">
              <a:latin typeface="+mj-lt"/>
            </a:endParaRPr>
          </a:p>
        </p:txBody>
      </p:sp>
      <p:sp>
        <p:nvSpPr>
          <p:cNvPr id="82" name="Rectangle 17"/>
          <p:cNvSpPr>
            <a:spLocks noChangeArrowheads="1"/>
          </p:cNvSpPr>
          <p:nvPr/>
        </p:nvSpPr>
        <p:spPr bwMode="auto">
          <a:xfrm>
            <a:off x="7029822" y="2286713"/>
            <a:ext cx="1222375" cy="60695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Receive 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Component 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Items on PO</a:t>
            </a:r>
            <a:endParaRPr lang="en-US" sz="1200" dirty="0">
              <a:latin typeface="+mj-lt"/>
            </a:endParaRPr>
          </a:p>
        </p:txBody>
      </p:sp>
      <p:sp>
        <p:nvSpPr>
          <p:cNvPr id="86" name="Rectangle 17"/>
          <p:cNvSpPr>
            <a:spLocks noChangeArrowheads="1"/>
          </p:cNvSpPr>
          <p:nvPr/>
        </p:nvSpPr>
        <p:spPr bwMode="auto">
          <a:xfrm>
            <a:off x="7066472" y="3164488"/>
            <a:ext cx="1222375" cy="541373"/>
          </a:xfrm>
          <a:prstGeom prst="rect">
            <a:avLst/>
          </a:prstGeom>
          <a:solidFill>
            <a:srgbClr val="D6CDAE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Approve 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Planned WO 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for Item</a:t>
            </a:r>
            <a:endParaRPr lang="en-US" sz="1200" dirty="0">
              <a:latin typeface="+mj-lt"/>
            </a:endParaRPr>
          </a:p>
        </p:txBody>
      </p:sp>
      <p:cxnSp>
        <p:nvCxnSpPr>
          <p:cNvPr id="87" name="Elbow Connector 86"/>
          <p:cNvCxnSpPr>
            <a:stCxn id="48" idx="3"/>
            <a:endCxn id="86" idx="1"/>
          </p:cNvCxnSpPr>
          <p:nvPr/>
        </p:nvCxnSpPr>
        <p:spPr>
          <a:xfrm>
            <a:off x="6230667" y="2695402"/>
            <a:ext cx="835805" cy="739773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Rectangle 17"/>
          <p:cNvSpPr>
            <a:spLocks noChangeArrowheads="1"/>
          </p:cNvSpPr>
          <p:nvPr/>
        </p:nvSpPr>
        <p:spPr bwMode="auto">
          <a:xfrm>
            <a:off x="7093477" y="5799700"/>
            <a:ext cx="1222375" cy="541373"/>
          </a:xfrm>
          <a:prstGeom prst="rect">
            <a:avLst/>
          </a:prstGeom>
          <a:solidFill>
            <a:srgbClr val="D6CDAE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Receive Item/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Close WO</a:t>
            </a:r>
          </a:p>
        </p:txBody>
      </p:sp>
      <p:cxnSp>
        <p:nvCxnSpPr>
          <p:cNvPr id="95" name="Straight Connector 94"/>
          <p:cNvCxnSpPr>
            <a:endCxn id="81" idx="0"/>
          </p:cNvCxnSpPr>
          <p:nvPr/>
        </p:nvCxnSpPr>
        <p:spPr>
          <a:xfrm>
            <a:off x="7641010" y="1539411"/>
            <a:ext cx="0" cy="11577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7642935" y="2177961"/>
            <a:ext cx="0" cy="11577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>
            <a:endCxn id="92" idx="0"/>
          </p:cNvCxnSpPr>
          <p:nvPr/>
        </p:nvCxnSpPr>
        <p:spPr>
          <a:xfrm>
            <a:off x="7668010" y="3742511"/>
            <a:ext cx="36655" cy="2057189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7669935" y="4415786"/>
            <a:ext cx="0" cy="11577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Rectangle 17"/>
          <p:cNvSpPr>
            <a:spLocks noChangeArrowheads="1"/>
          </p:cNvSpPr>
          <p:nvPr/>
        </p:nvSpPr>
        <p:spPr bwMode="auto">
          <a:xfrm>
            <a:off x="7066472" y="3826188"/>
            <a:ext cx="1222375" cy="541373"/>
          </a:xfrm>
          <a:prstGeom prst="rect">
            <a:avLst/>
          </a:prstGeom>
          <a:solidFill>
            <a:srgbClr val="D6CDAE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Release WO</a:t>
            </a:r>
            <a:endParaRPr lang="en-US" sz="1200" dirty="0">
              <a:latin typeface="+mj-lt"/>
            </a:endParaRPr>
          </a:p>
        </p:txBody>
      </p:sp>
      <p:sp>
        <p:nvSpPr>
          <p:cNvPr id="89" name="Rectangle 17"/>
          <p:cNvSpPr>
            <a:spLocks noChangeArrowheads="1"/>
          </p:cNvSpPr>
          <p:nvPr/>
        </p:nvSpPr>
        <p:spPr bwMode="auto">
          <a:xfrm>
            <a:off x="7066472" y="4487888"/>
            <a:ext cx="1222375" cy="541373"/>
          </a:xfrm>
          <a:prstGeom prst="rect">
            <a:avLst/>
          </a:prstGeom>
          <a:solidFill>
            <a:srgbClr val="D6CDAE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Verify and Issue 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Components</a:t>
            </a:r>
            <a:endParaRPr lang="en-US" sz="1200" dirty="0">
              <a:latin typeface="+mj-lt"/>
            </a:endParaRPr>
          </a:p>
        </p:txBody>
      </p:sp>
      <p:cxnSp>
        <p:nvCxnSpPr>
          <p:cNvPr id="100" name="Elbow Connector 99"/>
          <p:cNvCxnSpPr>
            <a:stCxn id="47" idx="2"/>
            <a:endCxn id="306186" idx="0"/>
          </p:cNvCxnSpPr>
          <p:nvPr/>
        </p:nvCxnSpPr>
        <p:spPr>
          <a:xfrm rot="16200000" flipH="1">
            <a:off x="5384659" y="4495853"/>
            <a:ext cx="696086" cy="28819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Rectangle 17"/>
          <p:cNvSpPr>
            <a:spLocks noChangeArrowheads="1"/>
          </p:cNvSpPr>
          <p:nvPr/>
        </p:nvSpPr>
        <p:spPr bwMode="auto">
          <a:xfrm>
            <a:off x="7103122" y="5161163"/>
            <a:ext cx="1222375" cy="541373"/>
          </a:xfrm>
          <a:prstGeom prst="rect">
            <a:avLst/>
          </a:prstGeom>
          <a:solidFill>
            <a:srgbClr val="D6CDAE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Report Labor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And Close WO</a:t>
            </a:r>
            <a:endParaRPr lang="en-US" sz="1200" dirty="0">
              <a:latin typeface="+mj-lt"/>
            </a:endParaRPr>
          </a:p>
        </p:txBody>
      </p:sp>
      <p:cxnSp>
        <p:nvCxnSpPr>
          <p:cNvPr id="105" name="Elbow Connector 104"/>
          <p:cNvCxnSpPr>
            <a:stCxn id="92" idx="1"/>
            <a:endCxn id="109" idx="3"/>
          </p:cNvCxnSpPr>
          <p:nvPr/>
        </p:nvCxnSpPr>
        <p:spPr>
          <a:xfrm rot="10800000">
            <a:off x="1800293" y="5127889"/>
            <a:ext cx="5293185" cy="942499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Rectangle 13"/>
          <p:cNvSpPr>
            <a:spLocks noChangeArrowheads="1"/>
          </p:cNvSpPr>
          <p:nvPr/>
        </p:nvSpPr>
        <p:spPr bwMode="auto">
          <a:xfrm>
            <a:off x="431867" y="4825321"/>
            <a:ext cx="1368425" cy="6051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Ship Sales Order</a:t>
            </a:r>
          </a:p>
        </p:txBody>
      </p:sp>
      <p:cxnSp>
        <p:nvCxnSpPr>
          <p:cNvPr id="111" name="Elbow Connector 110"/>
          <p:cNvCxnSpPr>
            <a:stCxn id="306189" idx="3"/>
            <a:endCxn id="41" idx="2"/>
          </p:cNvCxnSpPr>
          <p:nvPr/>
        </p:nvCxnSpPr>
        <p:spPr>
          <a:xfrm flipV="1">
            <a:off x="1800292" y="2695641"/>
            <a:ext cx="922664" cy="335302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1" name="Rectangle 13"/>
          <p:cNvSpPr>
            <a:spLocks noChangeArrowheads="1"/>
          </p:cNvSpPr>
          <p:nvPr/>
        </p:nvSpPr>
        <p:spPr bwMode="auto">
          <a:xfrm>
            <a:off x="408717" y="5741651"/>
            <a:ext cx="1368425" cy="566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Invoice 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Customer</a:t>
            </a:r>
          </a:p>
        </p:txBody>
      </p:sp>
      <p:cxnSp>
        <p:nvCxnSpPr>
          <p:cNvPr id="126" name="Elbow Connector 125"/>
          <p:cNvCxnSpPr>
            <a:stCxn id="89" idx="3"/>
            <a:endCxn id="82" idx="3"/>
          </p:cNvCxnSpPr>
          <p:nvPr/>
        </p:nvCxnSpPr>
        <p:spPr>
          <a:xfrm flipH="1" flipV="1">
            <a:off x="8252197" y="2590191"/>
            <a:ext cx="36650" cy="2168384"/>
          </a:xfrm>
          <a:prstGeom prst="bentConnector3">
            <a:avLst>
              <a:gd name="adj1" fmla="val -1223790"/>
            </a:avLst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306189" idx="2"/>
            <a:endCxn id="109" idx="0"/>
          </p:cNvCxnSpPr>
          <p:nvPr/>
        </p:nvCxnSpPr>
        <p:spPr>
          <a:xfrm>
            <a:off x="1116080" y="3333510"/>
            <a:ext cx="0" cy="149181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Exercise 11-3: Creating Supply for Demand</a:t>
            </a:r>
            <a:endParaRPr lang="en-US" dirty="0"/>
          </a:p>
        </p:txBody>
      </p:sp>
      <p:pic>
        <p:nvPicPr>
          <p:cNvPr id="92163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Forecasting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QS-PL-070</a:t>
            </a:r>
          </a:p>
        </p:txBody>
      </p:sp>
      <p:grpSp>
        <p:nvGrpSpPr>
          <p:cNvPr id="10244" name="Group 44"/>
          <p:cNvGrpSpPr>
            <a:grpSpLocks/>
          </p:cNvGrpSpPr>
          <p:nvPr/>
        </p:nvGrpSpPr>
        <p:grpSpPr bwMode="auto">
          <a:xfrm>
            <a:off x="609698" y="875262"/>
            <a:ext cx="7915275" cy="5276850"/>
            <a:chOff x="390" y="477"/>
            <a:chExt cx="4986" cy="3324"/>
          </a:xfrm>
        </p:grpSpPr>
        <p:sp>
          <p:nvSpPr>
            <p:cNvPr id="506894" name="Rectangle 14"/>
            <p:cNvSpPr>
              <a:spLocks noChangeArrowheads="1"/>
            </p:cNvSpPr>
            <p:nvPr/>
          </p:nvSpPr>
          <p:spPr bwMode="auto">
            <a:xfrm>
              <a:off x="390" y="477"/>
              <a:ext cx="4986" cy="3324"/>
            </a:xfrm>
            <a:prstGeom prst="rect">
              <a:avLst/>
            </a:prstGeom>
            <a:solidFill>
              <a:srgbClr val="FFF7E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grpSp>
          <p:nvGrpSpPr>
            <p:cNvPr id="10246" name="Group 43"/>
            <p:cNvGrpSpPr>
              <a:grpSpLocks/>
            </p:cNvGrpSpPr>
            <p:nvPr/>
          </p:nvGrpSpPr>
          <p:grpSpPr bwMode="auto">
            <a:xfrm>
              <a:off x="668" y="1037"/>
              <a:ext cx="4378" cy="2482"/>
              <a:chOff x="668" y="1037"/>
              <a:chExt cx="4378" cy="2482"/>
            </a:xfrm>
          </p:grpSpPr>
          <p:sp>
            <p:nvSpPr>
              <p:cNvPr id="10249" name="Freeform 16"/>
              <p:cNvSpPr>
                <a:spLocks/>
              </p:cNvSpPr>
              <p:nvPr/>
            </p:nvSpPr>
            <p:spPr bwMode="auto">
              <a:xfrm>
                <a:off x="668" y="1037"/>
                <a:ext cx="4369" cy="2475"/>
              </a:xfrm>
              <a:custGeom>
                <a:avLst/>
                <a:gdLst>
                  <a:gd name="T0" fmla="*/ 6553 w 2913"/>
                  <a:gd name="T1" fmla="*/ 2869 h 2135"/>
                  <a:gd name="T2" fmla="*/ 6553 w 2913"/>
                  <a:gd name="T3" fmla="*/ 0 h 2135"/>
                  <a:gd name="T4" fmla="*/ 0 w 2913"/>
                  <a:gd name="T5" fmla="*/ 0 h 2135"/>
                  <a:gd name="T6" fmla="*/ 0 60000 65536"/>
                  <a:gd name="T7" fmla="*/ 0 60000 65536"/>
                  <a:gd name="T8" fmla="*/ 0 60000 65536"/>
                  <a:gd name="T9" fmla="*/ 0 w 2913"/>
                  <a:gd name="T10" fmla="*/ 0 h 2135"/>
                  <a:gd name="T11" fmla="*/ 2913 w 2913"/>
                  <a:gd name="T12" fmla="*/ 2135 h 213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13" h="2135">
                    <a:moveTo>
                      <a:pt x="2913" y="2135"/>
                    </a:moveTo>
                    <a:lnTo>
                      <a:pt x="2913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7E1"/>
              </a:solidFill>
              <a:ln w="12700" cap="sq" cmpd="sng">
                <a:solidFill>
                  <a:srgbClr val="808080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50" name="Rectangle 17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51" name="Rectangle 18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52" name="Line 19"/>
              <p:cNvSpPr>
                <a:spLocks noChangeShapeType="1"/>
              </p:cNvSpPr>
              <p:nvPr/>
            </p:nvSpPr>
            <p:spPr bwMode="auto">
              <a:xfrm flipH="1">
                <a:off x="668" y="103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53" name="Line 20"/>
              <p:cNvSpPr>
                <a:spLocks noChangeShapeType="1"/>
              </p:cNvSpPr>
              <p:nvPr/>
            </p:nvSpPr>
            <p:spPr bwMode="auto">
              <a:xfrm flipV="1">
                <a:off x="671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54" name="Line 21"/>
              <p:cNvSpPr>
                <a:spLocks noChangeShapeType="1"/>
              </p:cNvSpPr>
              <p:nvPr/>
            </p:nvSpPr>
            <p:spPr bwMode="auto">
              <a:xfrm flipH="1">
                <a:off x="668" y="3514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55" name="Rectangle 22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56" name="Rectangle 23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57" name="Line 24"/>
              <p:cNvSpPr>
                <a:spLocks noChangeShapeType="1"/>
              </p:cNvSpPr>
              <p:nvPr/>
            </p:nvSpPr>
            <p:spPr bwMode="auto">
              <a:xfrm flipV="1">
                <a:off x="432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58" name="Line 25"/>
              <p:cNvSpPr>
                <a:spLocks noChangeShapeType="1"/>
              </p:cNvSpPr>
              <p:nvPr/>
            </p:nvSpPr>
            <p:spPr bwMode="auto">
              <a:xfrm flipV="1">
                <a:off x="3585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59" name="Line 26"/>
              <p:cNvSpPr>
                <a:spLocks noChangeShapeType="1"/>
              </p:cNvSpPr>
              <p:nvPr/>
            </p:nvSpPr>
            <p:spPr bwMode="auto">
              <a:xfrm flipV="1">
                <a:off x="288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60" name="Line 27"/>
              <p:cNvSpPr>
                <a:spLocks noChangeShapeType="1"/>
              </p:cNvSpPr>
              <p:nvPr/>
            </p:nvSpPr>
            <p:spPr bwMode="auto">
              <a:xfrm flipV="1">
                <a:off x="2132" y="1042"/>
                <a:ext cx="3" cy="247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61" name="Line 28"/>
              <p:cNvSpPr>
                <a:spLocks noChangeShapeType="1"/>
              </p:cNvSpPr>
              <p:nvPr/>
            </p:nvSpPr>
            <p:spPr bwMode="auto">
              <a:xfrm flipV="1">
                <a:off x="140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62" name="Line 29"/>
              <p:cNvSpPr>
                <a:spLocks noChangeShapeType="1"/>
              </p:cNvSpPr>
              <p:nvPr/>
            </p:nvSpPr>
            <p:spPr bwMode="auto">
              <a:xfrm flipH="1">
                <a:off x="668" y="1348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63" name="Line 30"/>
              <p:cNvSpPr>
                <a:spLocks noChangeShapeType="1"/>
              </p:cNvSpPr>
              <p:nvPr/>
            </p:nvSpPr>
            <p:spPr bwMode="auto">
              <a:xfrm flipH="1">
                <a:off x="668" y="1660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64" name="Line 31"/>
              <p:cNvSpPr>
                <a:spLocks noChangeShapeType="1"/>
              </p:cNvSpPr>
              <p:nvPr/>
            </p:nvSpPr>
            <p:spPr bwMode="auto">
              <a:xfrm flipH="1">
                <a:off x="668" y="192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65" name="Line 32"/>
              <p:cNvSpPr>
                <a:spLocks noChangeShapeType="1"/>
              </p:cNvSpPr>
              <p:nvPr/>
            </p:nvSpPr>
            <p:spPr bwMode="auto">
              <a:xfrm flipH="1">
                <a:off x="668" y="227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66" name="Line 33"/>
              <p:cNvSpPr>
                <a:spLocks noChangeShapeType="1"/>
              </p:cNvSpPr>
              <p:nvPr/>
            </p:nvSpPr>
            <p:spPr bwMode="auto">
              <a:xfrm flipH="1">
                <a:off x="668" y="2590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67" name="Line 34"/>
              <p:cNvSpPr>
                <a:spLocks noChangeShapeType="1"/>
              </p:cNvSpPr>
              <p:nvPr/>
            </p:nvSpPr>
            <p:spPr bwMode="auto">
              <a:xfrm flipH="1">
                <a:off x="668" y="2926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68" name="Line 35"/>
              <p:cNvSpPr>
                <a:spLocks noChangeShapeType="1"/>
              </p:cNvSpPr>
              <p:nvPr/>
            </p:nvSpPr>
            <p:spPr bwMode="auto">
              <a:xfrm flipH="1">
                <a:off x="668" y="3259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69" name="Line 36"/>
              <p:cNvSpPr>
                <a:spLocks noChangeShapeType="1"/>
              </p:cNvSpPr>
              <p:nvPr/>
            </p:nvSpPr>
            <p:spPr bwMode="auto">
              <a:xfrm>
                <a:off x="668" y="1037"/>
                <a:ext cx="3" cy="248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0247" name="Freeform 37"/>
            <p:cNvSpPr>
              <a:spLocks/>
            </p:cNvSpPr>
            <p:nvPr/>
          </p:nvSpPr>
          <p:spPr bwMode="auto">
            <a:xfrm>
              <a:off x="704" y="1372"/>
              <a:ext cx="4318" cy="2107"/>
            </a:xfrm>
            <a:custGeom>
              <a:avLst/>
              <a:gdLst>
                <a:gd name="T0" fmla="*/ 0 w 2906"/>
                <a:gd name="T1" fmla="*/ 2497 h 1778"/>
                <a:gd name="T2" fmla="*/ 1068 w 2906"/>
                <a:gd name="T3" fmla="*/ 1440 h 1778"/>
                <a:gd name="T4" fmla="*/ 2153 w 2906"/>
                <a:gd name="T5" fmla="*/ 1779 h 1778"/>
                <a:gd name="T6" fmla="*/ 3218 w 2906"/>
                <a:gd name="T7" fmla="*/ 721 h 1778"/>
                <a:gd name="T8" fmla="*/ 4285 w 2906"/>
                <a:gd name="T9" fmla="*/ 2461 h 1778"/>
                <a:gd name="T10" fmla="*/ 5371 w 2906"/>
                <a:gd name="T11" fmla="*/ 0 h 1778"/>
                <a:gd name="T12" fmla="*/ 6416 w 2906"/>
                <a:gd name="T13" fmla="*/ 1097 h 17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06"/>
                <a:gd name="T22" fmla="*/ 0 h 1778"/>
                <a:gd name="T23" fmla="*/ 2906 w 2906"/>
                <a:gd name="T24" fmla="*/ 1778 h 17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06" h="1778">
                  <a:moveTo>
                    <a:pt x="0" y="1778"/>
                  </a:moveTo>
                  <a:lnTo>
                    <a:pt x="484" y="1025"/>
                  </a:lnTo>
                  <a:lnTo>
                    <a:pt x="975" y="1267"/>
                  </a:lnTo>
                  <a:lnTo>
                    <a:pt x="1458" y="513"/>
                  </a:lnTo>
                  <a:lnTo>
                    <a:pt x="1941" y="1753"/>
                  </a:lnTo>
                  <a:lnTo>
                    <a:pt x="2433" y="0"/>
                  </a:lnTo>
                  <a:lnTo>
                    <a:pt x="2906" y="781"/>
                  </a:lnTo>
                </a:path>
              </a:pathLst>
            </a:custGeom>
            <a:noFill/>
            <a:ln w="28575" cap="sq" cmpd="sng">
              <a:solidFill>
                <a:srgbClr val="80808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48" name="Rectangle 38"/>
            <p:cNvSpPr>
              <a:spLocks noChangeArrowheads="1"/>
            </p:cNvSpPr>
            <p:nvPr/>
          </p:nvSpPr>
          <p:spPr bwMode="auto">
            <a:xfrm>
              <a:off x="494" y="566"/>
              <a:ext cx="477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400" dirty="0">
                  <a:solidFill>
                    <a:srgbClr val="507269"/>
                  </a:solidFill>
                  <a:latin typeface="Arial" charset="0"/>
                </a:rPr>
                <a:t>Future Demand Forecast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End-Item Planning: Forecast Consumption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QS-PL-080</a:t>
            </a:r>
          </a:p>
        </p:txBody>
      </p:sp>
      <p:sp>
        <p:nvSpPr>
          <p:cNvPr id="11268" name="Rectangle 29"/>
          <p:cNvSpPr>
            <a:spLocks noChangeArrowheads="1"/>
          </p:cNvSpPr>
          <p:nvPr/>
        </p:nvSpPr>
        <p:spPr bwMode="auto">
          <a:xfrm>
            <a:off x="2795064" y="1243052"/>
            <a:ext cx="3555460" cy="10233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7625" tIns="19050" rIns="47625" bIns="19050">
            <a:spAutoFit/>
          </a:bodyPr>
          <a:lstStyle/>
          <a:p>
            <a:pPr algn="ctr" eaLnBrk="0" hangingPunct="0"/>
            <a:r>
              <a:rPr lang="en-US" sz="2400" dirty="0">
                <a:solidFill>
                  <a:srgbClr val="507269"/>
                </a:solidFill>
                <a:latin typeface="+mj-lt"/>
              </a:rPr>
              <a:t>Sales Order Control File</a:t>
            </a:r>
          </a:p>
          <a:p>
            <a:pPr algn="ctr" eaLnBrk="0" hangingPunct="0"/>
            <a:r>
              <a:rPr lang="en-US" sz="2000" b="0" i="1" dirty="0">
                <a:solidFill>
                  <a:srgbClr val="507269"/>
                </a:solidFill>
                <a:latin typeface="+mj-lt"/>
              </a:rPr>
              <a:t>Consume forward = </a:t>
            </a:r>
            <a:r>
              <a:rPr lang="en-US" sz="2000" b="0" i="1" dirty="0" smtClean="0">
                <a:solidFill>
                  <a:srgbClr val="507269"/>
                </a:solidFill>
                <a:latin typeface="+mj-lt"/>
              </a:rPr>
              <a:t>1</a:t>
            </a:r>
            <a:endParaRPr lang="en-US" sz="2000" b="0" i="1" dirty="0">
              <a:solidFill>
                <a:srgbClr val="507269"/>
              </a:solidFill>
              <a:latin typeface="+mj-lt"/>
            </a:endParaRPr>
          </a:p>
          <a:p>
            <a:pPr algn="ctr" eaLnBrk="0" hangingPunct="0"/>
            <a:r>
              <a:rPr lang="en-US" sz="2000" b="0" i="1" dirty="0">
                <a:solidFill>
                  <a:srgbClr val="507269"/>
                </a:solidFill>
                <a:latin typeface="+mj-lt"/>
              </a:rPr>
              <a:t>Consume back = 2</a:t>
            </a:r>
          </a:p>
        </p:txBody>
      </p:sp>
      <p:grpSp>
        <p:nvGrpSpPr>
          <p:cNvPr id="11269" name="Group 30"/>
          <p:cNvGrpSpPr>
            <a:grpSpLocks/>
          </p:cNvGrpSpPr>
          <p:nvPr/>
        </p:nvGrpSpPr>
        <p:grpSpPr bwMode="auto">
          <a:xfrm>
            <a:off x="1408113" y="2417802"/>
            <a:ext cx="6330950" cy="3328988"/>
            <a:chOff x="1085" y="1762"/>
            <a:chExt cx="3988" cy="2097"/>
          </a:xfrm>
        </p:grpSpPr>
        <p:sp>
          <p:nvSpPr>
            <p:cNvPr id="11270" name="Line 31"/>
            <p:cNvSpPr>
              <a:spLocks noChangeShapeType="1"/>
            </p:cNvSpPr>
            <p:nvPr/>
          </p:nvSpPr>
          <p:spPr bwMode="auto">
            <a:xfrm>
              <a:off x="1396" y="1783"/>
              <a:ext cx="0" cy="15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271" name="Rectangle 32"/>
            <p:cNvSpPr>
              <a:spLocks noChangeArrowheads="1"/>
            </p:cNvSpPr>
            <p:nvPr/>
          </p:nvSpPr>
          <p:spPr bwMode="auto">
            <a:xfrm>
              <a:off x="1400" y="2647"/>
              <a:ext cx="376" cy="712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272" name="Rectangle 33"/>
            <p:cNvSpPr>
              <a:spLocks noChangeArrowheads="1"/>
            </p:cNvSpPr>
            <p:nvPr/>
          </p:nvSpPr>
          <p:spPr bwMode="auto">
            <a:xfrm>
              <a:off x="1784" y="2167"/>
              <a:ext cx="376" cy="1192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273" name="Rectangle 34"/>
            <p:cNvSpPr>
              <a:spLocks noChangeArrowheads="1"/>
            </p:cNvSpPr>
            <p:nvPr/>
          </p:nvSpPr>
          <p:spPr bwMode="auto">
            <a:xfrm>
              <a:off x="2168" y="2311"/>
              <a:ext cx="376" cy="104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274" name="Rectangle 35"/>
            <p:cNvSpPr>
              <a:spLocks noChangeArrowheads="1"/>
            </p:cNvSpPr>
            <p:nvPr/>
          </p:nvSpPr>
          <p:spPr bwMode="auto">
            <a:xfrm>
              <a:off x="2552" y="2503"/>
              <a:ext cx="376" cy="856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275" name="Rectangle 36"/>
            <p:cNvSpPr>
              <a:spLocks noChangeArrowheads="1"/>
            </p:cNvSpPr>
            <p:nvPr/>
          </p:nvSpPr>
          <p:spPr bwMode="auto">
            <a:xfrm>
              <a:off x="2936" y="1927"/>
              <a:ext cx="376" cy="1432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276" name="Rectangle 37"/>
            <p:cNvSpPr>
              <a:spLocks noChangeArrowheads="1"/>
            </p:cNvSpPr>
            <p:nvPr/>
          </p:nvSpPr>
          <p:spPr bwMode="auto">
            <a:xfrm>
              <a:off x="3320" y="2167"/>
              <a:ext cx="376" cy="1192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88486" name="Rectangle 38"/>
            <p:cNvSpPr>
              <a:spLocks noChangeArrowheads="1"/>
            </p:cNvSpPr>
            <p:nvPr/>
          </p:nvSpPr>
          <p:spPr bwMode="auto">
            <a:xfrm>
              <a:off x="3704" y="2791"/>
              <a:ext cx="376" cy="56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11278" name="Line 39"/>
            <p:cNvSpPr>
              <a:spLocks noChangeShapeType="1"/>
            </p:cNvSpPr>
            <p:nvPr/>
          </p:nvSpPr>
          <p:spPr bwMode="auto">
            <a:xfrm>
              <a:off x="1400" y="2403"/>
              <a:ext cx="26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1279" name="Rectangle 40"/>
            <p:cNvSpPr>
              <a:spLocks noChangeArrowheads="1"/>
            </p:cNvSpPr>
            <p:nvPr/>
          </p:nvSpPr>
          <p:spPr bwMode="auto">
            <a:xfrm>
              <a:off x="1085" y="1762"/>
              <a:ext cx="315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dirty="0">
                  <a:latin typeface="+mj-lt"/>
                </a:rPr>
                <a:t>Qty</a:t>
              </a:r>
            </a:p>
          </p:txBody>
        </p:sp>
        <p:sp>
          <p:nvSpPr>
            <p:cNvPr id="11280" name="Rectangle 41"/>
            <p:cNvSpPr>
              <a:spLocks noChangeArrowheads="1"/>
            </p:cNvSpPr>
            <p:nvPr/>
          </p:nvSpPr>
          <p:spPr bwMode="auto">
            <a:xfrm>
              <a:off x="4162" y="2313"/>
              <a:ext cx="906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dirty="0">
                  <a:latin typeface="+mj-lt"/>
                </a:rPr>
                <a:t>Forecast</a:t>
              </a:r>
            </a:p>
          </p:txBody>
        </p:sp>
        <p:sp>
          <p:nvSpPr>
            <p:cNvPr id="11281" name="Rectangle 42"/>
            <p:cNvSpPr>
              <a:spLocks noChangeArrowheads="1"/>
            </p:cNvSpPr>
            <p:nvPr/>
          </p:nvSpPr>
          <p:spPr bwMode="auto">
            <a:xfrm>
              <a:off x="4162" y="2662"/>
              <a:ext cx="911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dirty="0">
                  <a:latin typeface="+mj-lt"/>
                </a:rPr>
                <a:t>Actual Sales</a:t>
              </a:r>
            </a:p>
          </p:txBody>
        </p:sp>
        <p:sp>
          <p:nvSpPr>
            <p:cNvPr id="11282" name="Rectangle 43"/>
            <p:cNvSpPr>
              <a:spLocks noChangeArrowheads="1"/>
            </p:cNvSpPr>
            <p:nvPr/>
          </p:nvSpPr>
          <p:spPr bwMode="auto">
            <a:xfrm>
              <a:off x="2532" y="3680"/>
              <a:ext cx="57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dirty="0">
                  <a:latin typeface="+mj-lt"/>
                </a:rPr>
                <a:t>Week</a:t>
              </a:r>
            </a:p>
          </p:txBody>
        </p:sp>
        <p:sp>
          <p:nvSpPr>
            <p:cNvPr id="11283" name="Rectangle 44"/>
            <p:cNvSpPr>
              <a:spLocks noChangeArrowheads="1"/>
            </p:cNvSpPr>
            <p:nvPr/>
          </p:nvSpPr>
          <p:spPr bwMode="auto">
            <a:xfrm>
              <a:off x="1426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dirty="0">
                  <a:latin typeface="+mj-lt"/>
                </a:rPr>
                <a:t>1</a:t>
              </a:r>
            </a:p>
          </p:txBody>
        </p:sp>
        <p:sp>
          <p:nvSpPr>
            <p:cNvPr id="11284" name="Rectangle 45"/>
            <p:cNvSpPr>
              <a:spLocks noChangeArrowheads="1"/>
            </p:cNvSpPr>
            <p:nvPr/>
          </p:nvSpPr>
          <p:spPr bwMode="auto">
            <a:xfrm>
              <a:off x="1834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dirty="0">
                  <a:latin typeface="+mj-lt"/>
                </a:rPr>
                <a:t>2</a:t>
              </a:r>
            </a:p>
          </p:txBody>
        </p:sp>
        <p:sp>
          <p:nvSpPr>
            <p:cNvPr id="11285" name="Rectangle 46"/>
            <p:cNvSpPr>
              <a:spLocks noChangeArrowheads="1"/>
            </p:cNvSpPr>
            <p:nvPr/>
          </p:nvSpPr>
          <p:spPr bwMode="auto">
            <a:xfrm>
              <a:off x="2170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dirty="0">
                  <a:latin typeface="+mj-lt"/>
                </a:rPr>
                <a:t>3</a:t>
              </a:r>
            </a:p>
          </p:txBody>
        </p:sp>
        <p:sp>
          <p:nvSpPr>
            <p:cNvPr id="11286" name="Rectangle 47"/>
            <p:cNvSpPr>
              <a:spLocks noChangeArrowheads="1"/>
            </p:cNvSpPr>
            <p:nvPr/>
          </p:nvSpPr>
          <p:spPr bwMode="auto">
            <a:xfrm>
              <a:off x="2578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dirty="0">
                  <a:latin typeface="+mj-lt"/>
                </a:rPr>
                <a:t>4</a:t>
              </a:r>
            </a:p>
          </p:txBody>
        </p:sp>
        <p:sp>
          <p:nvSpPr>
            <p:cNvPr id="11287" name="Rectangle 48"/>
            <p:cNvSpPr>
              <a:spLocks noChangeArrowheads="1"/>
            </p:cNvSpPr>
            <p:nvPr/>
          </p:nvSpPr>
          <p:spPr bwMode="auto">
            <a:xfrm>
              <a:off x="2962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dirty="0">
                  <a:latin typeface="+mj-lt"/>
                </a:rPr>
                <a:t>5</a:t>
              </a:r>
            </a:p>
          </p:txBody>
        </p:sp>
        <p:sp>
          <p:nvSpPr>
            <p:cNvPr id="11288" name="Rectangle 49"/>
            <p:cNvSpPr>
              <a:spLocks noChangeArrowheads="1"/>
            </p:cNvSpPr>
            <p:nvPr/>
          </p:nvSpPr>
          <p:spPr bwMode="auto">
            <a:xfrm>
              <a:off x="3346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dirty="0">
                  <a:latin typeface="+mj-lt"/>
                </a:rPr>
                <a:t>6</a:t>
              </a:r>
            </a:p>
          </p:txBody>
        </p:sp>
        <p:sp>
          <p:nvSpPr>
            <p:cNvPr id="11289" name="Rectangle 50"/>
            <p:cNvSpPr>
              <a:spLocks noChangeArrowheads="1"/>
            </p:cNvSpPr>
            <p:nvPr/>
          </p:nvSpPr>
          <p:spPr bwMode="auto">
            <a:xfrm>
              <a:off x="3730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dirty="0">
                  <a:latin typeface="+mj-lt"/>
                </a:rPr>
                <a:t>7</a:t>
              </a:r>
            </a:p>
          </p:txBody>
        </p:sp>
        <p:sp>
          <p:nvSpPr>
            <p:cNvPr id="11290" name="Rectangle 51"/>
            <p:cNvSpPr>
              <a:spLocks noChangeArrowheads="1"/>
            </p:cNvSpPr>
            <p:nvPr/>
          </p:nvSpPr>
          <p:spPr bwMode="auto">
            <a:xfrm>
              <a:off x="1124" y="2247"/>
              <a:ext cx="315" cy="1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400" dirty="0">
                  <a:latin typeface="+mj-lt"/>
                </a:rPr>
                <a:t>100</a:t>
              </a:r>
            </a:p>
          </p:txBody>
        </p:sp>
        <p:sp>
          <p:nvSpPr>
            <p:cNvPr id="11291" name="Rectangle 52"/>
            <p:cNvSpPr>
              <a:spLocks noChangeArrowheads="1"/>
            </p:cNvSpPr>
            <p:nvPr/>
          </p:nvSpPr>
          <p:spPr bwMode="auto">
            <a:xfrm>
              <a:off x="1181" y="2752"/>
              <a:ext cx="315" cy="1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400" dirty="0">
                  <a:latin typeface="+mj-lt"/>
                </a:rPr>
                <a:t>50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14832</TotalTime>
  <Words>1409</Words>
  <Application>Microsoft Office PowerPoint</Application>
  <PresentationFormat>On-screen Show (4:3)</PresentationFormat>
  <Paragraphs>612</Paragraphs>
  <Slides>76</Slides>
  <Notes>51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76</vt:i4>
      </vt:variant>
    </vt:vector>
  </HeadingPairs>
  <TitlesOfParts>
    <vt:vector size="78" baseType="lpstr">
      <vt:lpstr>1_EX06PP_template</vt:lpstr>
      <vt:lpstr>QAD 2010 Template</vt:lpstr>
      <vt:lpstr>Manufacturing Planning</vt:lpstr>
      <vt:lpstr>Quick Start Flow</vt:lpstr>
      <vt:lpstr>Manufacturing Planning: Topics</vt:lpstr>
      <vt:lpstr>Planning: Learning Objectives</vt:lpstr>
      <vt:lpstr>Planning Overview</vt:lpstr>
      <vt:lpstr>Product Line Plan</vt:lpstr>
      <vt:lpstr>End-Item Planning: Introduction</vt:lpstr>
      <vt:lpstr>End-Item Planning: Forecasting</vt:lpstr>
      <vt:lpstr>End-Item Planning: Forecast Consumption</vt:lpstr>
      <vt:lpstr>End-Item Planning: Master Schedule</vt:lpstr>
      <vt:lpstr>Component Item Planning: MRP</vt:lpstr>
      <vt:lpstr>MRP Balances Demand and Supply</vt:lpstr>
      <vt:lpstr>Item Planning Parameters</vt:lpstr>
      <vt:lpstr>Planning: Time Periods</vt:lpstr>
      <vt:lpstr>Cumulative Lead Time Roll-Up</vt:lpstr>
      <vt:lpstr>Planned Orders</vt:lpstr>
      <vt:lpstr>Planning: Action Messages</vt:lpstr>
      <vt:lpstr>Planning Example</vt:lpstr>
      <vt:lpstr>Planning Example (Continued)</vt:lpstr>
      <vt:lpstr>Enter Forecast Item 01010</vt:lpstr>
      <vt:lpstr>Forecast Maintenance</vt:lpstr>
      <vt:lpstr>Review Forecast Worksheet: Item 01010 </vt:lpstr>
      <vt:lpstr>Exercise 11-1: Create Forecast</vt:lpstr>
      <vt:lpstr>Order Policy and Modifier Exercise</vt:lpstr>
      <vt:lpstr>Answers: Order Policy</vt:lpstr>
      <vt:lpstr>Forecast Consumption</vt:lpstr>
      <vt:lpstr>Slide 27</vt:lpstr>
      <vt:lpstr>Enter SO Line: Do Not Consume Forecast</vt:lpstr>
      <vt:lpstr>Review Forecast Worksheet: Item 01010</vt:lpstr>
      <vt:lpstr>Master Schedule Summary: Item 01010</vt:lpstr>
      <vt:lpstr>Master Schedule Summary Inquiry</vt:lpstr>
      <vt:lpstr>Item Planning Data: Item 01010 </vt:lpstr>
      <vt:lpstr>Review Planning Data: Item 60005</vt:lpstr>
      <vt:lpstr>Review Planning Data: Item 02003</vt:lpstr>
      <vt:lpstr>Review MRP Control</vt:lpstr>
      <vt:lpstr>Running MRP</vt:lpstr>
      <vt:lpstr>Net Change Materials Plan</vt:lpstr>
      <vt:lpstr>Selective Materials Plan</vt:lpstr>
      <vt:lpstr>Regenerate Materials Plan</vt:lpstr>
      <vt:lpstr>Review Planned Orders</vt:lpstr>
      <vt:lpstr>Review MRP Action Messages</vt:lpstr>
      <vt:lpstr>Master Schedule Detail: Item 01010</vt:lpstr>
      <vt:lpstr>MRP Summary Inquiry: Item 01010</vt:lpstr>
      <vt:lpstr>MRP Detail Inquiry: Item 01010</vt:lpstr>
      <vt:lpstr>MRP Summary Inquiry: Item 50001</vt:lpstr>
      <vt:lpstr>MRP Detail Inquiry: Item 50001</vt:lpstr>
      <vt:lpstr>MRP Summary Inquiry: Item 02003</vt:lpstr>
      <vt:lpstr>MRP Detail Inquiry: Item 02003</vt:lpstr>
      <vt:lpstr>MRP Summary Inquiry: Item 60003</vt:lpstr>
      <vt:lpstr>MRP Detail Inquiry: Item 60003</vt:lpstr>
      <vt:lpstr>Exercise 11-2: Effect of Sales Order Demand</vt:lpstr>
      <vt:lpstr>Approve Planned Purchase Orders</vt:lpstr>
      <vt:lpstr>Approve Planned Orders</vt:lpstr>
      <vt:lpstr>Review Purchase Requisition</vt:lpstr>
      <vt:lpstr>Create Purchase Order</vt:lpstr>
      <vt:lpstr>Add Purchase Order: Line 1 (60003)</vt:lpstr>
      <vt:lpstr>Add Purchase Order: Line 1</vt:lpstr>
      <vt:lpstr>Receive Items</vt:lpstr>
      <vt:lpstr>Planned Order Report or Browse</vt:lpstr>
      <vt:lpstr>Approve Planned Work Orders</vt:lpstr>
      <vt:lpstr>Planned Work Order Approval: Line 1</vt:lpstr>
      <vt:lpstr>Review Work Order</vt:lpstr>
      <vt:lpstr>Verify Availability of Components</vt:lpstr>
      <vt:lpstr>Release Work Order </vt:lpstr>
      <vt:lpstr>Work Order Release/Print</vt:lpstr>
      <vt:lpstr>Work Order Routing</vt:lpstr>
      <vt:lpstr>Issue Work Order Components</vt:lpstr>
      <vt:lpstr>Report Labor</vt:lpstr>
      <vt:lpstr>Receive and Close Work Order</vt:lpstr>
      <vt:lpstr>Review MRP Summary</vt:lpstr>
      <vt:lpstr>Allocate Items to Sales Order</vt:lpstr>
      <vt:lpstr>Print Packing List</vt:lpstr>
      <vt:lpstr>Ship Sales Order</vt:lpstr>
      <vt:lpstr>Invoice Post and Print</vt:lpstr>
      <vt:lpstr>Planning Flow</vt:lpstr>
      <vt:lpstr>Exercise 11-3: Creating Supply for Demand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Helen Ernst</cp:lastModifiedBy>
  <cp:revision>716</cp:revision>
  <cp:lastPrinted>2001-05-04T21:55:40Z</cp:lastPrinted>
  <dcterms:created xsi:type="dcterms:W3CDTF">1998-03-17T23:27:45Z</dcterms:created>
  <dcterms:modified xsi:type="dcterms:W3CDTF">2012-08-27T22:11:53Z</dcterms:modified>
</cp:coreProperties>
</file>