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35"/>
  </p:notesMasterIdLst>
  <p:handoutMasterIdLst>
    <p:handoutMasterId r:id="rId136"/>
  </p:handoutMasterIdLst>
  <p:sldIdLst>
    <p:sldId id="841" r:id="rId3"/>
    <p:sldId id="834" r:id="rId4"/>
    <p:sldId id="611" r:id="rId5"/>
    <p:sldId id="612" r:id="rId6"/>
    <p:sldId id="798" r:id="rId7"/>
    <p:sldId id="799" r:id="rId8"/>
    <p:sldId id="800" r:id="rId9"/>
    <p:sldId id="801" r:id="rId10"/>
    <p:sldId id="802" r:id="rId11"/>
    <p:sldId id="804" r:id="rId12"/>
    <p:sldId id="789" r:id="rId13"/>
    <p:sldId id="615" r:id="rId14"/>
    <p:sldId id="617" r:id="rId15"/>
    <p:sldId id="829" r:id="rId16"/>
    <p:sldId id="618" r:id="rId17"/>
    <p:sldId id="619" r:id="rId18"/>
    <p:sldId id="830" r:id="rId19"/>
    <p:sldId id="620" r:id="rId20"/>
    <p:sldId id="621" r:id="rId21"/>
    <p:sldId id="794" r:id="rId22"/>
    <p:sldId id="622" r:id="rId23"/>
    <p:sldId id="784" r:id="rId24"/>
    <p:sldId id="785" r:id="rId25"/>
    <p:sldId id="786" r:id="rId26"/>
    <p:sldId id="826" r:id="rId27"/>
    <p:sldId id="623" r:id="rId28"/>
    <p:sldId id="625" r:id="rId29"/>
    <p:sldId id="626" r:id="rId30"/>
    <p:sldId id="828" r:id="rId31"/>
    <p:sldId id="629" r:id="rId32"/>
    <p:sldId id="630" r:id="rId33"/>
    <p:sldId id="631" r:id="rId34"/>
    <p:sldId id="632" r:id="rId35"/>
    <p:sldId id="633" r:id="rId36"/>
    <p:sldId id="634" r:id="rId37"/>
    <p:sldId id="635" r:id="rId38"/>
    <p:sldId id="638" r:id="rId39"/>
    <p:sldId id="837" r:id="rId40"/>
    <p:sldId id="739" r:id="rId41"/>
    <p:sldId id="740" r:id="rId42"/>
    <p:sldId id="641" r:id="rId43"/>
    <p:sldId id="741" r:id="rId44"/>
    <p:sldId id="643" r:id="rId45"/>
    <p:sldId id="646" r:id="rId46"/>
    <p:sldId id="647" r:id="rId47"/>
    <p:sldId id="648" r:id="rId48"/>
    <p:sldId id="805" r:id="rId49"/>
    <p:sldId id="790" r:id="rId50"/>
    <p:sldId id="651" r:id="rId51"/>
    <p:sldId id="842" r:id="rId52"/>
    <p:sldId id="835" r:id="rId53"/>
    <p:sldId id="662" r:id="rId54"/>
    <p:sldId id="742" r:id="rId55"/>
    <p:sldId id="664" r:id="rId56"/>
    <p:sldId id="810" r:id="rId57"/>
    <p:sldId id="665" r:id="rId58"/>
    <p:sldId id="666" r:id="rId59"/>
    <p:sldId id="809" r:id="rId60"/>
    <p:sldId id="667" r:id="rId61"/>
    <p:sldId id="668" r:id="rId62"/>
    <p:sldId id="669" r:id="rId63"/>
    <p:sldId id="670" r:id="rId64"/>
    <p:sldId id="743" r:id="rId65"/>
    <p:sldId id="672" r:id="rId66"/>
    <p:sldId id="674" r:id="rId67"/>
    <p:sldId id="675" r:id="rId68"/>
    <p:sldId id="676" r:id="rId69"/>
    <p:sldId id="677" r:id="rId70"/>
    <p:sldId id="678" r:id="rId71"/>
    <p:sldId id="827" r:id="rId72"/>
    <p:sldId id="737" r:id="rId73"/>
    <p:sldId id="680" r:id="rId74"/>
    <p:sldId id="831" r:id="rId75"/>
    <p:sldId id="833" r:id="rId76"/>
    <p:sldId id="682" r:id="rId77"/>
    <p:sldId id="683" r:id="rId78"/>
    <p:sldId id="684" r:id="rId79"/>
    <p:sldId id="685" r:id="rId80"/>
    <p:sldId id="838" r:id="rId81"/>
    <p:sldId id="686" r:id="rId82"/>
    <p:sldId id="689" r:id="rId83"/>
    <p:sldId id="690" r:id="rId84"/>
    <p:sldId id="744" r:id="rId85"/>
    <p:sldId id="691" r:id="rId86"/>
    <p:sldId id="693" r:id="rId87"/>
    <p:sldId id="745" r:id="rId88"/>
    <p:sldId id="695" r:id="rId89"/>
    <p:sldId id="696" r:id="rId90"/>
    <p:sldId id="697" r:id="rId91"/>
    <p:sldId id="843" r:id="rId92"/>
    <p:sldId id="836" r:id="rId93"/>
    <p:sldId id="746" r:id="rId94"/>
    <p:sldId id="747" r:id="rId95"/>
    <p:sldId id="811" r:id="rId96"/>
    <p:sldId id="813" r:id="rId97"/>
    <p:sldId id="814" r:id="rId98"/>
    <p:sldId id="812" r:id="rId99"/>
    <p:sldId id="815" r:id="rId100"/>
    <p:sldId id="818" r:id="rId101"/>
    <p:sldId id="793" r:id="rId102"/>
    <p:sldId id="750" r:id="rId103"/>
    <p:sldId id="751" r:id="rId104"/>
    <p:sldId id="752" r:id="rId105"/>
    <p:sldId id="753" r:id="rId106"/>
    <p:sldId id="824" r:id="rId107"/>
    <p:sldId id="782" r:id="rId108"/>
    <p:sldId id="825" r:id="rId109"/>
    <p:sldId id="756" r:id="rId110"/>
    <p:sldId id="758" r:id="rId111"/>
    <p:sldId id="759" r:id="rId112"/>
    <p:sldId id="760" r:id="rId113"/>
    <p:sldId id="762" r:id="rId114"/>
    <p:sldId id="763" r:id="rId115"/>
    <p:sldId id="764" r:id="rId116"/>
    <p:sldId id="766" r:id="rId117"/>
    <p:sldId id="767" r:id="rId118"/>
    <p:sldId id="768" r:id="rId119"/>
    <p:sldId id="839" r:id="rId120"/>
    <p:sldId id="769" r:id="rId121"/>
    <p:sldId id="770" r:id="rId122"/>
    <p:sldId id="771" r:id="rId123"/>
    <p:sldId id="772" r:id="rId124"/>
    <p:sldId id="773" r:id="rId125"/>
    <p:sldId id="774" r:id="rId126"/>
    <p:sldId id="775" r:id="rId127"/>
    <p:sldId id="776" r:id="rId128"/>
    <p:sldId id="777" r:id="rId129"/>
    <p:sldId id="778" r:id="rId130"/>
    <p:sldId id="780" r:id="rId131"/>
    <p:sldId id="781" r:id="rId132"/>
    <p:sldId id="840" r:id="rId133"/>
    <p:sldId id="736" r:id="rId134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C7BC93"/>
    <a:srgbClr val="8E7F4A"/>
    <a:srgbClr val="FF0000"/>
    <a:srgbClr val="FFFFCC"/>
    <a:srgbClr val="D6CDAE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3" autoAdjust="0"/>
    <p:restoredTop sz="99522" autoAdjust="0"/>
  </p:normalViewPr>
  <p:slideViewPr>
    <p:cSldViewPr snapToGrid="0">
      <p:cViewPr>
        <p:scale>
          <a:sx n="76" d="100"/>
          <a:sy n="76" d="100"/>
        </p:scale>
        <p:origin x="-1188" y="-14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viewProps" Target="view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handoutMaster" Target="handoutMasters/handout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01.xml"/><Relationship Id="rId2" Type="http://schemas.openxmlformats.org/officeDocument/2006/relationships/slide" Target="slides/slide100.xml"/><Relationship Id="rId1" Type="http://schemas.openxmlformats.org/officeDocument/2006/relationships/slide" Target="slides/slide5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2538" y="233363"/>
            <a:ext cx="4640262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5" y="3789365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2390A-C103-4E94-9B7A-21B192A5D0BC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47</a:t>
            </a:fld>
            <a:endParaRPr lang="en-US" dirty="0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3263"/>
            <a:ext cx="4622800" cy="3467100"/>
          </a:xfrm>
          <a:ln cap="flat"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1CDBFB-B285-41FF-BF4E-2EEF19CC4DC4}" type="slidenum">
              <a:rPr lang="en-US"/>
              <a:pPr/>
              <a:t>58</a:t>
            </a:fld>
            <a:endParaRPr lang="en-US" dirty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6232" indent="-116232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70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2538" y="233363"/>
            <a:ext cx="4640262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5" y="3789365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72</a:t>
            </a:fld>
            <a:endParaRPr lang="en-US" dirty="0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73</a:t>
            </a:fld>
            <a:endParaRPr lang="en-US" dirty="0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74</a:t>
            </a:fld>
            <a:endParaRPr lang="en-US" dirty="0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76</a:t>
            </a:fld>
            <a:endParaRPr lang="en-US" dirty="0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77</a:t>
            </a:fld>
            <a:endParaRPr lang="en-US" dirty="0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78</a:t>
            </a:fld>
            <a:endParaRPr lang="en-US" dirty="0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79</a:t>
            </a:fld>
            <a:endParaRPr lang="en-US" dirty="0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84</a:t>
            </a:fld>
            <a:endParaRPr lang="en-US" dirty="0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85</a:t>
            </a:fld>
            <a:endParaRPr lang="en-US" dirty="0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86</a:t>
            </a:fld>
            <a:endParaRPr lang="en-US" dirty="0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87</a:t>
            </a:fld>
            <a:endParaRPr lang="en-US" dirty="0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88</a:t>
            </a:fld>
            <a:endParaRPr lang="en-US" dirty="0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89</a:t>
            </a:fld>
            <a:endParaRPr lang="en-US" dirty="0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90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100</a:t>
            </a:fld>
            <a:endParaRPr lang="en-US" dirty="0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EA23E-31F1-42C6-A41A-FAF8490B5D39}" type="slidenum">
              <a:rPr lang="en-US" smtClean="0"/>
              <a:pPr/>
              <a:t>101</a:t>
            </a:fld>
            <a:endParaRPr lang="en-US" dirty="0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102</a:t>
            </a:fld>
            <a:endParaRPr lang="en-US" dirty="0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103</a:t>
            </a:fld>
            <a:endParaRPr lang="en-US" dirty="0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104</a:t>
            </a:fld>
            <a:endParaRPr lang="en-US" dirty="0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107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2538" y="233363"/>
            <a:ext cx="4640262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5" y="3789365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108</a:t>
            </a:fld>
            <a:endParaRPr lang="en-US" dirty="0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109</a:t>
            </a:fld>
            <a:endParaRPr lang="en-US" dirty="0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110</a:t>
            </a:fld>
            <a:endParaRPr lang="en-US" dirty="0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112</a:t>
            </a:fld>
            <a:endParaRPr lang="en-US" dirty="0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114</a:t>
            </a:fld>
            <a:endParaRPr lang="en-US" dirty="0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115</a:t>
            </a:fld>
            <a:endParaRPr lang="en-US" dirty="0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116</a:t>
            </a:fld>
            <a:endParaRPr lang="en-US" dirty="0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117</a:t>
            </a:fld>
            <a:endParaRPr lang="en-US" dirty="0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118</a:t>
            </a:fld>
            <a:endParaRPr lang="en-US" dirty="0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119</a:t>
            </a:fld>
            <a:endParaRPr lang="en-US" dirty="0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120</a:t>
            </a:fld>
            <a:endParaRPr lang="en-US" dirty="0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121</a:t>
            </a:fld>
            <a:endParaRPr lang="en-US" dirty="0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122</a:t>
            </a:fld>
            <a:endParaRPr lang="en-US" dirty="0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123</a:t>
            </a:fld>
            <a:endParaRPr lang="en-US" dirty="0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124</a:t>
            </a:fld>
            <a:endParaRPr lang="en-US" dirty="0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125</a:t>
            </a:fld>
            <a:endParaRPr lang="en-US" dirty="0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127</a:t>
            </a:fld>
            <a:endParaRPr lang="en-US" dirty="0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128</a:t>
            </a:fld>
            <a:endParaRPr lang="en-US" dirty="0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129</a:t>
            </a:fld>
            <a:endParaRPr lang="en-US" dirty="0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130</a:t>
            </a:fld>
            <a:endParaRPr lang="en-US" dirty="0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131</a:t>
            </a:fld>
            <a:endParaRPr lang="en-US" dirty="0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132</a:t>
            </a:fld>
            <a:endParaRPr lang="en-US" dirty="0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1.w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4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wm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wm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wm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Purchasing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Defer transfer of ownership</a:t>
            </a:r>
          </a:p>
          <a:p>
            <a:pPr lvl="1"/>
            <a:r>
              <a:rPr lang="en-US" sz="2000" b="1" dirty="0" smtClean="0"/>
              <a:t>Supplier Consignment</a:t>
            </a:r>
            <a:r>
              <a:rPr lang="en-US" sz="2000" dirty="0" smtClean="0"/>
              <a:t>: Your supplier ships to you but the supplier retains ownership until you use the item </a:t>
            </a:r>
          </a:p>
          <a:p>
            <a:pPr lvl="1"/>
            <a:r>
              <a:rPr lang="en-US" sz="2000" b="1" dirty="0" smtClean="0"/>
              <a:t>Customer Consignment</a:t>
            </a:r>
            <a:r>
              <a:rPr lang="en-US" sz="2000" dirty="0" smtClean="0"/>
              <a:t>: You ship to your customer but you retain ownership until the customer uses the item</a:t>
            </a:r>
          </a:p>
          <a:p>
            <a:pPr marL="231775" lvl="0" indent="-231775">
              <a:defRPr/>
            </a:pPr>
            <a:r>
              <a:rPr lang="en-US" sz="2400" dirty="0" smtClean="0"/>
              <a:t>Tracking inventory with special transactions, inventory management features, and accounting </a:t>
            </a:r>
          </a:p>
          <a:p>
            <a:pPr marL="231775" lvl="0" indent="-231775">
              <a:defRPr/>
            </a:pPr>
            <a:r>
              <a:rPr lang="en-US" sz="2400" dirty="0" smtClean="0"/>
              <a:t>Fully integrated with sales and purchase orders</a:t>
            </a:r>
          </a:p>
          <a:p>
            <a:pPr marL="231775" lvl="0" indent="-231775">
              <a:defRPr/>
            </a:pPr>
            <a:r>
              <a:rPr lang="en-US" sz="2400" dirty="0" smtClean="0"/>
              <a:t>Integrates with EDI for electronic notifications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Consignment Inventory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QS-PR-036</a:t>
            </a:r>
            <a:endParaRPr lang="en-US" dirty="0"/>
          </a:p>
        </p:txBody>
      </p:sp>
      <p:grpSp>
        <p:nvGrpSpPr>
          <p:cNvPr id="6" name="Group 167"/>
          <p:cNvGrpSpPr/>
          <p:nvPr/>
        </p:nvGrpSpPr>
        <p:grpSpPr>
          <a:xfrm>
            <a:off x="700645" y="5035140"/>
            <a:ext cx="7730836" cy="1226353"/>
            <a:chOff x="257175" y="2181225"/>
            <a:chExt cx="8744321" cy="1942707"/>
          </a:xfrm>
        </p:grpSpPr>
        <p:sp>
          <p:nvSpPr>
            <p:cNvPr id="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200" dirty="0" smtClean="0">
                  <a:latin typeface="+mj-lt"/>
                </a:rPr>
                <a:t>Chain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8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QS-PR-850</a:t>
            </a:r>
          </a:p>
        </p:txBody>
      </p:sp>
      <p:sp>
        <p:nvSpPr>
          <p:cNvPr id="99347" name="Line 43"/>
          <p:cNvSpPr>
            <a:spLocks noChangeShapeType="1"/>
          </p:cNvSpPr>
          <p:nvPr/>
        </p:nvSpPr>
        <p:spPr bwMode="auto">
          <a:xfrm flipH="1">
            <a:off x="4296227" y="3981980"/>
            <a:ext cx="901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99345" name="Line 41"/>
          <p:cNvSpPr>
            <a:spLocks noChangeShapeType="1"/>
          </p:cNvSpPr>
          <p:nvPr/>
        </p:nvSpPr>
        <p:spPr bwMode="auto">
          <a:xfrm>
            <a:off x="3353742" y="5182519"/>
            <a:ext cx="0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99344" name="Line 40"/>
          <p:cNvSpPr>
            <a:spLocks noChangeShapeType="1"/>
          </p:cNvSpPr>
          <p:nvPr/>
        </p:nvSpPr>
        <p:spPr bwMode="auto">
          <a:xfrm>
            <a:off x="3344217" y="4210462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99343" name="Line 39"/>
          <p:cNvSpPr>
            <a:spLocks noChangeShapeType="1"/>
          </p:cNvSpPr>
          <p:nvPr/>
        </p:nvSpPr>
        <p:spPr bwMode="auto">
          <a:xfrm>
            <a:off x="3350567" y="3372282"/>
            <a:ext cx="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99342" name="Line 38"/>
          <p:cNvSpPr>
            <a:spLocks noChangeShapeType="1"/>
          </p:cNvSpPr>
          <p:nvPr/>
        </p:nvSpPr>
        <p:spPr bwMode="auto">
          <a:xfrm>
            <a:off x="3347392" y="2450160"/>
            <a:ext cx="0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99341" name="Line 37"/>
          <p:cNvSpPr>
            <a:spLocks noChangeShapeType="1"/>
          </p:cNvSpPr>
          <p:nvPr/>
        </p:nvSpPr>
        <p:spPr bwMode="auto">
          <a:xfrm>
            <a:off x="3347392" y="1596398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694929" y="5486689"/>
            <a:ext cx="1427163" cy="582612"/>
            <a:chOff x="4761235" y="5011676"/>
            <a:chExt cx="1427163" cy="582612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761235" y="5011676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5043750" y="5020438"/>
              <a:ext cx="879475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Print</a:t>
              </a:r>
              <a:br>
                <a:rPr lang="en-US" sz="1600" dirty="0">
                  <a:solidFill>
                    <a:schemeClr val="tx2"/>
                  </a:solidFill>
                  <a:latin typeface="+mj-lt"/>
                </a:rPr>
              </a:br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Invoice</a:t>
              </a:r>
            </a:p>
          </p:txBody>
        </p:sp>
      </p:grpSp>
      <p:sp>
        <p:nvSpPr>
          <p:cNvPr id="291871" name="Rectangle 31"/>
          <p:cNvSpPr>
            <a:spLocks noChangeArrowheads="1"/>
          </p:cNvSpPr>
          <p:nvPr/>
        </p:nvSpPr>
        <p:spPr bwMode="auto">
          <a:xfrm>
            <a:off x="2482204" y="911696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Sales Quotes</a:t>
            </a:r>
          </a:p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(optional)</a:t>
            </a:r>
          </a:p>
        </p:txBody>
      </p:sp>
      <p:sp>
        <p:nvSpPr>
          <p:cNvPr id="291872" name="Rectangle 32"/>
          <p:cNvSpPr>
            <a:spLocks noChangeArrowheads="1"/>
          </p:cNvSpPr>
          <p:nvPr/>
        </p:nvSpPr>
        <p:spPr bwMode="auto">
          <a:xfrm>
            <a:off x="2479029" y="1817355"/>
            <a:ext cx="1733550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Sales Orders</a:t>
            </a:r>
          </a:p>
        </p:txBody>
      </p:sp>
      <p:sp>
        <p:nvSpPr>
          <p:cNvPr id="291873" name="Rectangle 33"/>
          <p:cNvSpPr>
            <a:spLocks noChangeArrowheads="1"/>
          </p:cNvSpPr>
          <p:nvPr/>
        </p:nvSpPr>
        <p:spPr bwMode="auto">
          <a:xfrm>
            <a:off x="2480617" y="272836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Pick/Packlist</a:t>
            </a:r>
          </a:p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(optional)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2480617" y="36263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Shipments</a:t>
            </a:r>
          </a:p>
        </p:txBody>
      </p:sp>
      <p:sp>
        <p:nvSpPr>
          <p:cNvPr id="291875" name="Rectangle 35"/>
          <p:cNvSpPr>
            <a:spLocks noChangeArrowheads="1"/>
          </p:cNvSpPr>
          <p:nvPr/>
        </p:nvSpPr>
        <p:spPr bwMode="auto">
          <a:xfrm>
            <a:off x="2516243" y="453568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Post Invoices</a:t>
            </a:r>
          </a:p>
        </p:txBody>
      </p:sp>
      <p:sp>
        <p:nvSpPr>
          <p:cNvPr id="291876" name="Rectangle 36"/>
          <p:cNvSpPr>
            <a:spLocks noChangeArrowheads="1"/>
          </p:cNvSpPr>
          <p:nvPr/>
        </p:nvSpPr>
        <p:spPr bwMode="auto">
          <a:xfrm>
            <a:off x="4918292" y="36390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Returns</a:t>
            </a:r>
          </a:p>
        </p:txBody>
      </p:sp>
      <p:sp>
        <p:nvSpPr>
          <p:cNvPr id="99346" name="Line 42"/>
          <p:cNvSpPr>
            <a:spLocks noChangeShapeType="1"/>
          </p:cNvSpPr>
          <p:nvPr/>
        </p:nvSpPr>
        <p:spPr bwMode="auto">
          <a:xfrm>
            <a:off x="4261792" y="2182284"/>
            <a:ext cx="571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4872979" y="1734491"/>
            <a:ext cx="1776413" cy="801687"/>
            <a:chOff x="3115" y="1111"/>
            <a:chExt cx="1119" cy="511"/>
          </a:xfrm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3115" y="1111"/>
              <a:ext cx="1119" cy="511"/>
              <a:chOff x="3115" y="1111"/>
              <a:chExt cx="1119" cy="511"/>
            </a:xfrm>
          </p:grpSpPr>
          <p:sp>
            <p:nvSpPr>
              <p:cNvPr id="99351" name="Rectangle 53"/>
              <p:cNvSpPr>
                <a:spLocks noChangeArrowheads="1"/>
              </p:cNvSpPr>
              <p:nvPr/>
            </p:nvSpPr>
            <p:spPr bwMode="auto">
              <a:xfrm>
                <a:off x="3115" y="1111"/>
                <a:ext cx="1119" cy="51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9352" name="Line 54"/>
              <p:cNvSpPr>
                <a:spLocks noChangeShapeType="1"/>
              </p:cNvSpPr>
              <p:nvPr/>
            </p:nvSpPr>
            <p:spPr bwMode="auto">
              <a:xfrm>
                <a:off x="3115" y="1159"/>
                <a:ext cx="551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9353" name="Line 55"/>
              <p:cNvSpPr>
                <a:spLocks noChangeShapeType="1"/>
              </p:cNvSpPr>
              <p:nvPr/>
            </p:nvSpPr>
            <p:spPr bwMode="auto">
              <a:xfrm flipH="1">
                <a:off x="3660" y="1159"/>
                <a:ext cx="567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99350" name="Rectangle 56"/>
            <p:cNvSpPr>
              <a:spLocks noChangeArrowheads="1"/>
            </p:cNvSpPr>
            <p:nvPr/>
          </p:nvSpPr>
          <p:spPr bwMode="auto">
            <a:xfrm>
              <a:off x="3165" y="1138"/>
              <a:ext cx="1015" cy="3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Print Sales</a:t>
              </a:r>
              <a:br>
                <a:rPr lang="en-US" sz="1600" dirty="0">
                  <a:solidFill>
                    <a:schemeClr val="tx2"/>
                  </a:solidFill>
                  <a:latin typeface="+mj-lt"/>
                </a:rPr>
              </a:br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QS-PR-860</a:t>
            </a:r>
          </a:p>
        </p:txBody>
      </p:sp>
      <p:graphicFrame>
        <p:nvGraphicFramePr>
          <p:cNvPr id="2050" name="Object 2100"/>
          <p:cNvGraphicFramePr>
            <a:graphicFrameLocks noChangeAspect="1"/>
          </p:cNvGraphicFramePr>
          <p:nvPr/>
        </p:nvGraphicFramePr>
        <p:xfrm>
          <a:off x="2649538" y="1105351"/>
          <a:ext cx="3822700" cy="4727575"/>
        </p:xfrm>
        <a:graphic>
          <a:graphicData uri="http://schemas.openxmlformats.org/presentationml/2006/ole">
            <p:oleObj spid="_x0000_s159746" name="Microsoft ClipArt Gallery" r:id="rId4" imgW="2826720" imgH="3497040" progId="">
              <p:embed/>
            </p:oleObj>
          </a:graphicData>
        </a:graphic>
      </p:graphicFrame>
      <p:cxnSp>
        <p:nvCxnSpPr>
          <p:cNvPr id="2053" name="AutoShape 2101" descr="5%"/>
          <p:cNvCxnSpPr>
            <a:cxnSpLocks noChangeShapeType="1"/>
            <a:stCxn id="293950" idx="2"/>
            <a:endCxn id="293942" idx="1"/>
          </p:cNvCxnSpPr>
          <p:nvPr/>
        </p:nvCxnSpPr>
        <p:spPr bwMode="auto">
          <a:xfrm rot="16200000" flipH="1">
            <a:off x="3829051" y="4494663"/>
            <a:ext cx="21574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prstDash val="sysDot"/>
            <a:miter lim="800000"/>
            <a:headEnd/>
            <a:tailEnd/>
          </a:ln>
        </p:spPr>
      </p:cxnSp>
      <p:sp>
        <p:nvSpPr>
          <p:cNvPr id="293942" name="Rectangle 2102"/>
          <p:cNvSpPr>
            <a:spLocks noChangeArrowheads="1"/>
          </p:cNvSpPr>
          <p:nvPr/>
        </p:nvSpPr>
        <p:spPr bwMode="auto">
          <a:xfrm>
            <a:off x="5267325" y="56519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43" name="Rectangle 2103"/>
          <p:cNvSpPr>
            <a:spLocks noChangeArrowheads="1"/>
          </p:cNvSpPr>
          <p:nvPr/>
        </p:nvSpPr>
        <p:spPr bwMode="auto">
          <a:xfrm>
            <a:off x="3495675" y="851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Sales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cxnSp>
        <p:nvCxnSpPr>
          <p:cNvPr id="2056" name="AutoShape 2104" descr="5%"/>
          <p:cNvCxnSpPr>
            <a:cxnSpLocks noChangeShapeType="1"/>
            <a:stCxn id="293943" idx="2"/>
            <a:endCxn id="293950" idx="0"/>
          </p:cNvCxnSpPr>
          <p:nvPr/>
        </p:nvCxnSpPr>
        <p:spPr bwMode="auto">
          <a:xfrm rot="5400000">
            <a:off x="4119562" y="2299152"/>
            <a:ext cx="885825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057" name="AutoShape 2105" descr="Large grid"/>
          <p:cNvCxnSpPr>
            <a:cxnSpLocks noChangeShapeType="1"/>
            <a:stCxn id="293943" idx="2"/>
            <a:endCxn id="293951" idx="0"/>
          </p:cNvCxnSpPr>
          <p:nvPr/>
        </p:nvCxnSpPr>
        <p:spPr bwMode="auto">
          <a:xfrm rot="16200000" flipH="1">
            <a:off x="5500687" y="918027"/>
            <a:ext cx="885825" cy="27622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cxnSp>
        <p:nvCxnSpPr>
          <p:cNvPr id="2058" name="AutoShape 2106" descr="Large grid"/>
          <p:cNvCxnSpPr>
            <a:cxnSpLocks noChangeShapeType="1"/>
            <a:stCxn id="293943" idx="2"/>
            <a:endCxn id="293952" idx="0"/>
          </p:cNvCxnSpPr>
          <p:nvPr/>
        </p:nvCxnSpPr>
        <p:spPr bwMode="auto">
          <a:xfrm rot="5400000">
            <a:off x="2751137" y="918027"/>
            <a:ext cx="873125" cy="2749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7" name="Rectangle 2107"/>
          <p:cNvSpPr>
            <a:spLocks noChangeArrowheads="1"/>
          </p:cNvSpPr>
          <p:nvPr/>
        </p:nvSpPr>
        <p:spPr bwMode="auto">
          <a:xfrm>
            <a:off x="5267325" y="42803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2060" name="AutoShape 2108" descr="Dotted grid"/>
          <p:cNvCxnSpPr>
            <a:cxnSpLocks noChangeShapeType="1"/>
            <a:stCxn id="293950" idx="2"/>
            <a:endCxn id="293947" idx="1"/>
          </p:cNvCxnSpPr>
          <p:nvPr/>
        </p:nvCxnSpPr>
        <p:spPr bwMode="auto">
          <a:xfrm rot="16200000" flipH="1">
            <a:off x="4514851" y="3808863"/>
            <a:ext cx="7858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9" name="Rectangle 2109"/>
          <p:cNvSpPr>
            <a:spLocks noChangeArrowheads="1"/>
          </p:cNvSpPr>
          <p:nvPr/>
        </p:nvSpPr>
        <p:spPr bwMode="auto">
          <a:xfrm>
            <a:off x="5267325" y="49661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50" name="Rectangle 2110"/>
          <p:cNvSpPr>
            <a:spLocks noChangeArrowheads="1"/>
          </p:cNvSpPr>
          <p:nvPr/>
        </p:nvSpPr>
        <p:spPr bwMode="auto">
          <a:xfrm>
            <a:off x="349567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(Body)</a:t>
            </a:r>
          </a:p>
        </p:txBody>
      </p:sp>
      <p:sp>
        <p:nvSpPr>
          <p:cNvPr id="293951" name="Rectangle 2111"/>
          <p:cNvSpPr>
            <a:spLocks noChangeArrowheads="1"/>
          </p:cNvSpPr>
          <p:nvPr/>
        </p:nvSpPr>
        <p:spPr bwMode="auto">
          <a:xfrm>
            <a:off x="625792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(Footer)</a:t>
            </a:r>
          </a:p>
        </p:txBody>
      </p:sp>
      <p:sp>
        <p:nvSpPr>
          <p:cNvPr id="293952" name="Rectangle 2112"/>
          <p:cNvSpPr>
            <a:spLocks noChangeArrowheads="1"/>
          </p:cNvSpPr>
          <p:nvPr/>
        </p:nvSpPr>
        <p:spPr bwMode="auto">
          <a:xfrm>
            <a:off x="746125" y="27436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Header</a:t>
            </a:r>
          </a:p>
        </p:txBody>
      </p:sp>
      <p:cxnSp>
        <p:nvCxnSpPr>
          <p:cNvPr id="2065" name="AutoShape 2113" descr="5%"/>
          <p:cNvCxnSpPr>
            <a:cxnSpLocks noChangeShapeType="1"/>
            <a:stCxn id="293950" idx="2"/>
            <a:endCxn id="293949" idx="1"/>
          </p:cNvCxnSpPr>
          <p:nvPr/>
        </p:nvCxnSpPr>
        <p:spPr bwMode="auto">
          <a:xfrm rot="16200000" flipH="1">
            <a:off x="4171951" y="4151763"/>
            <a:ext cx="14716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Inventory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QS-PR-870</a:t>
            </a:r>
          </a:p>
        </p:txBody>
      </p:sp>
      <p:grpSp>
        <p:nvGrpSpPr>
          <p:cNvPr id="2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Travel agent/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ticket counter</a:t>
              </a: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General Allocation</a:t>
              </a: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Boarding Pass; seat 10A</a:t>
              </a: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QS-PR-880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923675"/>
            <a:ext cx="6622905" cy="535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QS-PR-890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Inventory</a:t>
              </a: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Sales</a:t>
              </a: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4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Customer Invoicing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QS-PR-900</a:t>
            </a:r>
            <a:endParaRPr lang="en-US" dirty="0"/>
          </a:p>
        </p:txBody>
      </p:sp>
      <p:pic>
        <p:nvPicPr>
          <p:cNvPr id="8197" name="Picture 8" descr="AR_Invoices_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158" y="857507"/>
            <a:ext cx="6388926" cy="534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Process Payments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QS-PR-910</a:t>
            </a:r>
            <a:endParaRPr lang="en-US" dirty="0"/>
          </a:p>
        </p:txBody>
      </p:sp>
      <p:pic>
        <p:nvPicPr>
          <p:cNvPr id="10244" name="Picture 11" descr="Process_Recs_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548" y="880075"/>
            <a:ext cx="7659556" cy="555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Pacific Health Care </a:t>
            </a:r>
          </a:p>
          <a:p>
            <a:r>
              <a:rPr lang="en-US" dirty="0" smtClean="0"/>
              <a:t>Define settings in Sales Order Control</a:t>
            </a:r>
          </a:p>
          <a:p>
            <a:r>
              <a:rPr lang="en-US" dirty="0" smtClean="0"/>
              <a:t>Enter a sales order for 5 medical ultrasound units sold to Pacific Health </a:t>
            </a:r>
          </a:p>
          <a:p>
            <a:r>
              <a:rPr lang="en-US" dirty="0" smtClean="0"/>
              <a:t>Print the sales order and packing list </a:t>
            </a:r>
          </a:p>
          <a:p>
            <a:r>
              <a:rPr lang="en-US" dirty="0" smtClean="0"/>
              <a:t>Ship the 5 medical ultrasound units</a:t>
            </a:r>
          </a:p>
          <a:p>
            <a:r>
              <a:rPr lang="en-US" dirty="0" smtClean="0"/>
              <a:t>Review inventory detail and transactions</a:t>
            </a:r>
          </a:p>
          <a:p>
            <a:r>
              <a:rPr lang="en-US" dirty="0" smtClean="0"/>
              <a:t>Review the pending invoice from the sale</a:t>
            </a:r>
          </a:p>
          <a:p>
            <a:r>
              <a:rPr lang="en-US" dirty="0" smtClean="0"/>
              <a:t>Post and print the invoice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58" y="864858"/>
            <a:ext cx="7256463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QS-PR-920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4728" y="4866549"/>
            <a:ext cx="6059879" cy="148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QS-PR-930</a:t>
            </a:r>
          </a:p>
        </p:txBody>
      </p:sp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8567" y="882433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776" y="2707341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Process Flow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QS-PR-040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Invoice from 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chemeClr val="bg2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07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35" y="1087891"/>
            <a:ext cx="6694487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Define Control Settings </a:t>
            </a:r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QS-PR-941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1461" y="3327812"/>
            <a:ext cx="78470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111642" y="5047013"/>
            <a:ext cx="4066000" cy="68876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89029" y="1805049"/>
            <a:ext cx="2108550" cy="39188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325090" y="1793174"/>
            <a:ext cx="2731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Not used in this class</a:t>
            </a:r>
            <a:endParaRPr lang="en-US" sz="1800" dirty="0"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33205" y="1983179"/>
            <a:ext cx="320634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 Header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QS-PR-960</a:t>
            </a:r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833442"/>
            <a:ext cx="772318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57263" y="4309227"/>
            <a:ext cx="1885950" cy="13771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352794" y="4229099"/>
            <a:ext cx="2962280" cy="3095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86499" y="5320546"/>
            <a:ext cx="2000251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81061" y="2029659"/>
            <a:ext cx="6376989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 Freight Data</a:t>
            </a:r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QS-PR-961</a:t>
            </a:r>
          </a:p>
        </p:txBody>
      </p:sp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2414588"/>
            <a:ext cx="76374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336785" y="2836687"/>
            <a:ext cx="1726560" cy="74966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 Line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QS-PR-970</a:t>
            </a:r>
          </a:p>
        </p:txBody>
      </p: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929079"/>
            <a:ext cx="89042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0624" y="2831324"/>
            <a:ext cx="8029184" cy="58828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63046" y="3998333"/>
            <a:ext cx="2605413" cy="6362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 Trailer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QS-PR-980</a:t>
            </a:r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833438"/>
            <a:ext cx="765651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83692" y="3171615"/>
            <a:ext cx="4096011" cy="7239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156558" y="4759890"/>
            <a:ext cx="1164921" cy="48851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25" y="1123950"/>
            <a:ext cx="698976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QS-PR-1000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814388"/>
            <a:ext cx="6301766" cy="538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10-1: Create Sales Order</a:t>
            </a:r>
            <a:endParaRPr lang="en-US" dirty="0"/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List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QS-PR-1010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262063"/>
            <a:ext cx="6656387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73918" y="2279737"/>
            <a:ext cx="5403496" cy="22546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00016" y="5263018"/>
            <a:ext cx="2858625" cy="2359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Suppliers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828675"/>
            <a:ext cx="64277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Print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QS-PR-1020</a:t>
            </a:r>
          </a:p>
        </p:txBody>
      </p:sp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816812" y="5060515"/>
            <a:ext cx="4210289" cy="82109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 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QS-PR-1030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014413"/>
            <a:ext cx="81613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1685925"/>
            <a:ext cx="863758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Review Lines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QS-PR-1040</a:t>
            </a:r>
          </a:p>
        </p:txBody>
      </p:sp>
      <p:sp>
        <p:nvSpPr>
          <p:cNvPr id="121861" name="Rectangle 3"/>
          <p:cNvSpPr>
            <a:spLocks noChangeArrowheads="1"/>
          </p:cNvSpPr>
          <p:nvPr/>
        </p:nvSpPr>
        <p:spPr bwMode="auto">
          <a:xfrm>
            <a:off x="300624" y="3419605"/>
            <a:ext cx="8267179" cy="156575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04875"/>
            <a:ext cx="78755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Trailer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QS-PR-1050</a:t>
            </a:r>
          </a:p>
        </p:txBody>
      </p:sp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490125" y="5129645"/>
            <a:ext cx="1060450" cy="2159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Detail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Inquiry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S-PR-1070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41" y="1484009"/>
            <a:ext cx="751363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20832" y="5041962"/>
            <a:ext cx="2461820" cy="25654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Detail: GL Effects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QS-PR-1080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18" y="957720"/>
            <a:ext cx="5924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7150" y="2813790"/>
            <a:ext cx="53816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6576163" y="5067014"/>
            <a:ext cx="2179529" cy="2565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Invoice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QS-PR-1090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21" y="1340807"/>
            <a:ext cx="8638209" cy="454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75573" y="2286236"/>
            <a:ext cx="1064712" cy="19391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59428"/>
            <a:ext cx="73231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QS-PR-1110</a:t>
            </a:r>
          </a:p>
        </p:txBody>
      </p:sp>
      <p:sp>
        <p:nvSpPr>
          <p:cNvPr id="128005" name="Rectangle 1091"/>
          <p:cNvSpPr>
            <a:spLocks noChangeArrowheads="1"/>
          </p:cNvSpPr>
          <p:nvPr/>
        </p:nvSpPr>
        <p:spPr bwMode="auto">
          <a:xfrm>
            <a:off x="2774297" y="5082877"/>
            <a:ext cx="8969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8" name="Rectangle 1091"/>
          <p:cNvSpPr>
            <a:spLocks noChangeArrowheads="1"/>
          </p:cNvSpPr>
          <p:nvPr/>
        </p:nvSpPr>
        <p:spPr bwMode="auto">
          <a:xfrm>
            <a:off x="5874708" y="5272855"/>
            <a:ext cx="2279736" cy="52669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QS-PR-1130</a:t>
            </a:r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365" y="523681"/>
            <a:ext cx="8668011" cy="356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325" y="3924822"/>
            <a:ext cx="8719681" cy="241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91"/>
          <p:cNvSpPr>
            <a:spLocks noChangeArrowheads="1"/>
          </p:cNvSpPr>
          <p:nvPr/>
        </p:nvSpPr>
        <p:spPr bwMode="auto">
          <a:xfrm>
            <a:off x="168883" y="1725902"/>
            <a:ext cx="1259084" cy="2782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QS-PR-070</a:t>
            </a:r>
          </a:p>
        </p:txBody>
      </p:sp>
      <p:sp>
        <p:nvSpPr>
          <p:cNvPr id="14339" name="Rectangle 31"/>
          <p:cNvSpPr>
            <a:spLocks noChangeArrowheads="1"/>
          </p:cNvSpPr>
          <p:nvPr/>
        </p:nvSpPr>
        <p:spPr bwMode="auto">
          <a:xfrm>
            <a:off x="3847297" y="3014050"/>
            <a:ext cx="4810125" cy="1338263"/>
          </a:xfrm>
          <a:prstGeom prst="rect">
            <a:avLst/>
          </a:prstGeom>
          <a:solidFill>
            <a:srgbClr val="E5E1DA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26" name="Rectangle 18"/>
          <p:cNvSpPr>
            <a:spLocks noChangeArrowheads="1"/>
          </p:cNvSpPr>
          <p:nvPr/>
        </p:nvSpPr>
        <p:spPr bwMode="auto">
          <a:xfrm>
            <a:off x="467509" y="1503325"/>
            <a:ext cx="2636838" cy="60483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>
                <a:latin typeface="+mj-lt"/>
              </a:rPr>
              <a:t>Approve MRP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Planned Orders</a:t>
            </a:r>
          </a:p>
        </p:txBody>
      </p:sp>
      <p:sp>
        <p:nvSpPr>
          <p:cNvPr id="14349" name="Line 19"/>
          <p:cNvSpPr>
            <a:spLocks noChangeShapeType="1"/>
          </p:cNvSpPr>
          <p:nvPr/>
        </p:nvSpPr>
        <p:spPr bwMode="auto">
          <a:xfrm>
            <a:off x="1797834" y="2106575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467509" y="2408200"/>
            <a:ext cx="2636838" cy="60483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>
                <a:latin typeface="+mj-lt"/>
              </a:rPr>
              <a:t>Enter/Maintain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Purchase Requisition</a:t>
            </a:r>
          </a:p>
        </p:txBody>
      </p:sp>
      <p:sp>
        <p:nvSpPr>
          <p:cNvPr id="14351" name="Line 21"/>
          <p:cNvSpPr>
            <a:spLocks noChangeShapeType="1"/>
          </p:cNvSpPr>
          <p:nvPr/>
        </p:nvSpPr>
        <p:spPr bwMode="auto">
          <a:xfrm>
            <a:off x="1797834" y="3016213"/>
            <a:ext cx="0" cy="3032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467509" y="3319425"/>
            <a:ext cx="2636838" cy="604838"/>
          </a:xfrm>
          <a:prstGeom prst="rect">
            <a:avLst/>
          </a:prstGeom>
          <a:solidFill>
            <a:srgbClr val="C7BC9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>
                <a:latin typeface="+mj-lt"/>
              </a:rPr>
              <a:t>Purchase Requisition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Approval Cycle (</a:t>
            </a:r>
            <a:r>
              <a:rPr lang="en-US" sz="1400" dirty="0" smtClean="0">
                <a:latin typeface="+mj-lt"/>
              </a:rPr>
              <a:t>optional)</a:t>
            </a:r>
            <a:endParaRPr lang="en-US" sz="1400" dirty="0">
              <a:latin typeface="+mj-lt"/>
            </a:endParaRPr>
          </a:p>
        </p:txBody>
      </p:sp>
      <p:sp>
        <p:nvSpPr>
          <p:cNvPr id="145431" name="Rectangle 23"/>
          <p:cNvSpPr>
            <a:spLocks noChangeArrowheads="1"/>
          </p:cNvSpPr>
          <p:nvPr/>
        </p:nvSpPr>
        <p:spPr bwMode="auto">
          <a:xfrm>
            <a:off x="467509" y="4262400"/>
            <a:ext cx="2636838" cy="60483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Reference Requisition on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PO/Blanket Order</a:t>
            </a:r>
          </a:p>
        </p:txBody>
      </p:sp>
      <p:sp>
        <p:nvSpPr>
          <p:cNvPr id="14354" name="Line 24"/>
          <p:cNvSpPr>
            <a:spLocks noChangeShapeType="1"/>
          </p:cNvSpPr>
          <p:nvPr/>
        </p:nvSpPr>
        <p:spPr bwMode="auto">
          <a:xfrm>
            <a:off x="1797834" y="3943313"/>
            <a:ext cx="0" cy="3032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33" name="Rectangle 25"/>
          <p:cNvSpPr>
            <a:spLocks noChangeArrowheads="1"/>
          </p:cNvSpPr>
          <p:nvPr/>
        </p:nvSpPr>
        <p:spPr bwMode="auto">
          <a:xfrm>
            <a:off x="4077484" y="3210900"/>
            <a:ext cx="1147763" cy="820738"/>
          </a:xfrm>
          <a:prstGeom prst="rect">
            <a:avLst/>
          </a:prstGeom>
          <a:solidFill>
            <a:srgbClr val="C7BC9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Print Approval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Document</a:t>
            </a:r>
          </a:p>
        </p:txBody>
      </p:sp>
      <p:sp>
        <p:nvSpPr>
          <p:cNvPr id="14343" name="Line 26"/>
          <p:cNvSpPr>
            <a:spLocks noChangeShapeType="1"/>
          </p:cNvSpPr>
          <p:nvPr/>
        </p:nvSpPr>
        <p:spPr bwMode="auto">
          <a:xfrm flipH="1">
            <a:off x="5236359" y="364270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35" name="Rectangle 27"/>
          <p:cNvSpPr>
            <a:spLocks noChangeArrowheads="1"/>
          </p:cNvSpPr>
          <p:nvPr/>
        </p:nvSpPr>
        <p:spPr bwMode="auto">
          <a:xfrm>
            <a:off x="5657047" y="3210900"/>
            <a:ext cx="1147762" cy="820738"/>
          </a:xfrm>
          <a:prstGeom prst="rect">
            <a:avLst/>
          </a:prstGeom>
          <a:solidFill>
            <a:srgbClr val="C7BC9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Approve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Requisition</a:t>
            </a:r>
          </a:p>
        </p:txBody>
      </p:sp>
      <p:sp>
        <p:nvSpPr>
          <p:cNvPr id="14345" name="Line 28"/>
          <p:cNvSpPr>
            <a:spLocks noChangeShapeType="1"/>
          </p:cNvSpPr>
          <p:nvPr/>
        </p:nvSpPr>
        <p:spPr bwMode="auto">
          <a:xfrm flipH="1">
            <a:off x="6811159" y="364270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45437" name="Rectangle 29"/>
          <p:cNvSpPr>
            <a:spLocks noChangeArrowheads="1"/>
          </p:cNvSpPr>
          <p:nvPr/>
        </p:nvSpPr>
        <p:spPr bwMode="auto">
          <a:xfrm>
            <a:off x="7231847" y="3210900"/>
            <a:ext cx="1147762" cy="820738"/>
          </a:xfrm>
          <a:prstGeom prst="rect">
            <a:avLst/>
          </a:prstGeom>
          <a:solidFill>
            <a:srgbClr val="C7BC9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Print Approved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Requisition</a:t>
            </a:r>
          </a:p>
        </p:txBody>
      </p:sp>
      <p:sp>
        <p:nvSpPr>
          <p:cNvPr id="14347" name="AutoShape 32"/>
          <p:cNvSpPr>
            <a:spLocks noChangeArrowheads="1"/>
          </p:cNvSpPr>
          <p:nvPr/>
        </p:nvSpPr>
        <p:spPr bwMode="auto">
          <a:xfrm rot="5400000" flipV="1">
            <a:off x="3119428" y="3292657"/>
            <a:ext cx="968375" cy="6873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>
              <a:lumMod val="25000"/>
              <a:lumOff val="75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489281" y="5174820"/>
            <a:ext cx="2636838" cy="60483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System Deletes Requisition</a:t>
            </a:r>
            <a:endParaRPr lang="en-US" sz="1400" dirty="0">
              <a:latin typeface="+mj-lt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>
            <a:off x="1867109" y="4867588"/>
            <a:ext cx="0" cy="3032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1341" y="325284"/>
            <a:ext cx="5829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Invoice Print</a:t>
            </a:r>
            <a:br>
              <a:rPr lang="en-US" dirty="0" smtClean="0"/>
            </a:br>
            <a:r>
              <a:rPr lang="en-US" dirty="0" smtClean="0"/>
              <a:t>or Reprint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QS-PR-1135</a:t>
            </a:r>
          </a:p>
        </p:txBody>
      </p: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338" y="4736274"/>
            <a:ext cx="59436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QS-PR-1190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531213" y="1720992"/>
            <a:ext cx="8149649" cy="2803510"/>
            <a:chOff x="733094" y="1704987"/>
            <a:chExt cx="7485394" cy="2263763"/>
          </a:xfrm>
        </p:grpSpPr>
        <p:sp>
          <p:nvSpPr>
            <p:cNvPr id="332812" name="Rectangle 12"/>
            <p:cNvSpPr>
              <a:spLocks noChangeArrowheads="1"/>
            </p:cNvSpPr>
            <p:nvPr/>
          </p:nvSpPr>
          <p:spPr bwMode="auto">
            <a:xfrm>
              <a:off x="758825" y="314801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Create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Sales Order</a:t>
              </a:r>
            </a:p>
          </p:txBody>
        </p:sp>
        <p:sp>
          <p:nvSpPr>
            <p:cNvPr id="132102" name="Line 13"/>
            <p:cNvSpPr>
              <a:spLocks noChangeShapeType="1"/>
            </p:cNvSpPr>
            <p:nvPr/>
          </p:nvSpPr>
          <p:spPr bwMode="auto">
            <a:xfrm flipH="1">
              <a:off x="1917700" y="357981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2814" name="Rectangle 14"/>
            <p:cNvSpPr>
              <a:spLocks noChangeArrowheads="1"/>
            </p:cNvSpPr>
            <p:nvPr/>
          </p:nvSpPr>
          <p:spPr bwMode="auto">
            <a:xfrm>
              <a:off x="2338388" y="314801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Print Packing</a:t>
              </a:r>
            </a:p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 List and Ship</a:t>
              </a:r>
            </a:p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Order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2104" name="Line 15"/>
            <p:cNvSpPr>
              <a:spLocks noChangeShapeType="1"/>
            </p:cNvSpPr>
            <p:nvPr/>
          </p:nvSpPr>
          <p:spPr bwMode="auto">
            <a:xfrm flipH="1">
              <a:off x="3492500" y="357981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2816" name="Rectangle 16"/>
            <p:cNvSpPr>
              <a:spLocks noChangeArrowheads="1"/>
            </p:cNvSpPr>
            <p:nvPr/>
          </p:nvSpPr>
          <p:spPr bwMode="auto">
            <a:xfrm>
              <a:off x="3913188" y="314801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Post </a:t>
              </a:r>
              <a:r>
                <a:rPr lang="en-US" sz="1200" dirty="0">
                  <a:latin typeface="+mj-lt"/>
                </a:rPr>
                <a:t>Invoice</a:t>
              </a:r>
            </a:p>
          </p:txBody>
        </p:sp>
        <p:sp>
          <p:nvSpPr>
            <p:cNvPr id="132106" name="Line 17"/>
            <p:cNvSpPr>
              <a:spLocks noChangeShapeType="1"/>
            </p:cNvSpPr>
            <p:nvPr/>
          </p:nvSpPr>
          <p:spPr bwMode="auto">
            <a:xfrm flipH="1">
              <a:off x="5078413" y="357981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2818" name="Rectangle 18"/>
            <p:cNvSpPr>
              <a:spLocks noChangeArrowheads="1"/>
            </p:cNvSpPr>
            <p:nvPr/>
          </p:nvSpPr>
          <p:spPr bwMode="auto">
            <a:xfrm>
              <a:off x="5499100" y="314801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Print Invoice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2108" name="Line 19"/>
            <p:cNvSpPr>
              <a:spLocks noChangeShapeType="1"/>
            </p:cNvSpPr>
            <p:nvPr/>
          </p:nvSpPr>
          <p:spPr bwMode="auto">
            <a:xfrm flipH="1">
              <a:off x="6650038" y="357981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32820" name="Rectangle 20"/>
            <p:cNvSpPr>
              <a:spLocks noChangeArrowheads="1"/>
            </p:cNvSpPr>
            <p:nvPr/>
          </p:nvSpPr>
          <p:spPr bwMode="auto">
            <a:xfrm>
              <a:off x="7070725" y="314801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Transfer to </a:t>
              </a:r>
            </a:p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Accounts</a:t>
              </a:r>
            </a:p>
            <a:p>
              <a:pPr algn="ctr" defTabSz="739775" eaLnBrk="0" hangingPunct="0">
                <a:defRPr/>
              </a:pPr>
              <a:r>
                <a:rPr lang="en-US" sz="1200" dirty="0" smtClean="0">
                  <a:latin typeface="+mj-lt"/>
                </a:rPr>
                <a:t> Receivable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733094" y="1704987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dirty="0">
                  <a:latin typeface="+mj-lt"/>
                </a:rPr>
                <a:t>Create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Sales </a:t>
              </a:r>
              <a:r>
                <a:rPr lang="en-US" sz="1200" dirty="0" smtClean="0">
                  <a:latin typeface="+mj-lt"/>
                </a:rPr>
                <a:t>Quote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 flipV="1">
              <a:off x="1246906" y="2553195"/>
              <a:ext cx="11877" cy="5937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29423" y="2683821"/>
              <a:ext cx="23038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n-lt"/>
                </a:rPr>
                <a:t>Release quote to order</a:t>
              </a:r>
              <a:endParaRPr lang="en-US" sz="1200" dirty="0"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10-2: Ship and Invoice Sales Order</a:t>
            </a:r>
            <a:endParaRPr lang="en-US" dirty="0"/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QS-PR-071</a:t>
            </a:r>
          </a:p>
        </p:txBody>
      </p:sp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1241788" y="1136125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Set up approver </a:t>
            </a:r>
            <a:r>
              <a:rPr lang="en-US" sz="1400" dirty="0" smtClean="0">
                <a:latin typeface="Arial" charset="0"/>
              </a:rPr>
              <a:t>definitions</a:t>
            </a:r>
            <a:endParaRPr lang="en-US" sz="1400" dirty="0">
              <a:latin typeface="Arial" charset="0"/>
            </a:endParaRPr>
          </a:p>
        </p:txBody>
      </p:sp>
      <p:sp>
        <p:nvSpPr>
          <p:cNvPr id="59" name="Line 3"/>
          <p:cNvSpPr>
            <a:spLocks noChangeShapeType="1"/>
          </p:cNvSpPr>
          <p:nvPr/>
        </p:nvSpPr>
        <p:spPr bwMode="auto">
          <a:xfrm>
            <a:off x="2638788" y="1939400"/>
            <a:ext cx="0" cy="403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1241788" y="2342625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dist="81320" dir="2319588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 smtClean="0">
                <a:latin typeface="Arial" charset="0"/>
              </a:rPr>
              <a:t>Optionally, define </a:t>
            </a:r>
            <a:r>
              <a:rPr lang="en-US" sz="1400" dirty="0">
                <a:latin typeface="Arial" charset="0"/>
              </a:rPr>
              <a:t>e-mail system </a:t>
            </a:r>
            <a:r>
              <a:rPr lang="en-US" sz="1400" dirty="0" smtClean="0">
                <a:latin typeface="Arial" charset="0"/>
              </a:rPr>
              <a:t>and users</a:t>
            </a:r>
            <a:endParaRPr lang="en-US" sz="1400" dirty="0">
              <a:latin typeface="Arial" charset="0"/>
            </a:endParaRPr>
          </a:p>
        </p:txBody>
      </p:sp>
      <p:sp>
        <p:nvSpPr>
          <p:cNvPr id="61" name="Line 10"/>
          <p:cNvSpPr>
            <a:spLocks noChangeShapeType="1"/>
          </p:cNvSpPr>
          <p:nvPr/>
        </p:nvSpPr>
        <p:spPr bwMode="auto">
          <a:xfrm>
            <a:off x="2638788" y="3153838"/>
            <a:ext cx="0" cy="403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2" name="Rectangle 11"/>
          <p:cNvSpPr>
            <a:spLocks noChangeArrowheads="1"/>
          </p:cNvSpPr>
          <p:nvPr/>
        </p:nvSpPr>
        <p:spPr bwMode="auto">
          <a:xfrm>
            <a:off x="1241788" y="355706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Create </a:t>
            </a:r>
            <a:r>
              <a:rPr lang="en-US" sz="1400" dirty="0" smtClean="0">
                <a:latin typeface="Arial" charset="0"/>
              </a:rPr>
              <a:t>purchase requisition</a:t>
            </a:r>
            <a:endParaRPr lang="en-US" sz="1400" dirty="0">
              <a:latin typeface="Arial" charset="0"/>
            </a:endParaRPr>
          </a:p>
        </p:txBody>
      </p:sp>
      <p:sp>
        <p:nvSpPr>
          <p:cNvPr id="63" name="Line 12"/>
          <p:cNvSpPr>
            <a:spLocks noChangeShapeType="1"/>
          </p:cNvSpPr>
          <p:nvPr/>
        </p:nvSpPr>
        <p:spPr bwMode="auto">
          <a:xfrm>
            <a:off x="2638788" y="4363513"/>
            <a:ext cx="0" cy="403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1241788" y="476673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Use E-mail to advise of status.</a:t>
            </a:r>
          </a:p>
        </p:txBody>
      </p:sp>
      <p:sp>
        <p:nvSpPr>
          <p:cNvPr id="65" name="Rectangle 17"/>
          <p:cNvSpPr>
            <a:spLocks noChangeArrowheads="1"/>
          </p:cNvSpPr>
          <p:nvPr/>
        </p:nvSpPr>
        <p:spPr bwMode="auto">
          <a:xfrm>
            <a:off x="4888275" y="1971150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Review and approve </a:t>
            </a:r>
            <a:r>
              <a:rPr lang="en-US" sz="1400" dirty="0" smtClean="0">
                <a:latin typeface="Arial" charset="0"/>
              </a:rPr>
              <a:t>requisition</a:t>
            </a:r>
            <a:endParaRPr lang="en-US" sz="1400" dirty="0">
              <a:latin typeface="Arial" charset="0"/>
            </a:endParaRPr>
          </a:p>
        </p:txBody>
      </p:sp>
      <p:sp>
        <p:nvSpPr>
          <p:cNvPr id="66" name="Line 18"/>
          <p:cNvSpPr>
            <a:spLocks noChangeShapeType="1"/>
          </p:cNvSpPr>
          <p:nvPr/>
        </p:nvSpPr>
        <p:spPr bwMode="auto">
          <a:xfrm>
            <a:off x="6285275" y="2782363"/>
            <a:ext cx="0" cy="403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7" name="Rectangle 19"/>
          <p:cNvSpPr>
            <a:spLocks noChangeArrowheads="1"/>
          </p:cNvSpPr>
          <p:nvPr/>
        </p:nvSpPr>
        <p:spPr bwMode="auto">
          <a:xfrm>
            <a:off x="4888275" y="318558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Build PO from approved </a:t>
            </a:r>
            <a:r>
              <a:rPr lang="en-US" sz="1400" dirty="0" smtClean="0">
                <a:latin typeface="Arial" charset="0"/>
              </a:rPr>
              <a:t>requisitions</a:t>
            </a:r>
            <a:endParaRPr lang="en-US" sz="1400" dirty="0">
              <a:latin typeface="Arial" charset="0"/>
            </a:endParaRPr>
          </a:p>
        </p:txBody>
      </p:sp>
      <p:sp>
        <p:nvSpPr>
          <p:cNvPr id="68" name="Line 20"/>
          <p:cNvSpPr>
            <a:spLocks noChangeShapeType="1"/>
          </p:cNvSpPr>
          <p:nvPr/>
        </p:nvSpPr>
        <p:spPr bwMode="auto">
          <a:xfrm>
            <a:off x="6285275" y="3992038"/>
            <a:ext cx="0" cy="403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9" name="Rectangle 21"/>
          <p:cNvSpPr>
            <a:spLocks noChangeArrowheads="1"/>
          </p:cNvSpPr>
          <p:nvPr/>
        </p:nvSpPr>
        <p:spPr bwMode="auto">
          <a:xfrm>
            <a:off x="4888275" y="439526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dist="81320" dir="2319588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Use reports, inquiries, and delete/archive </a:t>
            </a:r>
            <a:r>
              <a:rPr lang="en-US" sz="1400" dirty="0" smtClean="0">
                <a:latin typeface="Arial" charset="0"/>
              </a:rPr>
              <a:t>function</a:t>
            </a:r>
            <a:endParaRPr lang="en-US" sz="1400" dirty="0">
              <a:latin typeface="Arial" charset="0"/>
            </a:endParaRPr>
          </a:p>
        </p:txBody>
      </p:sp>
      <p:sp>
        <p:nvSpPr>
          <p:cNvPr id="70" name="Freeform 22"/>
          <p:cNvSpPr>
            <a:spLocks/>
          </p:cNvSpPr>
          <p:nvPr/>
        </p:nvSpPr>
        <p:spPr bwMode="auto">
          <a:xfrm>
            <a:off x="4056425" y="1623488"/>
            <a:ext cx="2251075" cy="3549650"/>
          </a:xfrm>
          <a:custGeom>
            <a:avLst/>
            <a:gdLst/>
            <a:ahLst/>
            <a:cxnLst>
              <a:cxn ang="0">
                <a:pos x="0" y="2236"/>
              </a:cxn>
              <a:cxn ang="0">
                <a:pos x="263" y="2236"/>
              </a:cxn>
              <a:cxn ang="0">
                <a:pos x="263" y="0"/>
              </a:cxn>
              <a:cxn ang="0">
                <a:pos x="1418" y="0"/>
              </a:cxn>
              <a:cxn ang="0">
                <a:pos x="1418" y="218"/>
              </a:cxn>
            </a:cxnLst>
            <a:rect l="0" t="0" r="r" b="b"/>
            <a:pathLst>
              <a:path w="1418" h="2236">
                <a:moveTo>
                  <a:pt x="0" y="2236"/>
                </a:moveTo>
                <a:lnTo>
                  <a:pt x="263" y="2236"/>
                </a:lnTo>
                <a:lnTo>
                  <a:pt x="263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Rectangle 25"/>
          <p:cNvSpPr>
            <a:spLocks noChangeArrowheads="1"/>
          </p:cNvSpPr>
          <p:nvPr/>
        </p:nvSpPr>
        <p:spPr bwMode="auto">
          <a:xfrm>
            <a:off x="1241788" y="4766738"/>
            <a:ext cx="2797175" cy="806450"/>
          </a:xfrm>
          <a:prstGeom prst="rect">
            <a:avLst/>
          </a:prstGeom>
          <a:solidFill>
            <a:srgbClr val="D8DAC9"/>
          </a:solidFill>
          <a:ln w="635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dist="81320" dir="2319588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r>
              <a:rPr lang="en-US" sz="1400" dirty="0">
                <a:latin typeface="Arial" charset="0"/>
              </a:rPr>
              <a:t>Use e-mail to advise of </a:t>
            </a:r>
            <a:r>
              <a:rPr lang="en-US" sz="1400" dirty="0" smtClean="0">
                <a:latin typeface="Arial" charset="0"/>
              </a:rPr>
              <a:t>status</a:t>
            </a:r>
            <a:endParaRPr lang="en-US" sz="14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Blanket purchase order</a:t>
            </a:r>
          </a:p>
          <a:p>
            <a:pPr eaLnBrk="1" hangingPunct="1"/>
            <a:r>
              <a:rPr lang="en-US" dirty="0" smtClean="0"/>
              <a:t> Supplier schedules</a:t>
            </a:r>
          </a:p>
          <a:p>
            <a:pPr eaLnBrk="1" hangingPunct="1"/>
            <a:r>
              <a:rPr lang="en-US" dirty="0" smtClean="0"/>
              <a:t> Discrete purchase orders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Purchase Orders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QS-PR-080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Blanket Order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Blanket Order</a:t>
                </a: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 dirty="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Start Date</a:t>
              </a: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89749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QS-PR-095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42500" y="1258784"/>
            <a:ext cx="8882063" cy="3604591"/>
            <a:chOff x="381000" y="2336075"/>
            <a:chExt cx="8501063" cy="2527300"/>
          </a:xfrm>
        </p:grpSpPr>
        <p:sp>
          <p:nvSpPr>
            <p:cNvPr id="19" name="Rectangle 85"/>
            <p:cNvSpPr>
              <a:spLocks noChangeArrowheads="1"/>
            </p:cNvSpPr>
            <p:nvPr/>
          </p:nvSpPr>
          <p:spPr bwMode="auto">
            <a:xfrm>
              <a:off x="4724400" y="2780575"/>
              <a:ext cx="3276600" cy="16891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Rectangle 86"/>
            <p:cNvSpPr>
              <a:spLocks noChangeArrowheads="1"/>
            </p:cNvSpPr>
            <p:nvPr/>
          </p:nvSpPr>
          <p:spPr bwMode="auto">
            <a:xfrm>
              <a:off x="1333500" y="2780575"/>
              <a:ext cx="3238500" cy="16891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Rectangle 87"/>
            <p:cNvSpPr>
              <a:spLocks noChangeArrowheads="1"/>
            </p:cNvSpPr>
            <p:nvPr/>
          </p:nvSpPr>
          <p:spPr bwMode="auto">
            <a:xfrm>
              <a:off x="2705100" y="4114075"/>
              <a:ext cx="1592263" cy="3127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/>
              <a:r>
                <a:rPr lang="en-US" sz="1200" i="1" dirty="0">
                  <a:latin typeface="Arial" charset="0"/>
                </a:rPr>
                <a:t>Customer Schedules</a:t>
              </a:r>
            </a:p>
          </p:txBody>
        </p:sp>
        <p:sp>
          <p:nvSpPr>
            <p:cNvPr id="22" name="Rectangle 88"/>
            <p:cNvSpPr>
              <a:spLocks noChangeArrowheads="1"/>
            </p:cNvSpPr>
            <p:nvPr/>
          </p:nvSpPr>
          <p:spPr bwMode="auto">
            <a:xfrm>
              <a:off x="5092700" y="4126775"/>
              <a:ext cx="1592263" cy="3127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/>
              <a:r>
                <a:rPr lang="en-US" sz="1200" i="1" dirty="0">
                  <a:latin typeface="Arial" charset="0"/>
                </a:rPr>
                <a:t>Supplier Schedules</a:t>
              </a: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193800" y="2642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Planning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Schedules</a:t>
              </a: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1206500" y="37600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Shipping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Schedules</a:t>
              </a: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381000" y="2336075"/>
              <a:ext cx="906463" cy="261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/>
              <a:r>
                <a:rPr lang="en-US" sz="1200" i="1" dirty="0">
                  <a:latin typeface="Arial" charset="0"/>
                </a:rPr>
                <a:t>Customers</a:t>
              </a: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2679700" y="3199675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Required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Ship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</a:t>
              </a:r>
            </a:p>
          </p:txBody>
        </p:sp>
        <p:sp>
          <p:nvSpPr>
            <p:cNvPr id="27" name="Rectangle 43"/>
            <p:cNvSpPr>
              <a:spLocks noChangeArrowheads="1"/>
            </p:cNvSpPr>
            <p:nvPr/>
          </p:nvSpPr>
          <p:spPr bwMode="auto">
            <a:xfrm>
              <a:off x="4076700" y="3199675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Material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Requirements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Planning</a:t>
              </a:r>
            </a:p>
          </p:txBody>
        </p:sp>
        <p:sp>
          <p:nvSpPr>
            <p:cNvPr id="28" name="Rectangle 46"/>
            <p:cNvSpPr>
              <a:spLocks noChangeArrowheads="1"/>
            </p:cNvSpPr>
            <p:nvPr/>
          </p:nvSpPr>
          <p:spPr bwMode="auto">
            <a:xfrm>
              <a:off x="5486400" y="3199675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Required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Receipt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</a:t>
              </a:r>
            </a:p>
          </p:txBody>
        </p:sp>
        <p:grpSp>
          <p:nvGrpSpPr>
            <p:cNvPr id="2" name="Group 63"/>
            <p:cNvGrpSpPr>
              <a:grpSpLocks/>
            </p:cNvGrpSpPr>
            <p:nvPr/>
          </p:nvGrpSpPr>
          <p:grpSpPr bwMode="auto">
            <a:xfrm rot="-5400000">
              <a:off x="1978025" y="3466375"/>
              <a:ext cx="1114425" cy="301625"/>
              <a:chOff x="2158" y="888"/>
              <a:chExt cx="974" cy="222"/>
            </a:xfrm>
          </p:grpSpPr>
          <p:sp>
            <p:nvSpPr>
              <p:cNvPr id="30" name="Freeform 50"/>
              <p:cNvSpPr>
                <a:spLocks/>
              </p:cNvSpPr>
              <p:nvPr/>
            </p:nvSpPr>
            <p:spPr bwMode="auto">
              <a:xfrm rot="16200000" flipV="1">
                <a:off x="2594" y="452"/>
                <a:ext cx="101" cy="974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0" y="0"/>
                  </a:cxn>
                  <a:cxn ang="0">
                    <a:pos x="0" y="4036"/>
                  </a:cxn>
                  <a:cxn ang="0">
                    <a:pos x="237" y="4036"/>
                  </a:cxn>
                </a:cxnLst>
                <a:rect l="0" t="0" r="r" b="b"/>
                <a:pathLst>
                  <a:path w="237" h="4036">
                    <a:moveTo>
                      <a:pt x="237" y="0"/>
                    </a:moveTo>
                    <a:lnTo>
                      <a:pt x="0" y="0"/>
                    </a:lnTo>
                    <a:lnTo>
                      <a:pt x="0" y="4036"/>
                    </a:lnTo>
                    <a:lnTo>
                      <a:pt x="237" y="4036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" name="Line 51"/>
              <p:cNvSpPr>
                <a:spLocks noChangeShapeType="1"/>
              </p:cNvSpPr>
              <p:nvPr/>
            </p:nvSpPr>
            <p:spPr bwMode="auto">
              <a:xfrm rot="5400000" flipH="1">
                <a:off x="2597" y="1050"/>
                <a:ext cx="11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984250" y="3056800"/>
              <a:ext cx="211138" cy="11271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" name="Line 56"/>
            <p:cNvSpPr>
              <a:spLocks noChangeShapeType="1"/>
            </p:cNvSpPr>
            <p:nvPr/>
          </p:nvSpPr>
          <p:spPr bwMode="auto">
            <a:xfrm flipH="1">
              <a:off x="3822700" y="3602900"/>
              <a:ext cx="250825" cy="15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" name="Group 67"/>
            <p:cNvGrpSpPr>
              <a:grpSpLocks/>
            </p:cNvGrpSpPr>
            <p:nvPr/>
          </p:nvGrpSpPr>
          <p:grpSpPr bwMode="auto">
            <a:xfrm rot="-5400000">
              <a:off x="6258719" y="3454469"/>
              <a:ext cx="1127125" cy="334963"/>
              <a:chOff x="2158" y="120"/>
              <a:chExt cx="974" cy="251"/>
            </a:xfrm>
          </p:grpSpPr>
          <p:sp>
            <p:nvSpPr>
              <p:cNvPr id="35" name="Freeform 68"/>
              <p:cNvSpPr>
                <a:spLocks/>
              </p:cNvSpPr>
              <p:nvPr/>
            </p:nvSpPr>
            <p:spPr bwMode="auto">
              <a:xfrm rot="5400000">
                <a:off x="2578" y="-182"/>
                <a:ext cx="133" cy="974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0" y="0"/>
                  </a:cxn>
                  <a:cxn ang="0">
                    <a:pos x="0" y="4036"/>
                  </a:cxn>
                  <a:cxn ang="0">
                    <a:pos x="237" y="4036"/>
                  </a:cxn>
                </a:cxnLst>
                <a:rect l="0" t="0" r="r" b="b"/>
                <a:pathLst>
                  <a:path w="237" h="4036">
                    <a:moveTo>
                      <a:pt x="237" y="0"/>
                    </a:moveTo>
                    <a:lnTo>
                      <a:pt x="0" y="0"/>
                    </a:lnTo>
                    <a:lnTo>
                      <a:pt x="0" y="4036"/>
                    </a:lnTo>
                    <a:lnTo>
                      <a:pt x="237" y="4036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6" name="Line 69"/>
              <p:cNvSpPr>
                <a:spLocks noChangeShapeType="1"/>
              </p:cNvSpPr>
              <p:nvPr/>
            </p:nvSpPr>
            <p:spPr bwMode="auto">
              <a:xfrm rot="5400000" flipH="1">
                <a:off x="2597" y="178"/>
                <a:ext cx="11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7" name="Rectangle 70"/>
            <p:cNvSpPr>
              <a:spLocks noChangeArrowheads="1"/>
            </p:cNvSpPr>
            <p:nvPr/>
          </p:nvSpPr>
          <p:spPr bwMode="auto">
            <a:xfrm>
              <a:off x="6985000" y="2642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Shipping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Schedules</a:t>
              </a:r>
            </a:p>
          </p:txBody>
        </p:sp>
        <p:sp>
          <p:nvSpPr>
            <p:cNvPr id="38" name="Rectangle 71"/>
            <p:cNvSpPr>
              <a:spLocks noChangeArrowheads="1"/>
            </p:cNvSpPr>
            <p:nvPr/>
          </p:nvSpPr>
          <p:spPr bwMode="auto">
            <a:xfrm>
              <a:off x="6997700" y="37600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200" dirty="0">
                  <a:latin typeface="Arial" charset="0"/>
                </a:rPr>
                <a:t>Planning</a:t>
              </a:r>
            </a:p>
            <a:p>
              <a:pPr algn="ctr" defTabSz="739775"/>
              <a:r>
                <a:rPr lang="en-US" sz="1200" dirty="0">
                  <a:latin typeface="Arial" charset="0"/>
                </a:rPr>
                <a:t>Schedules</a:t>
              </a:r>
            </a:p>
          </p:txBody>
        </p:sp>
        <p:sp>
          <p:nvSpPr>
            <p:cNvPr id="39" name="Line 76"/>
            <p:cNvSpPr>
              <a:spLocks noChangeShapeType="1"/>
            </p:cNvSpPr>
            <p:nvPr/>
          </p:nvSpPr>
          <p:spPr bwMode="auto">
            <a:xfrm flipH="1">
              <a:off x="5232400" y="3679100"/>
              <a:ext cx="250825" cy="15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" name="Line 77"/>
            <p:cNvSpPr>
              <a:spLocks noChangeShapeType="1"/>
            </p:cNvSpPr>
            <p:nvPr/>
          </p:nvSpPr>
          <p:spPr bwMode="auto">
            <a:xfrm>
              <a:off x="5232400" y="3580675"/>
              <a:ext cx="250825" cy="15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auto">
            <a:xfrm rot="10800000" flipV="1">
              <a:off x="8139113" y="3058388"/>
              <a:ext cx="136525" cy="11144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838200" y="2577375"/>
              <a:ext cx="152400" cy="1028700"/>
            </a:xfrm>
            <a:custGeom>
              <a:avLst/>
              <a:gdLst/>
              <a:ahLst/>
              <a:cxnLst>
                <a:cxn ang="0">
                  <a:pos x="80" y="776"/>
                </a:cxn>
                <a:cxn ang="0">
                  <a:pos x="0" y="776"/>
                </a:cxn>
                <a:cxn ang="0">
                  <a:pos x="0" y="0"/>
                </a:cxn>
              </a:cxnLst>
              <a:rect l="0" t="0" r="r" b="b"/>
              <a:pathLst>
                <a:path w="80" h="776">
                  <a:moveTo>
                    <a:pt x="80" y="776"/>
                  </a:moveTo>
                  <a:lnTo>
                    <a:pt x="0" y="776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 flipH="1">
              <a:off x="8293100" y="2577375"/>
              <a:ext cx="127000" cy="1028700"/>
            </a:xfrm>
            <a:custGeom>
              <a:avLst/>
              <a:gdLst/>
              <a:ahLst/>
              <a:cxnLst>
                <a:cxn ang="0">
                  <a:pos x="80" y="776"/>
                </a:cxn>
                <a:cxn ang="0">
                  <a:pos x="0" y="776"/>
                </a:cxn>
                <a:cxn ang="0">
                  <a:pos x="0" y="0"/>
                </a:cxn>
              </a:cxnLst>
              <a:rect l="0" t="0" r="r" b="b"/>
              <a:pathLst>
                <a:path w="80" h="776">
                  <a:moveTo>
                    <a:pt x="80" y="776"/>
                  </a:moveTo>
                  <a:lnTo>
                    <a:pt x="0" y="776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" name="Rectangle 89"/>
            <p:cNvSpPr>
              <a:spLocks noChangeArrowheads="1"/>
            </p:cNvSpPr>
            <p:nvPr/>
          </p:nvSpPr>
          <p:spPr bwMode="auto">
            <a:xfrm>
              <a:off x="7975600" y="2336075"/>
              <a:ext cx="906463" cy="261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/>
              <a:r>
                <a:rPr lang="en-US" sz="1200" i="1" dirty="0">
                  <a:latin typeface="Arial" charset="0"/>
                </a:rPr>
                <a:t>Suppliers</a:t>
              </a:r>
            </a:p>
          </p:txBody>
        </p:sp>
        <p:sp>
          <p:nvSpPr>
            <p:cNvPr id="46" name="Freeform 92"/>
            <p:cNvSpPr>
              <a:spLocks/>
            </p:cNvSpPr>
            <p:nvPr/>
          </p:nvSpPr>
          <p:spPr bwMode="auto">
            <a:xfrm>
              <a:off x="4635500" y="4025175"/>
              <a:ext cx="3009900" cy="838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20"/>
                </a:cxn>
                <a:cxn ang="0">
                  <a:pos x="1896" y="520"/>
                </a:cxn>
                <a:cxn ang="0">
                  <a:pos x="1896" y="352"/>
                </a:cxn>
              </a:cxnLst>
              <a:rect l="0" t="0" r="r" b="b"/>
              <a:pathLst>
                <a:path w="1896" h="520">
                  <a:moveTo>
                    <a:pt x="0" y="0"/>
                  </a:moveTo>
                  <a:lnTo>
                    <a:pt x="0" y="520"/>
                  </a:lnTo>
                  <a:lnTo>
                    <a:pt x="1896" y="520"/>
                  </a:lnTo>
                  <a:lnTo>
                    <a:pt x="1896" y="352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Releases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 dirty="0">
                  <a:latin typeface="+mj-lt"/>
                </a:rPr>
                <a:t>Schedule</a:t>
              </a: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2</a:t>
              </a: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3</a:t>
              </a: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4</a:t>
              </a: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5</a:t>
              </a: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 dirty="0">
                  <a:latin typeface="+mj-lt"/>
                </a:rPr>
                <a:t>Week </a:t>
              </a:r>
              <a:r>
                <a:rPr lang="en-US" sz="1800" dirty="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QS-PR-010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noFill/>
                  <a:ln w="76200">
                    <a:solidFill>
                      <a:schemeClr val="accent2">
                        <a:lumMod val="75000"/>
                      </a:schemeClr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24" t="8151" r="8321" b="9005"/>
                <a:stretch>
                  <a:fillRect/>
                </a:stretch>
              </p:blipFill>
              <p:spPr bwMode="auto">
                <a:xfrm>
                  <a:off x="5343894" y="3693226"/>
                  <a:ext cx="593767" cy="5462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414549" cy="1424005"/>
                <a:chOff x="172275" y="1081693"/>
                <a:chExt cx="6414549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Order Comparison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1470" y="6673932"/>
            <a:ext cx="1092530" cy="184068"/>
          </a:xfrm>
          <a:noFill/>
        </p:spPr>
        <p:txBody>
          <a:bodyPr/>
          <a:lstStyle/>
          <a:p>
            <a:pPr defTabSz="865188"/>
            <a:r>
              <a:rPr lang="en-US" altLang="zh-CN" dirty="0" smtClean="0"/>
              <a:t>QS-PR-111</a:t>
            </a:r>
            <a:endParaRPr lang="en-US" altLang="zh-CN" dirty="0"/>
          </a:p>
        </p:txBody>
      </p:sp>
      <p:graphicFrame>
        <p:nvGraphicFramePr>
          <p:cNvPr id="291427" name="Group 611"/>
          <p:cNvGraphicFramePr>
            <a:graphicFrameLocks noGrp="1"/>
          </p:cNvGraphicFramePr>
          <p:nvPr>
            <p:ph type="tbl" idx="4294967295"/>
          </p:nvPr>
        </p:nvGraphicFramePr>
        <p:xfrm>
          <a:off x="113117" y="1370367"/>
          <a:ext cx="8898904" cy="3813048"/>
        </p:xfrm>
        <a:graphic>
          <a:graphicData uri="http://schemas.openxmlformats.org/drawingml/2006/table">
            <a:tbl>
              <a:tblPr/>
              <a:tblGrid>
                <a:gridCol w="2224726"/>
                <a:gridCol w="2224726"/>
                <a:gridCol w="1866509"/>
                <a:gridCol w="2582943"/>
              </a:tblGrid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Purchase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Blanket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Supplier Schedules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Delivery Dates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Single for order/item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MRP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Receipts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Duration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One 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Short/medium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Medium/long term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Elements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Shipping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Receipt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Supplier processes order</a:t>
              </a: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Print receiver</a:t>
              </a:r>
            </a:p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(optional)</a:t>
              </a: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Exchange items or return for credit</a:t>
              </a: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QS-PR-300</a:t>
            </a:r>
            <a:endParaRPr lang="en-US" dirty="0"/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07" y="1023302"/>
            <a:ext cx="7230768" cy="543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With or without Payment-in-Process (PIP) account; with PIP is recommended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Cash, processed directly in Bank/Cash entry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Process AP Payments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70554" y="182880"/>
            <a:ext cx="4616245" cy="708730"/>
          </a:xfrm>
          <a:noFill/>
        </p:spPr>
        <p:txBody>
          <a:bodyPr/>
          <a:lstStyle/>
          <a:p>
            <a:r>
              <a:rPr lang="en-IE" dirty="0" smtClean="0"/>
              <a:t>AP Payment Statuses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QS-PR-330</a:t>
            </a:r>
            <a:endParaRPr lang="en-US" dirty="0"/>
          </a:p>
        </p:txBody>
      </p:sp>
      <p:sp>
        <p:nvSpPr>
          <p:cNvPr id="5" name="Line 70"/>
          <p:cNvSpPr>
            <a:spLocks noChangeShapeType="1"/>
          </p:cNvSpPr>
          <p:nvPr/>
        </p:nvSpPr>
        <p:spPr bwMode="auto">
          <a:xfrm>
            <a:off x="5114925" y="5488294"/>
            <a:ext cx="0" cy="188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" name="Line 71"/>
          <p:cNvSpPr>
            <a:spLocks noChangeShapeType="1"/>
          </p:cNvSpPr>
          <p:nvPr/>
        </p:nvSpPr>
        <p:spPr bwMode="auto">
          <a:xfrm>
            <a:off x="2214563" y="885826"/>
            <a:ext cx="0" cy="2055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7" name="Line 72"/>
          <p:cNvSpPr>
            <a:spLocks noChangeShapeType="1"/>
          </p:cNvSpPr>
          <p:nvPr/>
        </p:nvSpPr>
        <p:spPr bwMode="auto">
          <a:xfrm>
            <a:off x="2214563" y="1657760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" name="Freeform 73"/>
          <p:cNvSpPr>
            <a:spLocks/>
          </p:cNvSpPr>
          <p:nvPr/>
        </p:nvSpPr>
        <p:spPr bwMode="auto">
          <a:xfrm>
            <a:off x="2224088" y="2595666"/>
            <a:ext cx="2328862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0" y="0"/>
              </a:cxn>
              <a:cxn ang="0">
                <a:pos x="1440" y="201"/>
              </a:cxn>
            </a:cxnLst>
            <a:rect l="0" t="0" r="r" b="b"/>
            <a:pathLst>
              <a:path w="1440" h="201">
                <a:moveTo>
                  <a:pt x="0" y="0"/>
                </a:moveTo>
                <a:lnTo>
                  <a:pt x="1440" y="0"/>
                </a:lnTo>
                <a:lnTo>
                  <a:pt x="1440" y="201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" name="Line 74"/>
          <p:cNvSpPr>
            <a:spLocks noChangeShapeType="1"/>
          </p:cNvSpPr>
          <p:nvPr/>
        </p:nvSpPr>
        <p:spPr bwMode="auto">
          <a:xfrm>
            <a:off x="2214563" y="2497394"/>
            <a:ext cx="0" cy="31463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" name="Line 75"/>
          <p:cNvSpPr>
            <a:spLocks noChangeShapeType="1"/>
          </p:cNvSpPr>
          <p:nvPr/>
        </p:nvSpPr>
        <p:spPr bwMode="auto">
          <a:xfrm>
            <a:off x="4543425" y="3377023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2200275" y="3260622"/>
            <a:ext cx="2362200" cy="1195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22"/>
              </a:cxn>
              <a:cxn ang="0">
                <a:pos x="1518" y="822"/>
              </a:cxn>
              <a:cxn ang="0">
                <a:pos x="1518" y="597"/>
              </a:cxn>
            </a:cxnLst>
            <a:rect l="0" t="0" r="r" b="b"/>
            <a:pathLst>
              <a:path w="1518" h="822">
                <a:moveTo>
                  <a:pt x="0" y="0"/>
                </a:moveTo>
                <a:lnTo>
                  <a:pt x="0" y="822"/>
                </a:lnTo>
                <a:lnTo>
                  <a:pt x="1518" y="822"/>
                </a:lnTo>
                <a:lnTo>
                  <a:pt x="1518" y="597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1" name="Line 86"/>
          <p:cNvSpPr>
            <a:spLocks noChangeShapeType="1"/>
          </p:cNvSpPr>
          <p:nvPr/>
        </p:nvSpPr>
        <p:spPr bwMode="auto">
          <a:xfrm>
            <a:off x="4532978" y="4451401"/>
            <a:ext cx="13287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" name="Line 87"/>
          <p:cNvSpPr>
            <a:spLocks noChangeShapeType="1"/>
          </p:cNvSpPr>
          <p:nvPr/>
        </p:nvSpPr>
        <p:spPr bwMode="auto">
          <a:xfrm>
            <a:off x="3300413" y="4449352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" name="Freeform 88"/>
          <p:cNvSpPr>
            <a:spLocks/>
          </p:cNvSpPr>
          <p:nvPr/>
        </p:nvSpPr>
        <p:spPr bwMode="auto">
          <a:xfrm>
            <a:off x="3295650" y="4481207"/>
            <a:ext cx="3657600" cy="976312"/>
          </a:xfrm>
          <a:custGeom>
            <a:avLst/>
            <a:gdLst/>
            <a:ahLst/>
            <a:cxnLst>
              <a:cxn ang="0">
                <a:pos x="0" y="468"/>
              </a:cxn>
              <a:cxn ang="0">
                <a:pos x="0" y="615"/>
              </a:cxn>
              <a:cxn ang="0">
                <a:pos x="2304" y="615"/>
              </a:cxn>
              <a:cxn ang="0">
                <a:pos x="2304" y="0"/>
              </a:cxn>
            </a:cxnLst>
            <a:rect l="0" t="0" r="r" b="b"/>
            <a:pathLst>
              <a:path w="2304" h="615">
                <a:moveTo>
                  <a:pt x="0" y="468"/>
                </a:moveTo>
                <a:lnTo>
                  <a:pt x="0" y="615"/>
                </a:lnTo>
                <a:lnTo>
                  <a:pt x="2304" y="615"/>
                </a:lnTo>
                <a:lnTo>
                  <a:pt x="230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cxnSp>
        <p:nvCxnSpPr>
          <p:cNvPr id="24" name="AutoShape 89"/>
          <p:cNvCxnSpPr>
            <a:cxnSpLocks noChangeShapeType="1"/>
          </p:cNvCxnSpPr>
          <p:nvPr/>
        </p:nvCxnSpPr>
        <p:spPr bwMode="auto">
          <a:xfrm flipV="1">
            <a:off x="3240088" y="589757"/>
            <a:ext cx="1588" cy="1604143"/>
          </a:xfrm>
          <a:prstGeom prst="bentConnector3">
            <a:avLst>
              <a:gd name="adj1" fmla="val 26159517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241675" y="1375185"/>
            <a:ext cx="396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1182048" y="373136"/>
            <a:ext cx="2083666" cy="458138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Initial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156318" y="1131177"/>
            <a:ext cx="2083666" cy="458138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Allocated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89965" y="1960471"/>
            <a:ext cx="2083666" cy="458138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Accepted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1187986" y="2837266"/>
            <a:ext cx="2083666" cy="458138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For Collection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3513570" y="2823412"/>
            <a:ext cx="2083666" cy="513554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Conditional Collection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3511591" y="3676456"/>
            <a:ext cx="2083666" cy="513554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Paid Conditionally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5908428" y="4256368"/>
            <a:ext cx="2083666" cy="513554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Bounced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089524" y="5715054"/>
            <a:ext cx="2083666" cy="513554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Banking Entry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2234995" y="4739298"/>
            <a:ext cx="2083666" cy="513554"/>
          </a:xfrm>
          <a:prstGeom prst="rect">
            <a:avLst/>
          </a:prstGeom>
          <a:solidFill>
            <a:schemeClr val="bg2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 smtClean="0">
                <a:latin typeface="+mj-lt"/>
              </a:rPr>
              <a:t>Paid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Review financial and operational supplier data</a:t>
            </a:r>
          </a:p>
          <a:p>
            <a:r>
              <a:rPr lang="en-US" dirty="0" smtClean="0"/>
              <a:t>Set up a unit of measure conversion for 60017 (mouse pad), only sold in a case of100 </a:t>
            </a:r>
          </a:p>
          <a:p>
            <a:r>
              <a:rPr lang="en-US" dirty="0" smtClean="0"/>
              <a:t>Add information that maps QMI’s item 60017 to supplier item SCC62050</a:t>
            </a:r>
          </a:p>
          <a:p>
            <a:r>
              <a:rPr lang="en-US" dirty="0" smtClean="0"/>
              <a:t>Verify Purchasing Control settings</a:t>
            </a:r>
          </a:p>
          <a:p>
            <a:r>
              <a:rPr lang="en-US" dirty="0" smtClean="0"/>
              <a:t>Create a purchase order to buy sufficient components of 01010 to build 10 units</a:t>
            </a:r>
          </a:p>
          <a:p>
            <a:r>
              <a:rPr lang="en-US" dirty="0" smtClean="0"/>
              <a:t>Receive components into inventory</a:t>
            </a:r>
          </a:p>
          <a:p>
            <a:r>
              <a:rPr lang="en-US" dirty="0" smtClean="0"/>
              <a:t>Review inventory and transactions</a:t>
            </a:r>
          </a:p>
          <a:p>
            <a:r>
              <a:rPr lang="en-US" dirty="0" smtClean="0"/>
              <a:t>Post the inventory transactions to the GL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Purchasing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QS-PR-331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Supplier Create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Verify Supplier Pricing, EMT, Credit Terms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 t="73239"/>
          <a:stretch>
            <a:fillRect/>
          </a:stretch>
        </p:blipFill>
        <p:spPr bwMode="auto">
          <a:xfrm>
            <a:off x="706323" y="1330036"/>
            <a:ext cx="7019925" cy="1259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Region Capture.PNG"/>
          <p:cNvPicPr>
            <a:picLocks noChangeAspect="1"/>
          </p:cNvPicPr>
          <p:nvPr/>
        </p:nvPicPr>
        <p:blipFill>
          <a:blip r:embed="rId3" cstate="print"/>
          <a:srcRect t="72230"/>
          <a:stretch>
            <a:fillRect/>
          </a:stretch>
        </p:blipFill>
        <p:spPr bwMode="auto">
          <a:xfrm>
            <a:off x="706323" y="2813745"/>
            <a:ext cx="6924675" cy="1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4" cstate="print"/>
          <a:srcRect t="76585"/>
          <a:stretch>
            <a:fillRect/>
          </a:stretch>
        </p:blipFill>
        <p:spPr bwMode="auto">
          <a:xfrm>
            <a:off x="706323" y="4413197"/>
            <a:ext cx="7315200" cy="105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Accounts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QS-PR-142</a:t>
            </a:r>
          </a:p>
        </p:txBody>
      </p:sp>
      <p:pic>
        <p:nvPicPr>
          <p:cNvPr id="68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0" y="1890713"/>
            <a:ext cx="6742113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/>
              <a:t>Supply Chain Overview</a:t>
            </a:r>
          </a:p>
          <a:p>
            <a:pPr eaLnBrk="1" hangingPunct="1"/>
            <a:r>
              <a:rPr lang="en-US" dirty="0" smtClean="0"/>
              <a:t>Key Concepts</a:t>
            </a:r>
          </a:p>
          <a:p>
            <a:pPr lvl="1"/>
            <a:r>
              <a:rPr lang="en-US" dirty="0" smtClean="0"/>
              <a:t> Supplier Data, Supplier Item, UOM</a:t>
            </a:r>
          </a:p>
          <a:p>
            <a:pPr lvl="1"/>
            <a:r>
              <a:rPr lang="en-US" dirty="0" smtClean="0"/>
              <a:t> Requisitions</a:t>
            </a:r>
          </a:p>
          <a:p>
            <a:pPr lvl="1"/>
            <a:r>
              <a:rPr lang="en-US" dirty="0" smtClean="0"/>
              <a:t> Types of Purchase Orders</a:t>
            </a:r>
          </a:p>
          <a:p>
            <a:pPr lvl="2"/>
            <a:r>
              <a:rPr lang="en-US" dirty="0" smtClean="0"/>
              <a:t>Blanket Orders, Supplier Schedules, Discrete</a:t>
            </a:r>
          </a:p>
          <a:p>
            <a:pPr lvl="1"/>
            <a:r>
              <a:rPr lang="en-US" dirty="0" smtClean="0"/>
              <a:t> Order Receipt</a:t>
            </a:r>
          </a:p>
          <a:p>
            <a:pPr lvl="1"/>
            <a:r>
              <a:rPr lang="en-US" dirty="0" smtClean="0"/>
              <a:t> Supplier Invoices and Payments</a:t>
            </a:r>
          </a:p>
          <a:p>
            <a:pPr eaLnBrk="1" hangingPunct="1"/>
            <a:r>
              <a:rPr lang="en-US" sz="2400" dirty="0" smtClean="0"/>
              <a:t> Example</a:t>
            </a:r>
          </a:p>
          <a:p>
            <a:pPr lvl="1"/>
            <a:r>
              <a:rPr lang="en-US" dirty="0" smtClean="0"/>
              <a:t> Review Supplier</a:t>
            </a:r>
          </a:p>
          <a:p>
            <a:pPr lvl="1"/>
            <a:r>
              <a:rPr lang="en-US" dirty="0" smtClean="0"/>
              <a:t> Define UOM Conversion, Supplier Item</a:t>
            </a:r>
          </a:p>
          <a:p>
            <a:pPr lvl="1"/>
            <a:r>
              <a:rPr lang="en-US" dirty="0" smtClean="0"/>
              <a:t> Create Purchase Order</a:t>
            </a:r>
          </a:p>
          <a:p>
            <a:pPr lvl="1"/>
            <a:r>
              <a:rPr lang="en-US" dirty="0" smtClean="0"/>
              <a:t> </a:t>
            </a:r>
            <a:r>
              <a:rPr lang="en-US" b="1" dirty="0" smtClean="0"/>
              <a:t>Exercise</a:t>
            </a:r>
          </a:p>
          <a:p>
            <a:pPr lvl="1"/>
            <a:r>
              <a:rPr lang="en-US" dirty="0" smtClean="0"/>
              <a:t> Receive Items and Create Receiver</a:t>
            </a:r>
          </a:p>
          <a:p>
            <a:pPr lvl="1"/>
            <a:r>
              <a:rPr lang="en-US" dirty="0" smtClean="0"/>
              <a:t> </a:t>
            </a:r>
            <a:r>
              <a:rPr lang="en-US" sz="2400" b="1" dirty="0" smtClean="0"/>
              <a:t>Exercise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Purchasing: Topics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Conversion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Item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QS-PR-160</a:t>
            </a:r>
          </a:p>
        </p:txBody>
      </p:sp>
      <p:pic>
        <p:nvPicPr>
          <p:cNvPr id="303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388" y="1095375"/>
            <a:ext cx="6751637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Verify Purchasing Control Settings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180492" y="1887415"/>
            <a:ext cx="1875693" cy="3282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817076" y="4466492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QS-PR-170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28677" name="Clip" r:id="rId4" imgW="2826720" imgH="3497040" progId="">
              <p:embed/>
            </p:oleObj>
          </a:graphicData>
        </a:graphic>
      </p:graphicFrame>
      <p:cxnSp>
        <p:nvCxnSpPr>
          <p:cNvPr id="7" name="AutoShape 6"/>
          <p:cNvCxnSpPr>
            <a:cxnSpLocks noChangeShapeType="1"/>
            <a:stCxn id="10" idx="2"/>
            <a:endCxn id="8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(Body)</a:t>
            </a:r>
          </a:p>
        </p:txBody>
      </p:sp>
      <p:cxnSp>
        <p:nvCxnSpPr>
          <p:cNvPr id="11" name="AutoShape 11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(Footer)</a:t>
            </a:r>
          </a:p>
        </p:txBody>
      </p:sp>
      <p:cxnSp>
        <p:nvCxnSpPr>
          <p:cNvPr id="13" name="AutoShape 14"/>
          <p:cNvCxnSpPr>
            <a:cxnSpLocks noChangeShapeType="1"/>
            <a:stCxn id="9" idx="2"/>
            <a:endCxn id="12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Header</a:t>
            </a:r>
          </a:p>
        </p:txBody>
      </p:sp>
      <p:cxnSp>
        <p:nvCxnSpPr>
          <p:cNvPr id="15" name="AutoShape 17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17" name="AutoShape 20"/>
          <p:cNvCxnSpPr>
            <a:cxnSpLocks noChangeShapeType="1"/>
            <a:stCxn id="10" idx="2"/>
            <a:endCxn id="16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19" name="AutoShape 23"/>
          <p:cNvCxnSpPr>
            <a:cxnSpLocks noChangeShapeType="1"/>
            <a:stCxn id="10" idx="2"/>
            <a:endCxn id="18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937" y="814016"/>
            <a:ext cx="7761287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Information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QS-PR-180</a:t>
            </a:r>
          </a:p>
        </p:txBody>
      </p:sp>
      <p:pic>
        <p:nvPicPr>
          <p:cNvPr id="29701" name="Picture 8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554950"/>
            <a:ext cx="32004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Data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QS-PR-190</a:t>
            </a:r>
          </a:p>
        </p:txBody>
      </p:sp>
      <p:pic>
        <p:nvPicPr>
          <p:cNvPr id="6748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3" y="835477"/>
            <a:ext cx="818038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QS-PR-200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Line 2 Data</a:t>
            </a:r>
            <a:endParaRPr lang="en-US" dirty="0"/>
          </a:p>
        </p:txBody>
      </p:sp>
      <p:pic>
        <p:nvPicPr>
          <p:cNvPr id="6727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906663"/>
            <a:ext cx="8132763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" y="1085350"/>
            <a:ext cx="7408863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Information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QS-PR-220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246910" y="5066045"/>
            <a:ext cx="1021278" cy="2303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8-1: Create Purchase Order</a:t>
            </a:r>
            <a:endParaRPr lang="en-US" dirty="0"/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438" y="1389400"/>
            <a:ext cx="814228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Purchased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QS-PR-240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720862" y="3327227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076093" y="5861538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66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151" y="815686"/>
            <a:ext cx="76850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1297" y="2280062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Describe the purchasing flow</a:t>
            </a:r>
          </a:p>
          <a:p>
            <a:r>
              <a:rPr lang="en-US" dirty="0" smtClean="0"/>
              <a:t>Explain how the system handles the different numbering systems that suppliers and customers use for the same item</a:t>
            </a:r>
          </a:p>
          <a:p>
            <a:r>
              <a:rPr lang="en-US" dirty="0" smtClean="0"/>
              <a:t>Explain how the system handles the different units of measure that suppliers and customers use for the same item</a:t>
            </a:r>
          </a:p>
          <a:p>
            <a:r>
              <a:rPr lang="en-US" dirty="0" smtClean="0"/>
              <a:t>Describe the purchase requisition flow</a:t>
            </a:r>
          </a:p>
          <a:p>
            <a:r>
              <a:rPr lang="en-US" dirty="0" smtClean="0"/>
              <a:t>Describe the three kinds of purchase orders that QAD Enterprise Applications supports</a:t>
            </a:r>
          </a:p>
          <a:p>
            <a:r>
              <a:rPr lang="en-US" dirty="0" smtClean="0"/>
              <a:t>Explain how to receive items and the impact on AP payment processing</a:t>
            </a:r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Purchasing: Learning Objectives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00" y="828550"/>
            <a:ext cx="8799513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Serialized Item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QS-PR-240a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38496" y="5523241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Confirm Items to Receive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QS-PR-242</a:t>
            </a:r>
          </a:p>
        </p:txBody>
      </p:sp>
      <p:pic>
        <p:nvPicPr>
          <p:cNvPr id="66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649" y="832015"/>
            <a:ext cx="855186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86" y="5308828"/>
            <a:ext cx="838993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Inventory Levels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328738"/>
            <a:ext cx="81708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Non-Standard Receipt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QS-PR-250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89288" y="784824"/>
            <a:ext cx="7222796" cy="2053379"/>
            <a:chOff x="389287" y="784823"/>
            <a:chExt cx="7485063" cy="2390775"/>
          </a:xfrm>
        </p:grpSpPr>
        <p:pic>
          <p:nvPicPr>
            <p:cNvPr id="66457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9287" y="784823"/>
              <a:ext cx="7485063" cy="2390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6158912" y="2285097"/>
              <a:ext cx="823779" cy="232474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32215" y="2353664"/>
            <a:ext cx="6665520" cy="4082761"/>
            <a:chOff x="1837212" y="2116158"/>
            <a:chExt cx="6843651" cy="4238132"/>
          </a:xfrm>
        </p:grpSpPr>
        <p:pic>
          <p:nvPicPr>
            <p:cNvPr id="66457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37212" y="2116158"/>
              <a:ext cx="6843651" cy="4238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1" name="Rectangle 10"/>
            <p:cNvSpPr>
              <a:spLocks noChangeArrowheads="1"/>
            </p:cNvSpPr>
            <p:nvPr/>
          </p:nvSpPr>
          <p:spPr bwMode="auto">
            <a:xfrm>
              <a:off x="6136780" y="3348125"/>
              <a:ext cx="561917" cy="100739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9942" name="Rectangle 11"/>
            <p:cNvSpPr>
              <a:spLocks noChangeArrowheads="1"/>
            </p:cNvSpPr>
            <p:nvPr/>
          </p:nvSpPr>
          <p:spPr bwMode="auto">
            <a:xfrm>
              <a:off x="2037156" y="5248895"/>
              <a:ext cx="1740131" cy="614776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Purchase Receipt Document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QS-PR-262</a:t>
            </a:r>
          </a:p>
        </p:txBody>
      </p:sp>
      <p:pic>
        <p:nvPicPr>
          <p:cNvPr id="66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362" y="901845"/>
            <a:ext cx="53435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5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200150"/>
            <a:ext cx="73612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Transactions Detail Inquiry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QS-PR-263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623778" y="3130341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6438" y="823413"/>
            <a:ext cx="51911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Transactions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QS-PR-270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801903" y="2892841"/>
            <a:ext cx="1371601" cy="1947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285007" y="4144488"/>
            <a:ext cx="1567543" cy="1021278"/>
          </a:xfrm>
          <a:prstGeom prst="wedgeRoundRectCallout">
            <a:avLst>
              <a:gd name="adj1" fmla="val 62500"/>
              <a:gd name="adj2" fmla="val 6133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Receipt credits/debits account for a full roll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685808" y="4059381"/>
            <a:ext cx="2291937" cy="1021278"/>
          </a:xfrm>
          <a:prstGeom prst="wedgeRoundRectCallout">
            <a:avLst>
              <a:gd name="adj1" fmla="val -54558"/>
              <a:gd name="adj2" fmla="val 6947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IC = Inventory Control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120515 = yymmdd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27 = Sequence #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 Transactions to GL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QS-PR-271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99544" y="867517"/>
            <a:ext cx="7094537" cy="2724150"/>
            <a:chOff x="1023938" y="2066925"/>
            <a:chExt cx="7094537" cy="2724150"/>
          </a:xfrm>
        </p:grpSpPr>
        <p:pic>
          <p:nvPicPr>
            <p:cNvPr id="349185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23938" y="2066925"/>
              <a:ext cx="7094537" cy="272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1199408" y="3562599"/>
              <a:ext cx="522514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pic>
        <p:nvPicPr>
          <p:cNvPr id="3491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329" y="3037795"/>
            <a:ext cx="8142287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QS-PR-500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296883" y="1175657"/>
            <a:ext cx="8562109" cy="4251365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Invoice from 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8-2: Receive Purchased Items</a:t>
            </a:r>
            <a:endParaRPr lang="en-US" dirty="0"/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Supply Chain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QS-PR-031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57175" y="2181225"/>
            <a:ext cx="8744321" cy="1942707"/>
            <a:chOff x="257175" y="2181225"/>
            <a:chExt cx="8744321" cy="1942707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6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600" dirty="0" smtClean="0">
                  <a:latin typeface="+mj-lt"/>
                </a:rPr>
                <a:t>Chain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Manufacturing Execution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QS-PR-525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noFill/>
                  <a:ln w="76200">
                    <a:solidFill>
                      <a:schemeClr val="accent2">
                        <a:lumMod val="75000"/>
                      </a:schemeClr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24" t="8151" r="8321" b="9005"/>
                <a:stretch>
                  <a:fillRect/>
                </a:stretch>
              </p:blipFill>
              <p:spPr bwMode="auto">
                <a:xfrm>
                  <a:off x="5343894" y="3693226"/>
                  <a:ext cx="593767" cy="5462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414549" cy="1424005"/>
                <a:chOff x="172275" y="1081693"/>
                <a:chExt cx="6414549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3100" dirty="0" smtClean="0"/>
              <a:t>Key Concepts </a:t>
            </a:r>
          </a:p>
          <a:p>
            <a:pPr lvl="1"/>
            <a:r>
              <a:rPr lang="en-US" dirty="0" smtClean="0"/>
              <a:t> Manufacturing Overview </a:t>
            </a:r>
          </a:p>
          <a:p>
            <a:pPr lvl="1"/>
            <a:r>
              <a:rPr lang="en-US" dirty="0" smtClean="0"/>
              <a:t> Work Orders, Type, and Status</a:t>
            </a:r>
          </a:p>
          <a:p>
            <a:pPr lvl="1"/>
            <a:r>
              <a:rPr lang="en-US" dirty="0" smtClean="0"/>
              <a:t> WO Bill of Material and Routing</a:t>
            </a:r>
          </a:p>
          <a:p>
            <a:pPr lvl="1"/>
            <a:r>
              <a:rPr lang="en-US" dirty="0" smtClean="0"/>
              <a:t> WO Life Cycle</a:t>
            </a:r>
          </a:p>
          <a:p>
            <a:pPr lvl="1"/>
            <a:r>
              <a:rPr lang="en-US" dirty="0" smtClean="0"/>
              <a:t> WO Release and Issue of Components</a:t>
            </a:r>
          </a:p>
          <a:p>
            <a:pPr lvl="1"/>
            <a:r>
              <a:rPr lang="en-US" dirty="0" smtClean="0"/>
              <a:t> Shop Floor Control</a:t>
            </a:r>
          </a:p>
          <a:p>
            <a:pPr lvl="1"/>
            <a:r>
              <a:rPr lang="en-US" dirty="0" smtClean="0"/>
              <a:t> WO Receipt, Close, and Variances</a:t>
            </a:r>
          </a:p>
          <a:p>
            <a:pPr eaLnBrk="1" hangingPunct="1">
              <a:lnSpc>
                <a:spcPct val="80000"/>
              </a:lnSpc>
            </a:pPr>
            <a:r>
              <a:rPr lang="en-US" sz="3100" dirty="0" smtClean="0"/>
              <a:t> Example</a:t>
            </a:r>
          </a:p>
          <a:p>
            <a:pPr lvl="1"/>
            <a:r>
              <a:rPr lang="en-US" dirty="0" smtClean="0"/>
              <a:t>Review Employee</a:t>
            </a:r>
          </a:p>
          <a:p>
            <a:pPr lvl="1"/>
            <a:r>
              <a:rPr lang="en-US" dirty="0" smtClean="0"/>
              <a:t>Review Work Order Control Settings </a:t>
            </a:r>
          </a:p>
          <a:p>
            <a:pPr lvl="1"/>
            <a:r>
              <a:rPr lang="en-US" dirty="0" smtClean="0"/>
              <a:t>Create and Release Work Order </a:t>
            </a:r>
          </a:p>
          <a:p>
            <a:pPr lvl="1"/>
            <a:r>
              <a:rPr lang="en-US" b="1" dirty="0" smtClean="0"/>
              <a:t>Exercise</a:t>
            </a:r>
          </a:p>
          <a:p>
            <a:pPr lvl="1"/>
            <a:r>
              <a:rPr lang="en-US" dirty="0" smtClean="0"/>
              <a:t>Review Picklist, Routing, and Status</a:t>
            </a:r>
          </a:p>
          <a:p>
            <a:pPr lvl="1"/>
            <a:r>
              <a:rPr lang="en-US" dirty="0" smtClean="0"/>
              <a:t>Issue Components and Review the Effect</a:t>
            </a:r>
          </a:p>
          <a:p>
            <a:pPr lvl="1"/>
            <a:r>
              <a:rPr lang="en-US" dirty="0" smtClean="0"/>
              <a:t>Report Labor and Review the Effect</a:t>
            </a:r>
          </a:p>
          <a:p>
            <a:pPr lvl="1"/>
            <a:r>
              <a:rPr lang="en-US" dirty="0" smtClean="0"/>
              <a:t>Receive and Close Work Order </a:t>
            </a:r>
          </a:p>
          <a:p>
            <a:pPr lvl="1"/>
            <a:r>
              <a:rPr lang="en-US" b="1" dirty="0" smtClean="0"/>
              <a:t>Exercise</a:t>
            </a:r>
          </a:p>
          <a:p>
            <a:pPr lvl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Manufacturing Execution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QS-PR-530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work order process flow</a:t>
            </a:r>
          </a:p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Provide examples of Rate, Usage, and Method Variances</a:t>
            </a:r>
          </a:p>
          <a:p>
            <a:r>
              <a:rPr lang="en-US" dirty="0" smtClean="0"/>
              <a:t>Enter and release a work order</a:t>
            </a:r>
          </a:p>
          <a:p>
            <a:r>
              <a:rPr lang="en-US" dirty="0" smtClean="0"/>
              <a:t>Issue components</a:t>
            </a:r>
          </a:p>
          <a:p>
            <a:r>
              <a:rPr lang="en-US" dirty="0" smtClean="0"/>
              <a:t>Record labor </a:t>
            </a:r>
          </a:p>
          <a:p>
            <a:r>
              <a:rPr lang="en-US" dirty="0" smtClean="0"/>
              <a:t>Receive and close a work order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Overview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1182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Planning</a:t>
              </a: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Compliance</a:t>
              </a: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166224" y="3830638"/>
              <a:ext cx="1285250" cy="334962"/>
              <a:chOff x="2610" y="2334"/>
              <a:chExt cx="85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400" dirty="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10" y="2338"/>
                <a:ext cx="850" cy="20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400" dirty="0">
                    <a:latin typeface="+mj-lt"/>
                  </a:rPr>
                  <a:t>         Routing</a:t>
                </a: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3981267" y="3502021"/>
              <a:ext cx="1268596" cy="322057"/>
              <a:chOff x="2487" y="2118"/>
              <a:chExt cx="842" cy="212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400" dirty="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487" y="2127"/>
                <a:ext cx="795" cy="20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400" dirty="0">
                    <a:latin typeface="+mj-lt"/>
                  </a:rPr>
                  <a:t>            BOM</a:t>
                </a: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370732" y="5181600"/>
              <a:ext cx="1183337" cy="523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dirty="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400" dirty="0">
                  <a:latin typeface="+mj-lt"/>
                </a:rPr>
                <a:t>Order</a:t>
              </a: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870920" y="5181600"/>
              <a:ext cx="1183337" cy="523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dirty="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400" dirty="0">
                  <a:latin typeface="+mj-lt"/>
                </a:rPr>
                <a:t>Order</a:t>
              </a: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446013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4341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 smtClean="0">
                  <a:latin typeface="+mj-lt"/>
                </a:rPr>
                <a:t>External Apps:</a:t>
              </a:r>
              <a:endParaRPr lang="en-US" sz="14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Data </a:t>
              </a:r>
              <a:r>
                <a:rPr lang="en-US" sz="1400" dirty="0" smtClean="0">
                  <a:latin typeface="+mj-lt"/>
                </a:rPr>
                <a:t>Warehouse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4341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Systems</a:t>
              </a: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5400000" flipH="1">
              <a:off x="3548000" y="1695513"/>
              <a:ext cx="1998663" cy="7015038"/>
            </a:xfrm>
            <a:prstGeom prst="bentConnector3">
              <a:avLst>
                <a:gd name="adj1" fmla="val -11438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400" dirty="0">
                    <a:latin typeface="+mj-lt"/>
                  </a:rPr>
                  <a:t>Product</a:t>
                </a: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  <p:sp>
        <p:nvSpPr>
          <p:cNvPr id="45" name="Rectangle 1039"/>
          <p:cNvSpPr>
            <a:spLocks noChangeArrowheads="1"/>
          </p:cNvSpPr>
          <p:nvPr/>
        </p:nvSpPr>
        <p:spPr bwMode="auto">
          <a:xfrm>
            <a:off x="5375559" y="1991788"/>
            <a:ext cx="1116713" cy="904944"/>
          </a:xfrm>
          <a:prstGeom prst="rect">
            <a:avLst/>
          </a:prstGeom>
          <a:solidFill>
            <a:srgbClr val="FAF6EB"/>
          </a:solidFill>
          <a:ln w="12700">
            <a:solidFill>
              <a:srgbClr val="F2E8CC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Shop Floor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Control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Repetitive Environments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QS-PR-555</a:t>
            </a:r>
            <a:endParaRPr lang="en-US" dirty="0"/>
          </a:p>
        </p:txBody>
      </p:sp>
      <p:grpSp>
        <p:nvGrpSpPr>
          <p:cNvPr id="2" name="Group 185"/>
          <p:cNvGrpSpPr/>
          <p:nvPr/>
        </p:nvGrpSpPr>
        <p:grpSpPr>
          <a:xfrm>
            <a:off x="827088" y="979488"/>
            <a:ext cx="7473950" cy="5130800"/>
            <a:chOff x="960438" y="1598613"/>
            <a:chExt cx="7473950" cy="5130800"/>
          </a:xfrm>
        </p:grpSpPr>
        <p:sp>
          <p:nvSpPr>
            <p:cNvPr id="12291" name="Rectangle 2"/>
            <p:cNvSpPr>
              <a:spLocks noChangeArrowheads="1"/>
            </p:cNvSpPr>
            <p:nvPr/>
          </p:nvSpPr>
          <p:spPr bwMode="auto">
            <a:xfrm>
              <a:off x="2484438" y="1598613"/>
              <a:ext cx="3116262" cy="2422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tIns="9144"/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Schedule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2292" name="Rectangle 3"/>
            <p:cNvSpPr>
              <a:spLocks noChangeArrowheads="1"/>
            </p:cNvSpPr>
            <p:nvPr/>
          </p:nvSpPr>
          <p:spPr bwMode="auto">
            <a:xfrm>
              <a:off x="5937250" y="1598613"/>
              <a:ext cx="1262063" cy="2422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tIns="9144"/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Requirements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2293" name="Rectangle 4"/>
            <p:cNvSpPr>
              <a:spLocks noChangeArrowheads="1"/>
            </p:cNvSpPr>
            <p:nvPr/>
          </p:nvSpPr>
          <p:spPr bwMode="auto">
            <a:xfrm>
              <a:off x="960438" y="1598613"/>
              <a:ext cx="1341437" cy="2422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tIns="9144"/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Demand</a:t>
              </a:r>
              <a:endParaRPr lang="en-US" sz="1200" dirty="0">
                <a:latin typeface="+mj-lt"/>
              </a:endParaRPr>
            </a:p>
          </p:txBody>
        </p:sp>
        <p:grpSp>
          <p:nvGrpSpPr>
            <p:cNvPr id="3" name="Group 651"/>
            <p:cNvGrpSpPr>
              <a:grpSpLocks/>
            </p:cNvGrpSpPr>
            <p:nvPr/>
          </p:nvGrpSpPr>
          <p:grpSpPr bwMode="auto">
            <a:xfrm>
              <a:off x="998538" y="1824038"/>
              <a:ext cx="1255712" cy="2017712"/>
              <a:chOff x="0" y="1115"/>
              <a:chExt cx="791" cy="1271"/>
            </a:xfrm>
          </p:grpSpPr>
          <p:sp>
            <p:nvSpPr>
              <p:cNvPr id="12469" name="Rectangle 6"/>
              <p:cNvSpPr>
                <a:spLocks noChangeArrowheads="1"/>
              </p:cNvSpPr>
              <p:nvPr/>
            </p:nvSpPr>
            <p:spPr bwMode="auto">
              <a:xfrm>
                <a:off x="0" y="1115"/>
                <a:ext cx="691" cy="34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/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Sales Orders</a:t>
                </a:r>
              </a:p>
            </p:txBody>
          </p:sp>
          <p:sp>
            <p:nvSpPr>
              <p:cNvPr id="12470" name="Rectangle 7"/>
              <p:cNvSpPr>
                <a:spLocks noChangeArrowheads="1"/>
              </p:cNvSpPr>
              <p:nvPr/>
            </p:nvSpPr>
            <p:spPr bwMode="auto">
              <a:xfrm>
                <a:off x="25" y="1260"/>
                <a:ext cx="691" cy="34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/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Gross</a:t>
                </a:r>
              </a:p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Requirements</a:t>
                </a:r>
              </a:p>
            </p:txBody>
          </p:sp>
          <p:sp>
            <p:nvSpPr>
              <p:cNvPr id="12471" name="Rectangle 8"/>
              <p:cNvSpPr>
                <a:spLocks noChangeArrowheads="1"/>
              </p:cNvSpPr>
              <p:nvPr/>
            </p:nvSpPr>
            <p:spPr bwMode="auto">
              <a:xfrm>
                <a:off x="50" y="1479"/>
                <a:ext cx="691" cy="34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/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 smtClean="0">
                    <a:latin typeface="+mj-lt"/>
                  </a:rPr>
                  <a:t>Customer</a:t>
                </a:r>
                <a:endParaRPr lang="en-US" sz="1200" b="0" dirty="0">
                  <a:latin typeface="+mj-lt"/>
                </a:endParaRPr>
              </a:p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Scheduled</a:t>
                </a:r>
              </a:p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Requirements</a:t>
                </a:r>
              </a:p>
            </p:txBody>
          </p:sp>
          <p:sp>
            <p:nvSpPr>
              <p:cNvPr id="12472" name="Rectangle 9"/>
              <p:cNvSpPr>
                <a:spLocks noChangeArrowheads="1"/>
              </p:cNvSpPr>
              <p:nvPr/>
            </p:nvSpPr>
            <p:spPr bwMode="auto">
              <a:xfrm>
                <a:off x="75" y="1785"/>
                <a:ext cx="691" cy="34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/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Distribution</a:t>
                </a:r>
              </a:p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 smtClean="0">
                    <a:latin typeface="+mj-lt"/>
                  </a:rPr>
                  <a:t>Center</a:t>
                </a:r>
                <a:endParaRPr lang="en-US" sz="1200" b="0" dirty="0">
                  <a:latin typeface="+mj-lt"/>
                </a:endParaRPr>
              </a:p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Requirements</a:t>
                </a:r>
              </a:p>
            </p:txBody>
          </p:sp>
          <p:sp>
            <p:nvSpPr>
              <p:cNvPr id="12473" name="Rectangle 10"/>
              <p:cNvSpPr>
                <a:spLocks noChangeArrowheads="1"/>
              </p:cNvSpPr>
              <p:nvPr/>
            </p:nvSpPr>
            <p:spPr bwMode="auto">
              <a:xfrm>
                <a:off x="100" y="2098"/>
                <a:ext cx="691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1200" b="0" dirty="0">
                    <a:latin typeface="+mj-lt"/>
                  </a:rPr>
                  <a:t>Forecast</a:t>
                </a:r>
              </a:p>
            </p:txBody>
          </p:sp>
        </p:grpSp>
        <p:sp>
          <p:nvSpPr>
            <p:cNvPr id="12295" name="Line 12"/>
            <p:cNvSpPr>
              <a:spLocks noChangeShapeType="1"/>
            </p:cNvSpPr>
            <p:nvPr/>
          </p:nvSpPr>
          <p:spPr bwMode="auto">
            <a:xfrm>
              <a:off x="2278063" y="2633663"/>
              <a:ext cx="271462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>
              <a:off x="2792413" y="1820863"/>
              <a:ext cx="1096962" cy="5476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 smtClean="0">
                  <a:latin typeface="+mj-lt"/>
                </a:rPr>
                <a:t>MRP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3614738" y="2262188"/>
              <a:ext cx="1096962" cy="5476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Line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 smtClean="0">
                  <a:latin typeface="+mj-lt"/>
                </a:rPr>
                <a:t>Sequencing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7191" name="Rectangle 23"/>
            <p:cNvSpPr>
              <a:spLocks noChangeArrowheads="1"/>
            </p:cNvSpPr>
            <p:nvPr/>
          </p:nvSpPr>
          <p:spPr bwMode="auto">
            <a:xfrm>
              <a:off x="6005513" y="2736850"/>
              <a:ext cx="1096962" cy="5476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Repetitive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Explosion 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6005513" y="3408363"/>
              <a:ext cx="1096962" cy="5476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Repetitive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 smtClean="0">
                  <a:latin typeface="+mj-lt"/>
                </a:rPr>
                <a:t>Picklist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2300" name="Rectangle 29"/>
            <p:cNvSpPr>
              <a:spLocks noChangeArrowheads="1"/>
            </p:cNvSpPr>
            <p:nvPr/>
          </p:nvSpPr>
          <p:spPr bwMode="auto">
            <a:xfrm>
              <a:off x="7321550" y="3408363"/>
              <a:ext cx="1096963" cy="5476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</a:pPr>
              <a:r>
                <a:rPr lang="en-US" sz="1200" b="1" dirty="0">
                  <a:latin typeface="+mj-lt"/>
                </a:rPr>
                <a:t>Inventory</a:t>
              </a:r>
            </a:p>
          </p:txBody>
        </p:sp>
        <p:sp>
          <p:nvSpPr>
            <p:cNvPr id="7200" name="Rectangle 32"/>
            <p:cNvSpPr>
              <a:spLocks noChangeArrowheads="1"/>
            </p:cNvSpPr>
            <p:nvPr/>
          </p:nvSpPr>
          <p:spPr bwMode="auto">
            <a:xfrm>
              <a:off x="4438650" y="2735263"/>
              <a:ext cx="1096963" cy="5476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Repetitive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 smtClean="0">
                  <a:latin typeface="+mj-lt"/>
                </a:rPr>
                <a:t>Schedule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2302" name="Rectangle 35"/>
            <p:cNvSpPr>
              <a:spLocks noChangeArrowheads="1"/>
            </p:cNvSpPr>
            <p:nvPr/>
          </p:nvSpPr>
          <p:spPr bwMode="auto">
            <a:xfrm>
              <a:off x="4533900" y="4289425"/>
              <a:ext cx="3900488" cy="11922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03" name="Rectangle 36"/>
            <p:cNvSpPr>
              <a:spLocks noChangeArrowheads="1"/>
            </p:cNvSpPr>
            <p:nvPr/>
          </p:nvSpPr>
          <p:spPr bwMode="auto">
            <a:xfrm>
              <a:off x="4575175" y="4346575"/>
              <a:ext cx="90170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/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Reporting</a:t>
              </a:r>
            </a:p>
          </p:txBody>
        </p:sp>
        <p:sp>
          <p:nvSpPr>
            <p:cNvPr id="7205" name="Rectangle 37"/>
            <p:cNvSpPr>
              <a:spLocks noChangeArrowheads="1"/>
            </p:cNvSpPr>
            <p:nvPr/>
          </p:nvSpPr>
          <p:spPr bwMode="auto">
            <a:xfrm>
              <a:off x="4991100" y="4730750"/>
              <a:ext cx="1096963" cy="5476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Repetitive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 smtClean="0">
                  <a:latin typeface="+mj-lt"/>
                </a:rPr>
                <a:t>Reporting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2305" name="Line 38"/>
            <p:cNvSpPr>
              <a:spLocks noChangeShapeType="1"/>
            </p:cNvSpPr>
            <p:nvPr/>
          </p:nvSpPr>
          <p:spPr bwMode="auto">
            <a:xfrm>
              <a:off x="4371975" y="4973638"/>
              <a:ext cx="612775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06" name="Line 39"/>
            <p:cNvSpPr>
              <a:spLocks noChangeShapeType="1"/>
            </p:cNvSpPr>
            <p:nvPr/>
          </p:nvSpPr>
          <p:spPr bwMode="auto">
            <a:xfrm>
              <a:off x="6105525" y="4975225"/>
              <a:ext cx="403225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07" name="Rectangle 41"/>
            <p:cNvSpPr>
              <a:spLocks noChangeArrowheads="1"/>
            </p:cNvSpPr>
            <p:nvPr/>
          </p:nvSpPr>
          <p:spPr bwMode="auto">
            <a:xfrm>
              <a:off x="4587875" y="5674938"/>
              <a:ext cx="122469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Finished Items</a:t>
              </a:r>
            </a:p>
          </p:txBody>
        </p:sp>
        <p:sp>
          <p:nvSpPr>
            <p:cNvPr id="12308" name="Line 42"/>
            <p:cNvSpPr>
              <a:spLocks noChangeShapeType="1"/>
            </p:cNvSpPr>
            <p:nvPr/>
          </p:nvSpPr>
          <p:spPr bwMode="auto">
            <a:xfrm>
              <a:off x="4394200" y="6107113"/>
              <a:ext cx="711200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09" name="Rectangle 47"/>
            <p:cNvSpPr>
              <a:spLocks noChangeArrowheads="1"/>
            </p:cNvSpPr>
            <p:nvPr/>
          </p:nvSpPr>
          <p:spPr bwMode="auto">
            <a:xfrm>
              <a:off x="6418263" y="4344988"/>
              <a:ext cx="90805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/>
            <a:lstStyle/>
            <a:p>
              <a:pPr algn="l" eaLnBrk="0" hangingPunct="0"/>
              <a:r>
                <a:rPr lang="en-US" sz="1200" b="1" i="1" dirty="0">
                  <a:latin typeface="+mj-lt"/>
                </a:rPr>
                <a:t>Backflush</a:t>
              </a:r>
            </a:p>
          </p:txBody>
        </p:sp>
        <p:sp>
          <p:nvSpPr>
            <p:cNvPr id="7216" name="Rectangle 48"/>
            <p:cNvSpPr>
              <a:spLocks noChangeArrowheads="1"/>
            </p:cNvSpPr>
            <p:nvPr/>
          </p:nvSpPr>
          <p:spPr bwMode="auto">
            <a:xfrm>
              <a:off x="6521450" y="4714875"/>
              <a:ext cx="1105230" cy="5476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Cumulative</a:t>
              </a:r>
            </a:p>
            <a:p>
              <a:pPr eaLnBrk="0" hangingPunct="0">
                <a:lnSpc>
                  <a:spcPct val="75000"/>
                </a:lnSpc>
                <a:defRPr/>
              </a:pPr>
              <a:r>
                <a:rPr lang="en-US" sz="1200" b="1" dirty="0">
                  <a:latin typeface="+mj-lt"/>
                </a:rPr>
                <a:t>Order </a:t>
              </a:r>
              <a:r>
                <a:rPr lang="en-US" sz="1200" b="1" dirty="0" smtClean="0">
                  <a:latin typeface="+mj-lt"/>
                </a:rPr>
                <a:t>Close</a:t>
              </a:r>
              <a:endParaRPr lang="en-US" sz="1200" b="1" dirty="0">
                <a:latin typeface="+mj-lt"/>
              </a:endParaRPr>
            </a:p>
          </p:txBody>
        </p:sp>
        <p:cxnSp>
          <p:nvCxnSpPr>
            <p:cNvPr id="12312" name="AutoShape 53"/>
            <p:cNvCxnSpPr>
              <a:cxnSpLocks noChangeShapeType="1"/>
              <a:stCxn id="12292" idx="2"/>
              <a:endCxn id="12327" idx="0"/>
            </p:cNvCxnSpPr>
            <p:nvPr/>
          </p:nvCxnSpPr>
          <p:spPr bwMode="auto">
            <a:xfrm rot="5400000">
              <a:off x="4503738" y="2208213"/>
              <a:ext cx="252412" cy="3878262"/>
            </a:xfrm>
            <a:prstGeom prst="bentConnector3">
              <a:avLst>
                <a:gd name="adj1" fmla="val 49685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13" name="AutoShape 650"/>
            <p:cNvCxnSpPr>
              <a:cxnSpLocks noChangeShapeType="1"/>
              <a:stCxn id="12300" idx="2"/>
              <a:endCxn id="7205" idx="0"/>
            </p:cNvCxnSpPr>
            <p:nvPr/>
          </p:nvCxnSpPr>
          <p:spPr bwMode="auto">
            <a:xfrm rot="5400000">
              <a:off x="6318250" y="3178175"/>
              <a:ext cx="774700" cy="2330450"/>
            </a:xfrm>
            <a:prstGeom prst="bentConnector3">
              <a:avLst>
                <a:gd name="adj1" fmla="val 4979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14" name="AutoShape 677"/>
            <p:cNvCxnSpPr>
              <a:cxnSpLocks noChangeShapeType="1"/>
              <a:stCxn id="7185" idx="1"/>
              <a:endCxn id="52513" idx="1"/>
            </p:cNvCxnSpPr>
            <p:nvPr/>
          </p:nvCxnSpPr>
          <p:spPr bwMode="auto">
            <a:xfrm rot="10800000" flipV="1">
              <a:off x="2740025" y="2095500"/>
              <a:ext cx="52388" cy="782638"/>
            </a:xfrm>
            <a:prstGeom prst="bentConnector3">
              <a:avLst>
                <a:gd name="adj1" fmla="val 53636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12315" name="AutoShape 679"/>
            <p:cNvCxnSpPr>
              <a:cxnSpLocks noChangeShapeType="1"/>
              <a:stCxn id="7185" idx="3"/>
              <a:endCxn id="7186" idx="0"/>
            </p:cNvCxnSpPr>
            <p:nvPr/>
          </p:nvCxnSpPr>
          <p:spPr bwMode="auto">
            <a:xfrm>
              <a:off x="3889375" y="2095500"/>
              <a:ext cx="274638" cy="166688"/>
            </a:xfrm>
            <a:prstGeom prst="bentConnector2">
              <a:avLst/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12316" name="AutoShape 680"/>
            <p:cNvCxnSpPr>
              <a:cxnSpLocks noChangeShapeType="1"/>
              <a:stCxn id="7186" idx="3"/>
              <a:endCxn id="7200" idx="0"/>
            </p:cNvCxnSpPr>
            <p:nvPr/>
          </p:nvCxnSpPr>
          <p:spPr bwMode="auto">
            <a:xfrm>
              <a:off x="4711700" y="2536825"/>
              <a:ext cx="276225" cy="198438"/>
            </a:xfrm>
            <a:prstGeom prst="bentConnector2">
              <a:avLst/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12317" name="AutoShape 682"/>
            <p:cNvCxnSpPr>
              <a:cxnSpLocks noChangeShapeType="1"/>
              <a:stCxn id="7200" idx="3"/>
              <a:endCxn id="7191" idx="1"/>
            </p:cNvCxnSpPr>
            <p:nvPr/>
          </p:nvCxnSpPr>
          <p:spPr bwMode="auto">
            <a:xfrm>
              <a:off x="5535613" y="3009900"/>
              <a:ext cx="469900" cy="1588"/>
            </a:xfrm>
            <a:prstGeom prst="bentConnector3">
              <a:avLst>
                <a:gd name="adj1" fmla="val 49662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18" name="AutoShape 683"/>
            <p:cNvCxnSpPr>
              <a:cxnSpLocks noChangeShapeType="1"/>
              <a:stCxn id="7200" idx="3"/>
              <a:endCxn id="12327" idx="0"/>
            </p:cNvCxnSpPr>
            <p:nvPr/>
          </p:nvCxnSpPr>
          <p:spPr bwMode="auto">
            <a:xfrm flipH="1">
              <a:off x="2690813" y="3009900"/>
              <a:ext cx="2844800" cy="1263650"/>
            </a:xfrm>
            <a:prstGeom prst="bentConnector4">
              <a:avLst>
                <a:gd name="adj1" fmla="val -7981"/>
                <a:gd name="adj2" fmla="val 6068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19" name="AutoShape 684"/>
            <p:cNvCxnSpPr>
              <a:cxnSpLocks noChangeShapeType="1"/>
              <a:stCxn id="7195" idx="3"/>
              <a:endCxn id="12300" idx="1"/>
            </p:cNvCxnSpPr>
            <p:nvPr/>
          </p:nvCxnSpPr>
          <p:spPr bwMode="auto">
            <a:xfrm>
              <a:off x="7102475" y="3683000"/>
              <a:ext cx="219075" cy="0"/>
            </a:xfrm>
            <a:prstGeom prst="straightConnector1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</p:cxnSp>
        <p:cxnSp>
          <p:nvCxnSpPr>
            <p:cNvPr id="12320" name="AutoShape 685"/>
            <p:cNvCxnSpPr>
              <a:cxnSpLocks noChangeShapeType="1"/>
              <a:stCxn id="7195" idx="0"/>
              <a:endCxn id="7191" idx="2"/>
            </p:cNvCxnSpPr>
            <p:nvPr/>
          </p:nvCxnSpPr>
          <p:spPr bwMode="auto">
            <a:xfrm rot="16200000">
              <a:off x="6492875" y="3346451"/>
              <a:ext cx="123825" cy="0"/>
            </a:xfrm>
            <a:prstGeom prst="straightConnector1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</p:cxnSp>
        <p:grpSp>
          <p:nvGrpSpPr>
            <p:cNvPr id="4" name="Group 826"/>
            <p:cNvGrpSpPr>
              <a:grpSpLocks/>
            </p:cNvGrpSpPr>
            <p:nvPr/>
          </p:nvGrpSpPr>
          <p:grpSpPr bwMode="auto">
            <a:xfrm>
              <a:off x="6240463" y="5734050"/>
              <a:ext cx="1081087" cy="661988"/>
              <a:chOff x="2691" y="2253"/>
              <a:chExt cx="1118" cy="685"/>
            </a:xfrm>
          </p:grpSpPr>
          <p:sp>
            <p:nvSpPr>
              <p:cNvPr id="12447" name="Freeform 827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5" name="Group 828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463" name="Freeform 829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4" name="Freeform 830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5" name="Freeform 831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6" name="Freeform 832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7" name="Freeform 833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8" name="Freeform 834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6" name="Group 835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460" name="Freeform 836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1" name="Freeform 837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62" name="Freeform 838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7" name="Group 839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458" name="Freeform 840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59" name="Freeform 841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8" name="Group 842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456" name="Freeform 843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57" name="Freeform 844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2452" name="Freeform 845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9" name="Group 846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454" name="Freeform 847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55" name="Freeform 848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10" name="Group 780"/>
            <p:cNvGrpSpPr>
              <a:grpSpLocks/>
            </p:cNvGrpSpPr>
            <p:nvPr/>
          </p:nvGrpSpPr>
          <p:grpSpPr bwMode="auto">
            <a:xfrm>
              <a:off x="5700713" y="5900738"/>
              <a:ext cx="1081087" cy="661987"/>
              <a:chOff x="2691" y="2253"/>
              <a:chExt cx="1118" cy="685"/>
            </a:xfrm>
          </p:grpSpPr>
          <p:sp>
            <p:nvSpPr>
              <p:cNvPr id="12425" name="Freeform 781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1" name="Group 782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441" name="Freeform 783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2" name="Freeform 784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3" name="Freeform 785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4" name="Freeform 786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5" name="Freeform 787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6" name="Freeform 788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2" name="Group 789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438" name="Freeform 790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39" name="Freeform 791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40" name="Freeform 792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3" name="Group 793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436" name="Freeform 794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37" name="Freeform 795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4" name="Group 796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434" name="Freeform 797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35" name="Freeform 798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2430" name="Freeform 799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5" name="Group 800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432" name="Freeform 801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33" name="Freeform 802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16" name="Group 734"/>
            <p:cNvGrpSpPr>
              <a:grpSpLocks/>
            </p:cNvGrpSpPr>
            <p:nvPr/>
          </p:nvGrpSpPr>
          <p:grpSpPr bwMode="auto">
            <a:xfrm>
              <a:off x="5173663" y="6067425"/>
              <a:ext cx="1081087" cy="661988"/>
              <a:chOff x="2691" y="2253"/>
              <a:chExt cx="1118" cy="685"/>
            </a:xfrm>
          </p:grpSpPr>
          <p:sp>
            <p:nvSpPr>
              <p:cNvPr id="12403" name="Freeform 735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7" name="Group 736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419" name="Freeform 737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0" name="Freeform 738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1" name="Freeform 739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2" name="Freeform 740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3" name="Freeform 741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24" name="Freeform 742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8" name="Group 743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416" name="Freeform 744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7" name="Freeform 745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8" name="Freeform 746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9" name="Group 747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414" name="Freeform 748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5" name="Freeform 749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0" name="Group 750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412" name="Freeform 751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3" name="Freeform 752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2408" name="Freeform 753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21" name="Group 754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410" name="Freeform 755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411" name="Freeform 756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sp>
          <p:nvSpPr>
            <p:cNvPr id="12324" name="Rectangle 56"/>
            <p:cNvSpPr>
              <a:spLocks noChangeArrowheads="1"/>
            </p:cNvSpPr>
            <p:nvPr/>
          </p:nvSpPr>
          <p:spPr bwMode="auto">
            <a:xfrm>
              <a:off x="1009650" y="4273550"/>
              <a:ext cx="3360738" cy="24145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en-US" sz="1200" b="1" dirty="0">
                  <a:latin typeface="+mj-lt"/>
                </a:rPr>
                <a:t>Production</a:t>
              </a:r>
              <a:endParaRPr lang="en-US" sz="1200" dirty="0">
                <a:latin typeface="+mj-lt"/>
              </a:endParaRPr>
            </a:p>
          </p:txBody>
        </p:sp>
        <p:grpSp>
          <p:nvGrpSpPr>
            <p:cNvPr id="22" name="Group 1311"/>
            <p:cNvGrpSpPr>
              <a:grpSpLocks/>
            </p:cNvGrpSpPr>
            <p:nvPr/>
          </p:nvGrpSpPr>
          <p:grpSpPr bwMode="auto">
            <a:xfrm>
              <a:off x="2679700" y="2489200"/>
              <a:ext cx="833438" cy="1042988"/>
              <a:chOff x="3876" y="461"/>
              <a:chExt cx="1087" cy="1360"/>
            </a:xfrm>
          </p:grpSpPr>
          <p:grpSp>
            <p:nvGrpSpPr>
              <p:cNvPr id="23" name="Group 1312"/>
              <p:cNvGrpSpPr>
                <a:grpSpLocks/>
              </p:cNvGrpSpPr>
              <p:nvPr/>
            </p:nvGrpSpPr>
            <p:grpSpPr bwMode="auto">
              <a:xfrm rot="278128">
                <a:off x="3956" y="523"/>
                <a:ext cx="670" cy="889"/>
                <a:chOff x="4208" y="671"/>
                <a:chExt cx="670" cy="889"/>
              </a:xfrm>
            </p:grpSpPr>
            <p:sp>
              <p:nvSpPr>
                <p:cNvPr id="52513" name="Rectangle 1313"/>
                <p:cNvSpPr>
                  <a:spLocks noChangeArrowheads="1"/>
                </p:cNvSpPr>
                <p:nvPr/>
              </p:nvSpPr>
              <p:spPr bwMode="auto">
                <a:xfrm rot="-293521">
                  <a:off x="4209" y="671"/>
                  <a:ext cx="669" cy="888"/>
                </a:xfrm>
                <a:prstGeom prst="rect">
                  <a:avLst/>
                </a:prstGeom>
                <a:solidFill>
                  <a:schemeClr val="bg1"/>
                </a:solidFill>
                <a:ln w="6350" algn="ctr">
                  <a:solidFill>
                    <a:schemeClr val="hlink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24" name="Group 1314"/>
                <p:cNvGrpSpPr>
                  <a:grpSpLocks/>
                </p:cNvGrpSpPr>
                <p:nvPr/>
              </p:nvGrpSpPr>
              <p:grpSpPr bwMode="auto">
                <a:xfrm>
                  <a:off x="4278" y="789"/>
                  <a:ext cx="564" cy="694"/>
                  <a:chOff x="4278" y="789"/>
                  <a:chExt cx="564" cy="694"/>
                </a:xfrm>
              </p:grpSpPr>
              <p:grpSp>
                <p:nvGrpSpPr>
                  <p:cNvPr id="25" name="Group 1315"/>
                  <p:cNvGrpSpPr>
                    <a:grpSpLocks/>
                  </p:cNvGrpSpPr>
                  <p:nvPr/>
                </p:nvGrpSpPr>
                <p:grpSpPr bwMode="auto">
                  <a:xfrm rot="-289081">
                    <a:off x="4278" y="793"/>
                    <a:ext cx="558" cy="690"/>
                    <a:chOff x="5190" y="481"/>
                    <a:chExt cx="570" cy="1056"/>
                  </a:xfrm>
                </p:grpSpPr>
                <p:sp>
                  <p:nvSpPr>
                    <p:cNvPr id="12391" name="Line 13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48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2" name="Line 13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57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3" name="Line 13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67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4" name="Line 13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76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5" name="Line 13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86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6" name="Line 13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96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7" name="Line 13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05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8" name="Line 13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15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9" name="Line 13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24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400" name="Line 13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34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401" name="Line 13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44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402" name="Line 13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53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" name="Group 1328"/>
                  <p:cNvGrpSpPr>
                    <a:grpSpLocks/>
                  </p:cNvGrpSpPr>
                  <p:nvPr/>
                </p:nvGrpSpPr>
                <p:grpSpPr bwMode="auto">
                  <a:xfrm rot="-289081">
                    <a:off x="4284" y="789"/>
                    <a:ext cx="558" cy="690"/>
                    <a:chOff x="5190" y="481"/>
                    <a:chExt cx="570" cy="1056"/>
                  </a:xfrm>
                </p:grpSpPr>
                <p:sp>
                  <p:nvSpPr>
                    <p:cNvPr id="12379" name="Line 13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48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0" name="Line 13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57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1" name="Line 13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67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2" name="Line 13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76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3" name="Line 13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86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4" name="Line 13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96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5" name="Line 13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05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6" name="Line 13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15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7" name="Line 13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24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8" name="Line 13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34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89" name="Line 13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44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90" name="Line 13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53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27" name="Group 1341"/>
              <p:cNvGrpSpPr>
                <a:grpSpLocks/>
              </p:cNvGrpSpPr>
              <p:nvPr/>
            </p:nvGrpSpPr>
            <p:grpSpPr bwMode="auto">
              <a:xfrm>
                <a:off x="3876" y="831"/>
                <a:ext cx="670" cy="889"/>
                <a:chOff x="4208" y="671"/>
                <a:chExt cx="670" cy="889"/>
              </a:xfrm>
            </p:grpSpPr>
            <p:sp>
              <p:nvSpPr>
                <p:cNvPr id="52542" name="Rectangle 1342"/>
                <p:cNvSpPr>
                  <a:spLocks noChangeArrowheads="1"/>
                </p:cNvSpPr>
                <p:nvPr/>
              </p:nvSpPr>
              <p:spPr bwMode="auto">
                <a:xfrm rot="-293521">
                  <a:off x="4208" y="672"/>
                  <a:ext cx="671" cy="888"/>
                </a:xfrm>
                <a:prstGeom prst="rect">
                  <a:avLst/>
                </a:prstGeom>
                <a:solidFill>
                  <a:schemeClr val="bg1"/>
                </a:solidFill>
                <a:ln w="6350" algn="ctr">
                  <a:solidFill>
                    <a:schemeClr val="hlink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28" name="Group 1343"/>
                <p:cNvGrpSpPr>
                  <a:grpSpLocks/>
                </p:cNvGrpSpPr>
                <p:nvPr/>
              </p:nvGrpSpPr>
              <p:grpSpPr bwMode="auto">
                <a:xfrm>
                  <a:off x="4278" y="789"/>
                  <a:ext cx="564" cy="694"/>
                  <a:chOff x="4278" y="789"/>
                  <a:chExt cx="564" cy="694"/>
                </a:xfrm>
              </p:grpSpPr>
              <p:grpSp>
                <p:nvGrpSpPr>
                  <p:cNvPr id="29" name="Group 1344"/>
                  <p:cNvGrpSpPr>
                    <a:grpSpLocks/>
                  </p:cNvGrpSpPr>
                  <p:nvPr/>
                </p:nvGrpSpPr>
                <p:grpSpPr bwMode="auto">
                  <a:xfrm rot="-289081">
                    <a:off x="4278" y="793"/>
                    <a:ext cx="558" cy="690"/>
                    <a:chOff x="5190" y="481"/>
                    <a:chExt cx="570" cy="1056"/>
                  </a:xfrm>
                </p:grpSpPr>
                <p:sp>
                  <p:nvSpPr>
                    <p:cNvPr id="12363" name="Line 13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48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4" name="Line 13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57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5" name="Line 13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67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6" name="Line 13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76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7" name="Line 13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86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8" name="Line 13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96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9" name="Line 13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05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70" name="Line 13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15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71" name="Line 13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24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72" name="Line 13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34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73" name="Line 13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44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74" name="Line 13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53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0" name="Group 1357"/>
                  <p:cNvGrpSpPr>
                    <a:grpSpLocks/>
                  </p:cNvGrpSpPr>
                  <p:nvPr/>
                </p:nvGrpSpPr>
                <p:grpSpPr bwMode="auto">
                  <a:xfrm rot="-289081">
                    <a:off x="4284" y="789"/>
                    <a:ext cx="558" cy="690"/>
                    <a:chOff x="5190" y="481"/>
                    <a:chExt cx="570" cy="1056"/>
                  </a:xfrm>
                </p:grpSpPr>
                <p:sp>
                  <p:nvSpPr>
                    <p:cNvPr id="12351" name="Line 13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48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2" name="Line 13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57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3" name="Line 136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67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4" name="Line 136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76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5" name="Line 136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86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6" name="Line 136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96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7" name="Line 136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05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8" name="Line 13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153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59" name="Line 136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249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0" name="Line 13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345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1" name="Line 13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441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62" name="Line 136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537"/>
                      <a:ext cx="570" cy="0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chemeClr val="tx1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31" name="Group 1370"/>
              <p:cNvGrpSpPr>
                <a:grpSpLocks/>
              </p:cNvGrpSpPr>
              <p:nvPr/>
            </p:nvGrpSpPr>
            <p:grpSpPr bwMode="auto">
              <a:xfrm>
                <a:off x="4229" y="461"/>
                <a:ext cx="734" cy="1360"/>
                <a:chOff x="3085" y="565"/>
                <a:chExt cx="734" cy="1360"/>
              </a:xfrm>
            </p:grpSpPr>
            <p:sp>
              <p:nvSpPr>
                <p:cNvPr id="52571" name="Text Box 1371"/>
                <p:cNvSpPr txBox="1">
                  <a:spLocks noChangeArrowheads="1"/>
                </p:cNvSpPr>
                <p:nvPr/>
              </p:nvSpPr>
              <p:spPr bwMode="auto">
                <a:xfrm rot="11067916">
                  <a:off x="3121" y="1126"/>
                  <a:ext cx="694" cy="248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>
                  <a:outerShdw algn="ctr" rotWithShape="0">
                    <a:srgbClr val="DDDDDD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500" dirty="0">
                      <a:solidFill>
                        <a:schemeClr val="tx2"/>
                      </a:solidFill>
                      <a:latin typeface="+mj-lt"/>
                    </a:rPr>
                    <a:t>CCCCCCCCCCCCC</a:t>
                  </a:r>
                </a:p>
              </p:txBody>
            </p:sp>
            <p:sp>
              <p:nvSpPr>
                <p:cNvPr id="52572" name="Rectangle 1372"/>
                <p:cNvSpPr>
                  <a:spLocks noChangeArrowheads="1"/>
                </p:cNvSpPr>
                <p:nvPr/>
              </p:nvSpPr>
              <p:spPr bwMode="auto">
                <a:xfrm rot="274219">
                  <a:off x="3148" y="565"/>
                  <a:ext cx="671" cy="671"/>
                </a:xfrm>
                <a:prstGeom prst="rect">
                  <a:avLst/>
                </a:prstGeom>
                <a:solidFill>
                  <a:schemeClr val="bg1"/>
                </a:solidFill>
                <a:ln w="6350" algn="ctr">
                  <a:solidFill>
                    <a:schemeClr val="hlink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52573" name="Rectangle 1373"/>
                <p:cNvSpPr>
                  <a:spLocks noChangeArrowheads="1"/>
                </p:cNvSpPr>
                <p:nvPr/>
              </p:nvSpPr>
              <p:spPr bwMode="auto">
                <a:xfrm rot="202688">
                  <a:off x="3092" y="1254"/>
                  <a:ext cx="671" cy="671"/>
                </a:xfrm>
                <a:prstGeom prst="rect">
                  <a:avLst/>
                </a:prstGeom>
                <a:solidFill>
                  <a:schemeClr val="bg1"/>
                </a:solidFill>
                <a:ln w="6350" algn="ctr">
                  <a:solidFill>
                    <a:schemeClr val="hlink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52574" name="Text Box 1374"/>
                <p:cNvSpPr txBox="1">
                  <a:spLocks noChangeArrowheads="1"/>
                </p:cNvSpPr>
                <p:nvPr/>
              </p:nvSpPr>
              <p:spPr bwMode="auto">
                <a:xfrm rot="267916">
                  <a:off x="3084" y="1122"/>
                  <a:ext cx="694" cy="246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>
                  <a:outerShdw algn="ctr" rotWithShape="0">
                    <a:srgbClr val="DDDDDD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500" dirty="0">
                      <a:solidFill>
                        <a:schemeClr val="hlink"/>
                      </a:solidFill>
                      <a:latin typeface="+mj-lt"/>
                    </a:rPr>
                    <a:t>CCCCCCCCCCCCC</a:t>
                  </a:r>
                </a:p>
              </p:txBody>
            </p:sp>
            <p:grpSp>
              <p:nvGrpSpPr>
                <p:cNvPr id="52512" name="Group 1375"/>
                <p:cNvGrpSpPr>
                  <a:grpSpLocks/>
                </p:cNvGrpSpPr>
                <p:nvPr/>
              </p:nvGrpSpPr>
              <p:grpSpPr bwMode="auto">
                <a:xfrm rot="180767">
                  <a:off x="3146" y="1334"/>
                  <a:ext cx="570" cy="531"/>
                  <a:chOff x="5190" y="1009"/>
                  <a:chExt cx="570" cy="570"/>
                </a:xfrm>
              </p:grpSpPr>
              <p:grpSp>
                <p:nvGrpSpPr>
                  <p:cNvPr id="52514" name="Group 1376"/>
                  <p:cNvGrpSpPr>
                    <a:grpSpLocks/>
                  </p:cNvGrpSpPr>
                  <p:nvPr/>
                </p:nvGrpSpPr>
                <p:grpSpPr bwMode="auto">
                  <a:xfrm>
                    <a:off x="5190" y="1103"/>
                    <a:ext cx="570" cy="432"/>
                    <a:chOff x="5190" y="1103"/>
                    <a:chExt cx="570" cy="432"/>
                  </a:xfrm>
                </p:grpSpPr>
                <p:sp>
                  <p:nvSpPr>
                    <p:cNvPr id="12343" name="Line 13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103"/>
                      <a:ext cx="5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69696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44" name="Line 13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247"/>
                      <a:ext cx="5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69696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45" name="Line 13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391"/>
                      <a:ext cx="5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69696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12346" name="Line 13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0" y="1535"/>
                      <a:ext cx="5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69696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2338" name="Line 1381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5281" y="1294"/>
                    <a:ext cx="57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2339" name="Line 1382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5185" y="1294"/>
                    <a:ext cx="57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2340" name="Line 1383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5089" y="1294"/>
                    <a:ext cx="57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2341" name="Line 1384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4993" y="1294"/>
                    <a:ext cx="57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2342" name="Line 1385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5377" y="1294"/>
                    <a:ext cx="57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969696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12326" name="Rectangle 16"/>
            <p:cNvSpPr>
              <a:spLocks noChangeArrowheads="1"/>
            </p:cNvSpPr>
            <p:nvPr/>
          </p:nvSpPr>
          <p:spPr bwMode="auto">
            <a:xfrm>
              <a:off x="2657741" y="3587750"/>
              <a:ext cx="929744" cy="3852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200" b="1" dirty="0">
                  <a:latin typeface="+mj-lt"/>
                </a:rPr>
                <a:t>Master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200" b="1" dirty="0">
                  <a:latin typeface="+mj-lt"/>
                </a:rPr>
                <a:t>Scheduler</a:t>
              </a:r>
            </a:p>
          </p:txBody>
        </p:sp>
        <p:sp>
          <p:nvSpPr>
            <p:cNvPr id="12327" name="Rectangle 649"/>
            <p:cNvSpPr>
              <a:spLocks noChangeArrowheads="1"/>
            </p:cNvSpPr>
            <p:nvPr/>
          </p:nvSpPr>
          <p:spPr bwMode="auto">
            <a:xfrm>
              <a:off x="1009650" y="4273550"/>
              <a:ext cx="3362325" cy="2416175"/>
            </a:xfrm>
            <a:prstGeom prst="rect">
              <a:avLst/>
            </a:prstGeom>
            <a:noFill/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12328" name="Picture 1389" descr="HubAssembl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00138" y="4818063"/>
              <a:ext cx="3217862" cy="158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606680" cy="4446485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Type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>
            <a:normAutofit/>
          </a:bodyPr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Blank = </a:t>
            </a:r>
            <a:r>
              <a:rPr lang="en-US" sz="24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F</a:t>
            </a:r>
            <a:r>
              <a:rPr lang="en-US" sz="24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R</a:t>
            </a:r>
            <a:r>
              <a:rPr lang="en-US" sz="2400" dirty="0" smtClean="0"/>
              <a:t>ework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E</a:t>
            </a:r>
            <a:r>
              <a:rPr lang="en-US" sz="24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S</a:t>
            </a:r>
            <a:r>
              <a:rPr lang="en-US" sz="2400" dirty="0" smtClean="0"/>
              <a:t>cheduled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C</a:t>
            </a:r>
            <a:r>
              <a:rPr lang="en-US" sz="24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597F75"/>
                </a:solidFill>
              </a:rPr>
              <a:t>W = </a:t>
            </a:r>
            <a:r>
              <a:rPr lang="en-US" sz="2400" dirty="0" smtClean="0"/>
              <a:t>Flow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+mj-lt"/>
              </a:rPr>
              <a:t>Co-Products and By-Products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QS-PR-575</a:t>
            </a:r>
            <a:endParaRPr lang="en-US" dirty="0"/>
          </a:p>
        </p:txBody>
      </p:sp>
      <p:pic>
        <p:nvPicPr>
          <p:cNvPr id="7171" name="Picture 1152" descr="OrangeJui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8663" y="4115575"/>
            <a:ext cx="960437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426"/>
          <p:cNvSpPr txBox="1">
            <a:spLocks noChangeArrowheads="1"/>
          </p:cNvSpPr>
          <p:nvPr/>
        </p:nvSpPr>
        <p:spPr bwMode="auto">
          <a:xfrm>
            <a:off x="454025" y="1421587"/>
            <a:ext cx="2736850" cy="1098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Co-products and by-products are processed differently  than standard work orders.</a:t>
            </a:r>
          </a:p>
        </p:txBody>
      </p:sp>
      <p:sp>
        <p:nvSpPr>
          <p:cNvPr id="7174" name="Text Box 415"/>
          <p:cNvSpPr txBox="1">
            <a:spLocks noChangeArrowheads="1"/>
          </p:cNvSpPr>
          <p:nvPr/>
        </p:nvSpPr>
        <p:spPr bwMode="auto">
          <a:xfrm>
            <a:off x="5491163" y="1169175"/>
            <a:ext cx="11779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b="1" dirty="0">
                <a:latin typeface="+mj-lt"/>
              </a:rPr>
              <a:t>Product</a:t>
            </a:r>
          </a:p>
        </p:txBody>
      </p:sp>
      <p:sp>
        <p:nvSpPr>
          <p:cNvPr id="7175" name="Text Box 413"/>
          <p:cNvSpPr txBox="1">
            <a:spLocks noChangeArrowheads="1"/>
          </p:cNvSpPr>
          <p:nvPr/>
        </p:nvSpPr>
        <p:spPr bwMode="auto">
          <a:xfrm>
            <a:off x="1406525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 dirty="0">
                <a:latin typeface="+mj-lt"/>
              </a:rPr>
              <a:t>Co-product 1 </a:t>
            </a:r>
          </a:p>
        </p:txBody>
      </p:sp>
      <p:sp>
        <p:nvSpPr>
          <p:cNvPr id="7176" name="Text Box 415"/>
          <p:cNvSpPr txBox="1">
            <a:spLocks noChangeArrowheads="1"/>
          </p:cNvSpPr>
          <p:nvPr/>
        </p:nvSpPr>
        <p:spPr bwMode="auto">
          <a:xfrm>
            <a:off x="5614988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 dirty="0">
                <a:latin typeface="+mj-lt"/>
              </a:rPr>
              <a:t>By-product</a:t>
            </a:r>
          </a:p>
        </p:txBody>
      </p:sp>
      <p:sp>
        <p:nvSpPr>
          <p:cNvPr id="7177" name="Text Box 414"/>
          <p:cNvSpPr txBox="1">
            <a:spLocks noChangeArrowheads="1"/>
          </p:cNvSpPr>
          <p:nvPr/>
        </p:nvSpPr>
        <p:spPr bwMode="auto">
          <a:xfrm>
            <a:off x="3511550" y="3721875"/>
            <a:ext cx="21018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US" sz="1800" b="1" dirty="0">
                <a:latin typeface="+mj-lt"/>
              </a:rPr>
              <a:t>Co-product 2 </a:t>
            </a:r>
          </a:p>
        </p:txBody>
      </p:sp>
      <p:sp>
        <p:nvSpPr>
          <p:cNvPr id="7178" name="Text Box 414"/>
          <p:cNvSpPr txBox="1">
            <a:spLocks noChangeArrowheads="1"/>
          </p:cNvSpPr>
          <p:nvPr/>
        </p:nvSpPr>
        <p:spPr bwMode="auto">
          <a:xfrm>
            <a:off x="1717675" y="5763400"/>
            <a:ext cx="172034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Orange Juice</a:t>
            </a:r>
          </a:p>
        </p:txBody>
      </p:sp>
      <p:sp>
        <p:nvSpPr>
          <p:cNvPr id="7179" name="Text Box 414"/>
          <p:cNvSpPr txBox="1">
            <a:spLocks noChangeArrowheads="1"/>
          </p:cNvSpPr>
          <p:nvPr/>
        </p:nvSpPr>
        <p:spPr bwMode="auto">
          <a:xfrm>
            <a:off x="3789363" y="5763400"/>
            <a:ext cx="16962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Orange Peels</a:t>
            </a:r>
          </a:p>
          <a:p>
            <a:pPr algn="l" eaLnBrk="0" hangingPunct="0"/>
            <a:r>
              <a:rPr lang="en-US" sz="1000" dirty="0" smtClean="0">
                <a:latin typeface="+mj-lt"/>
              </a:rPr>
              <a:t>(Orange </a:t>
            </a:r>
            <a:r>
              <a:rPr lang="en-US" sz="1000" dirty="0">
                <a:latin typeface="+mj-lt"/>
              </a:rPr>
              <a:t>zest)</a:t>
            </a:r>
          </a:p>
        </p:txBody>
      </p:sp>
      <p:sp>
        <p:nvSpPr>
          <p:cNvPr id="7180" name="Text Box 414"/>
          <p:cNvSpPr txBox="1">
            <a:spLocks noChangeArrowheads="1"/>
          </p:cNvSpPr>
          <p:nvPr/>
        </p:nvSpPr>
        <p:spPr bwMode="auto">
          <a:xfrm>
            <a:off x="6464300" y="5763400"/>
            <a:ext cx="665567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Pulp</a:t>
            </a:r>
          </a:p>
        </p:txBody>
      </p:sp>
      <p:cxnSp>
        <p:nvCxnSpPr>
          <p:cNvPr id="7181" name="AutoShape 1133"/>
          <p:cNvCxnSpPr>
            <a:cxnSpLocks noChangeShapeType="1"/>
            <a:endCxn id="7175" idx="0"/>
          </p:cNvCxnSpPr>
          <p:nvPr/>
        </p:nvCxnSpPr>
        <p:spPr bwMode="auto">
          <a:xfrm rot="5400000">
            <a:off x="3153569" y="2312968"/>
            <a:ext cx="712788" cy="2105025"/>
          </a:xfrm>
          <a:prstGeom prst="bentConnector3">
            <a:avLst>
              <a:gd name="adj1" fmla="val 4988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7182" name="AutoShape 1134"/>
          <p:cNvCxnSpPr>
            <a:cxnSpLocks noChangeShapeType="1"/>
            <a:endCxn id="7177" idx="0"/>
          </p:cNvCxnSpPr>
          <p:nvPr/>
        </p:nvCxnSpPr>
        <p:spPr bwMode="auto">
          <a:xfrm rot="5400000">
            <a:off x="4206081" y="3365481"/>
            <a:ext cx="712788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183" name="AutoShape 1135"/>
          <p:cNvCxnSpPr>
            <a:cxnSpLocks noChangeShapeType="1"/>
            <a:endCxn id="7176" idx="0"/>
          </p:cNvCxnSpPr>
          <p:nvPr/>
        </p:nvCxnSpPr>
        <p:spPr bwMode="auto">
          <a:xfrm rot="16200000" flipH="1">
            <a:off x="5257800" y="2313762"/>
            <a:ext cx="712788" cy="2103438"/>
          </a:xfrm>
          <a:prstGeom prst="bentConnector3">
            <a:avLst>
              <a:gd name="adj1" fmla="val 4988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184" name="Text Box 414"/>
          <p:cNvSpPr txBox="1">
            <a:spLocks noChangeArrowheads="1"/>
          </p:cNvSpPr>
          <p:nvPr/>
        </p:nvSpPr>
        <p:spPr bwMode="auto">
          <a:xfrm>
            <a:off x="5118100" y="2631262"/>
            <a:ext cx="105830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Orange</a:t>
            </a:r>
          </a:p>
        </p:txBody>
      </p:sp>
      <p:sp>
        <p:nvSpPr>
          <p:cNvPr id="7185" name="Oval 1147"/>
          <p:cNvSpPr>
            <a:spLocks noChangeArrowheads="1"/>
          </p:cNvSpPr>
          <p:nvPr/>
        </p:nvSpPr>
        <p:spPr bwMode="auto">
          <a:xfrm>
            <a:off x="2154238" y="4631512"/>
            <a:ext cx="617537" cy="217488"/>
          </a:xfrm>
          <a:prstGeom prst="ellipse">
            <a:avLst/>
          </a:prstGeom>
          <a:noFill/>
          <a:ln w="9525" algn="ctr">
            <a:solidFill>
              <a:srgbClr val="FFE269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86" name="Oval 1148"/>
          <p:cNvSpPr>
            <a:spLocks noChangeArrowheads="1"/>
          </p:cNvSpPr>
          <p:nvPr/>
        </p:nvSpPr>
        <p:spPr bwMode="auto">
          <a:xfrm>
            <a:off x="2284413" y="4669612"/>
            <a:ext cx="369887" cy="130175"/>
          </a:xfrm>
          <a:prstGeom prst="ellipse">
            <a:avLst/>
          </a:prstGeom>
          <a:noFill/>
          <a:ln w="9525" algn="ctr">
            <a:solidFill>
              <a:srgbClr val="FFDA3F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87" name="Oval 1149"/>
          <p:cNvSpPr>
            <a:spLocks noChangeArrowheads="1"/>
          </p:cNvSpPr>
          <p:nvPr/>
        </p:nvSpPr>
        <p:spPr bwMode="auto">
          <a:xfrm>
            <a:off x="2386013" y="4701362"/>
            <a:ext cx="169862" cy="60325"/>
          </a:xfrm>
          <a:prstGeom prst="ellipse">
            <a:avLst/>
          </a:prstGeom>
          <a:noFill/>
          <a:ln w="9525" algn="ctr">
            <a:solidFill>
              <a:srgbClr val="F4EE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7188" name="Picture 1150" descr="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5850" y="1172350"/>
            <a:ext cx="1873250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1151" descr="OrangePul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4875" y="5010925"/>
            <a:ext cx="16129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1153" descr="OrangePeel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4442600"/>
            <a:ext cx="180340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Status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 dirty="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QS-PR-032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029091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Manage process from requisition to receipt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054862"/>
            <a:ext cx="3890120" cy="3278054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Manage entire process from requisition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to receipt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Use blanket POs</a:t>
            </a: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, subcontract POs, and discrete POs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Create, maintain, and route requisitions for approval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Access, approve, and reroute requisitions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from a mobile device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Plan repetitive deliveries with supplier schedules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4298856" y="1916022"/>
            <a:ext cx="4613164" cy="2786607"/>
            <a:chOff x="1009650" y="859117"/>
            <a:chExt cx="7273711" cy="5106987"/>
          </a:xfrm>
        </p:grpSpPr>
        <p:graphicFrame>
          <p:nvGraphicFramePr>
            <p:cNvPr id="53" name="Object 2"/>
            <p:cNvGraphicFramePr>
              <a:graphicFrameLocks noChangeAspect="1"/>
            </p:cNvGraphicFramePr>
            <p:nvPr/>
          </p:nvGraphicFramePr>
          <p:xfrm>
            <a:off x="2886075" y="1290917"/>
            <a:ext cx="3960813" cy="4675187"/>
          </p:xfrm>
          <a:graphic>
            <a:graphicData uri="http://schemas.openxmlformats.org/presentationml/2006/ole">
              <p:oleObj spid="_x0000_s248834" name="Clip" r:id="rId3" imgW="2826720" imgH="3497040" progId="">
                <p:embed/>
              </p:oleObj>
            </a:graphicData>
          </a:graphic>
        </p:graphicFrame>
        <p:grpSp>
          <p:nvGrpSpPr>
            <p:cNvPr id="54" name="Group 110"/>
            <p:cNvGrpSpPr>
              <a:grpSpLocks/>
            </p:cNvGrpSpPr>
            <p:nvPr/>
          </p:nvGrpSpPr>
          <p:grpSpPr bwMode="auto">
            <a:xfrm>
              <a:off x="3795713" y="3118129"/>
              <a:ext cx="1525587" cy="1035050"/>
              <a:chOff x="2328" y="2066"/>
              <a:chExt cx="837" cy="568"/>
            </a:xfrm>
          </p:grpSpPr>
          <p:grpSp>
            <p:nvGrpSpPr>
              <p:cNvPr id="144" name="Group 111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156" name="Freeform 112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34 w 537"/>
                    <a:gd name="T1" fmla="*/ 0 h 937"/>
                    <a:gd name="T2" fmla="*/ 25 w 537"/>
                    <a:gd name="T3" fmla="*/ 0 h 937"/>
                    <a:gd name="T4" fmla="*/ 20 w 537"/>
                    <a:gd name="T5" fmla="*/ 9 h 937"/>
                    <a:gd name="T6" fmla="*/ 6 w 537"/>
                    <a:gd name="T7" fmla="*/ 22 h 937"/>
                    <a:gd name="T8" fmla="*/ 0 w 537"/>
                    <a:gd name="T9" fmla="*/ 30 h 937"/>
                    <a:gd name="T10" fmla="*/ 4 w 537"/>
                    <a:gd name="T11" fmla="*/ 50 h 937"/>
                    <a:gd name="T12" fmla="*/ 7 w 537"/>
                    <a:gd name="T13" fmla="*/ 64 h 937"/>
                    <a:gd name="T14" fmla="*/ 16 w 537"/>
                    <a:gd name="T15" fmla="*/ 82 h 937"/>
                    <a:gd name="T16" fmla="*/ 30 w 537"/>
                    <a:gd name="T17" fmla="*/ 94 h 937"/>
                    <a:gd name="T18" fmla="*/ 46 w 537"/>
                    <a:gd name="T19" fmla="*/ 104 h 937"/>
                    <a:gd name="T20" fmla="*/ 47 w 537"/>
                    <a:gd name="T21" fmla="*/ 101 h 937"/>
                    <a:gd name="T22" fmla="*/ 48 w 537"/>
                    <a:gd name="T23" fmla="*/ 101 h 937"/>
                    <a:gd name="T24" fmla="*/ 48 w 537"/>
                    <a:gd name="T25" fmla="*/ 100 h 937"/>
                    <a:gd name="T26" fmla="*/ 48 w 537"/>
                    <a:gd name="T27" fmla="*/ 98 h 937"/>
                    <a:gd name="T28" fmla="*/ 48 w 537"/>
                    <a:gd name="T29" fmla="*/ 97 h 937"/>
                    <a:gd name="T30" fmla="*/ 48 w 537"/>
                    <a:gd name="T31" fmla="*/ 96 h 937"/>
                    <a:gd name="T32" fmla="*/ 49 w 537"/>
                    <a:gd name="T33" fmla="*/ 95 h 937"/>
                    <a:gd name="T34" fmla="*/ 51 w 537"/>
                    <a:gd name="T35" fmla="*/ 95 h 937"/>
                    <a:gd name="T36" fmla="*/ 52 w 537"/>
                    <a:gd name="T37" fmla="*/ 95 h 937"/>
                    <a:gd name="T38" fmla="*/ 53 w 537"/>
                    <a:gd name="T39" fmla="*/ 94 h 937"/>
                    <a:gd name="T40" fmla="*/ 53 w 537"/>
                    <a:gd name="T41" fmla="*/ 93 h 937"/>
                    <a:gd name="T42" fmla="*/ 53 w 537"/>
                    <a:gd name="T43" fmla="*/ 92 h 937"/>
                    <a:gd name="T44" fmla="*/ 53 w 537"/>
                    <a:gd name="T45" fmla="*/ 90 h 937"/>
                    <a:gd name="T46" fmla="*/ 54 w 537"/>
                    <a:gd name="T47" fmla="*/ 90 h 937"/>
                    <a:gd name="T48" fmla="*/ 56 w 537"/>
                    <a:gd name="T49" fmla="*/ 90 h 937"/>
                    <a:gd name="T50" fmla="*/ 57 w 537"/>
                    <a:gd name="T51" fmla="*/ 90 h 937"/>
                    <a:gd name="T52" fmla="*/ 58 w 537"/>
                    <a:gd name="T53" fmla="*/ 89 h 937"/>
                    <a:gd name="T54" fmla="*/ 57 w 537"/>
                    <a:gd name="T55" fmla="*/ 87 h 937"/>
                    <a:gd name="T56" fmla="*/ 57 w 537"/>
                    <a:gd name="T57" fmla="*/ 86 h 937"/>
                    <a:gd name="T58" fmla="*/ 58 w 537"/>
                    <a:gd name="T59" fmla="*/ 85 h 937"/>
                    <a:gd name="T60" fmla="*/ 60 w 537"/>
                    <a:gd name="T61" fmla="*/ 85 h 937"/>
                    <a:gd name="T62" fmla="*/ 38 w 537"/>
                    <a:gd name="T63" fmla="*/ 75 h 937"/>
                    <a:gd name="T64" fmla="*/ 16 w 537"/>
                    <a:gd name="T65" fmla="*/ 45 h 937"/>
                    <a:gd name="T66" fmla="*/ 17 w 537"/>
                    <a:gd name="T67" fmla="*/ 28 h 937"/>
                    <a:gd name="T68" fmla="*/ 32 w 537"/>
                    <a:gd name="T69" fmla="*/ 9 h 937"/>
                    <a:gd name="T70" fmla="*/ 34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57" name="Freeform 113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28 w 653"/>
                    <a:gd name="T1" fmla="*/ 9 h 772"/>
                    <a:gd name="T2" fmla="*/ 32 w 653"/>
                    <a:gd name="T3" fmla="*/ 24 h 772"/>
                    <a:gd name="T4" fmla="*/ 37 w 653"/>
                    <a:gd name="T5" fmla="*/ 30 h 772"/>
                    <a:gd name="T6" fmla="*/ 49 w 653"/>
                    <a:gd name="T7" fmla="*/ 38 h 772"/>
                    <a:gd name="T8" fmla="*/ 65 w 653"/>
                    <a:gd name="T9" fmla="*/ 40 h 772"/>
                    <a:gd name="T10" fmla="*/ 73 w 653"/>
                    <a:gd name="T11" fmla="*/ 40 h 772"/>
                    <a:gd name="T12" fmla="*/ 72 w 653"/>
                    <a:gd name="T13" fmla="*/ 54 h 772"/>
                    <a:gd name="T14" fmla="*/ 66 w 653"/>
                    <a:gd name="T15" fmla="*/ 69 h 772"/>
                    <a:gd name="T16" fmla="*/ 55 w 653"/>
                    <a:gd name="T17" fmla="*/ 82 h 772"/>
                    <a:gd name="T18" fmla="*/ 52 w 653"/>
                    <a:gd name="T19" fmla="*/ 86 h 772"/>
                    <a:gd name="T20" fmla="*/ 32 w 653"/>
                    <a:gd name="T21" fmla="*/ 83 h 772"/>
                    <a:gd name="T22" fmla="*/ 17 w 653"/>
                    <a:gd name="T23" fmla="*/ 74 h 772"/>
                    <a:gd name="T24" fmla="*/ 10 w 653"/>
                    <a:gd name="T25" fmla="*/ 65 h 772"/>
                    <a:gd name="T26" fmla="*/ 3 w 653"/>
                    <a:gd name="T27" fmla="*/ 46 h 772"/>
                    <a:gd name="T28" fmla="*/ 0 w 653"/>
                    <a:gd name="T29" fmla="*/ 30 h 772"/>
                    <a:gd name="T30" fmla="*/ 18 w 653"/>
                    <a:gd name="T31" fmla="*/ 12 h 772"/>
                    <a:gd name="T32" fmla="*/ 27 w 653"/>
                    <a:gd name="T33" fmla="*/ 0 h 772"/>
                    <a:gd name="T34" fmla="*/ 28 w 653"/>
                    <a:gd name="T35" fmla="*/ 9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58" name="Freeform 114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25 w 747"/>
                    <a:gd name="T1" fmla="*/ 12 h 955"/>
                    <a:gd name="T2" fmla="*/ 22 w 747"/>
                    <a:gd name="T3" fmla="*/ 12 h 955"/>
                    <a:gd name="T4" fmla="*/ 2 w 747"/>
                    <a:gd name="T5" fmla="*/ 32 h 955"/>
                    <a:gd name="T6" fmla="*/ 10 w 747"/>
                    <a:gd name="T7" fmla="*/ 66 h 955"/>
                    <a:gd name="T8" fmla="*/ 21 w 747"/>
                    <a:gd name="T9" fmla="*/ 86 h 955"/>
                    <a:gd name="T10" fmla="*/ 45 w 747"/>
                    <a:gd name="T11" fmla="*/ 103 h 955"/>
                    <a:gd name="T12" fmla="*/ 36 w 747"/>
                    <a:gd name="T13" fmla="*/ 95 h 955"/>
                    <a:gd name="T14" fmla="*/ 12 w 747"/>
                    <a:gd name="T15" fmla="*/ 70 h 955"/>
                    <a:gd name="T16" fmla="*/ 18 w 747"/>
                    <a:gd name="T17" fmla="*/ 78 h 955"/>
                    <a:gd name="T18" fmla="*/ 36 w 747"/>
                    <a:gd name="T19" fmla="*/ 92 h 955"/>
                    <a:gd name="T20" fmla="*/ 48 w 747"/>
                    <a:gd name="T21" fmla="*/ 96 h 955"/>
                    <a:gd name="T22" fmla="*/ 49 w 747"/>
                    <a:gd name="T23" fmla="*/ 95 h 955"/>
                    <a:gd name="T24" fmla="*/ 41 w 747"/>
                    <a:gd name="T25" fmla="*/ 89 h 955"/>
                    <a:gd name="T26" fmla="*/ 21 w 747"/>
                    <a:gd name="T27" fmla="*/ 75 h 955"/>
                    <a:gd name="T28" fmla="*/ 32 w 747"/>
                    <a:gd name="T29" fmla="*/ 83 h 955"/>
                    <a:gd name="T30" fmla="*/ 52 w 747"/>
                    <a:gd name="T31" fmla="*/ 90 h 955"/>
                    <a:gd name="T32" fmla="*/ 57 w 747"/>
                    <a:gd name="T33" fmla="*/ 89 h 955"/>
                    <a:gd name="T34" fmla="*/ 38 w 747"/>
                    <a:gd name="T35" fmla="*/ 83 h 955"/>
                    <a:gd name="T36" fmla="*/ 25 w 747"/>
                    <a:gd name="T37" fmla="*/ 75 h 955"/>
                    <a:gd name="T38" fmla="*/ 15 w 747"/>
                    <a:gd name="T39" fmla="*/ 58 h 955"/>
                    <a:gd name="T40" fmla="*/ 8 w 747"/>
                    <a:gd name="T41" fmla="*/ 33 h 955"/>
                    <a:gd name="T42" fmla="*/ 12 w 747"/>
                    <a:gd name="T43" fmla="*/ 44 h 955"/>
                    <a:gd name="T44" fmla="*/ 22 w 747"/>
                    <a:gd name="T45" fmla="*/ 68 h 955"/>
                    <a:gd name="T46" fmla="*/ 40 w 747"/>
                    <a:gd name="T47" fmla="*/ 82 h 955"/>
                    <a:gd name="T48" fmla="*/ 61 w 747"/>
                    <a:gd name="T49" fmla="*/ 85 h 955"/>
                    <a:gd name="T50" fmla="*/ 74 w 747"/>
                    <a:gd name="T51" fmla="*/ 68 h 955"/>
                    <a:gd name="T52" fmla="*/ 80 w 747"/>
                    <a:gd name="T53" fmla="*/ 48 h 955"/>
                    <a:gd name="T54" fmla="*/ 65 w 747"/>
                    <a:gd name="T55" fmla="*/ 40 h 955"/>
                    <a:gd name="T56" fmla="*/ 52 w 747"/>
                    <a:gd name="T57" fmla="*/ 36 h 955"/>
                    <a:gd name="T58" fmla="*/ 40 w 747"/>
                    <a:gd name="T59" fmla="*/ 24 h 955"/>
                    <a:gd name="T60" fmla="*/ 35 w 747"/>
                    <a:gd name="T61" fmla="*/ 5 h 955"/>
                    <a:gd name="T62" fmla="*/ 37 w 747"/>
                    <a:gd name="T63" fmla="*/ 7 h 955"/>
                    <a:gd name="T64" fmla="*/ 42 w 747"/>
                    <a:gd name="T65" fmla="*/ 24 h 955"/>
                    <a:gd name="T66" fmla="*/ 53 w 747"/>
                    <a:gd name="T67" fmla="*/ 34 h 955"/>
                    <a:gd name="T68" fmla="*/ 69 w 747"/>
                    <a:gd name="T69" fmla="*/ 38 h 955"/>
                    <a:gd name="T70" fmla="*/ 83 w 747"/>
                    <a:gd name="T71" fmla="*/ 39 h 955"/>
                    <a:gd name="T72" fmla="*/ 80 w 747"/>
                    <a:gd name="T73" fmla="*/ 62 h 955"/>
                    <a:gd name="T74" fmla="*/ 68 w 747"/>
                    <a:gd name="T75" fmla="*/ 82 h 955"/>
                    <a:gd name="T76" fmla="*/ 60 w 747"/>
                    <a:gd name="T77" fmla="*/ 90 h 955"/>
                    <a:gd name="T78" fmla="*/ 58 w 747"/>
                    <a:gd name="T79" fmla="*/ 94 h 955"/>
                    <a:gd name="T80" fmla="*/ 55 w 747"/>
                    <a:gd name="T81" fmla="*/ 96 h 955"/>
                    <a:gd name="T82" fmla="*/ 51 w 747"/>
                    <a:gd name="T83" fmla="*/ 100 h 955"/>
                    <a:gd name="T84" fmla="*/ 48 w 747"/>
                    <a:gd name="T85" fmla="*/ 105 h 955"/>
                    <a:gd name="T86" fmla="*/ 29 w 747"/>
                    <a:gd name="T87" fmla="*/ 96 h 955"/>
                    <a:gd name="T88" fmla="*/ 13 w 747"/>
                    <a:gd name="T89" fmla="*/ 81 h 955"/>
                    <a:gd name="T90" fmla="*/ 6 w 747"/>
                    <a:gd name="T91" fmla="*/ 63 h 955"/>
                    <a:gd name="T92" fmla="*/ 0 w 747"/>
                    <a:gd name="T93" fmla="*/ 36 h 955"/>
                    <a:gd name="T94" fmla="*/ 15 w 747"/>
                    <a:gd name="T95" fmla="*/ 15 h 955"/>
                    <a:gd name="T96" fmla="*/ 25 w 747"/>
                    <a:gd name="T97" fmla="*/ 0 h 955"/>
                    <a:gd name="T98" fmla="*/ 28 w 747"/>
                    <a:gd name="T99" fmla="*/ 12 h 955"/>
                    <a:gd name="T100" fmla="*/ 8 w 747"/>
                    <a:gd name="T101" fmla="*/ 3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59" name="Freeform 115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17 h 533"/>
                    <a:gd name="T2" fmla="*/ 16 w 497"/>
                    <a:gd name="T3" fmla="*/ 0 h 533"/>
                    <a:gd name="T4" fmla="*/ 18 w 497"/>
                    <a:gd name="T5" fmla="*/ 8 h 533"/>
                    <a:gd name="T6" fmla="*/ 20 w 497"/>
                    <a:gd name="T7" fmla="*/ 16 h 533"/>
                    <a:gd name="T8" fmla="*/ 25 w 497"/>
                    <a:gd name="T9" fmla="*/ 22 h 533"/>
                    <a:gd name="T10" fmla="*/ 32 w 497"/>
                    <a:gd name="T11" fmla="*/ 26 h 533"/>
                    <a:gd name="T12" fmla="*/ 40 w 497"/>
                    <a:gd name="T13" fmla="*/ 29 h 533"/>
                    <a:gd name="T14" fmla="*/ 48 w 497"/>
                    <a:gd name="T15" fmla="*/ 29 h 533"/>
                    <a:gd name="T16" fmla="*/ 55 w 497"/>
                    <a:gd name="T17" fmla="*/ 29 h 533"/>
                    <a:gd name="T18" fmla="*/ 55 w 497"/>
                    <a:gd name="T19" fmla="*/ 35 h 533"/>
                    <a:gd name="T20" fmla="*/ 53 w 497"/>
                    <a:gd name="T21" fmla="*/ 44 h 533"/>
                    <a:gd name="T22" fmla="*/ 48 w 497"/>
                    <a:gd name="T23" fmla="*/ 51 h 533"/>
                    <a:gd name="T24" fmla="*/ 43 w 497"/>
                    <a:gd name="T25" fmla="*/ 57 h 533"/>
                    <a:gd name="T26" fmla="*/ 41 w 497"/>
                    <a:gd name="T27" fmla="*/ 59 h 533"/>
                    <a:gd name="T28" fmla="*/ 30 w 497"/>
                    <a:gd name="T29" fmla="*/ 58 h 533"/>
                    <a:gd name="T30" fmla="*/ 20 w 497"/>
                    <a:gd name="T31" fmla="*/ 56 h 533"/>
                    <a:gd name="T32" fmla="*/ 13 w 497"/>
                    <a:gd name="T33" fmla="*/ 51 h 533"/>
                    <a:gd name="T34" fmla="*/ 10 w 497"/>
                    <a:gd name="T35" fmla="*/ 46 h 533"/>
                    <a:gd name="T36" fmla="*/ 6 w 497"/>
                    <a:gd name="T37" fmla="*/ 39 h 533"/>
                    <a:gd name="T38" fmla="*/ 3 w 497"/>
                    <a:gd name="T39" fmla="*/ 31 h 533"/>
                    <a:gd name="T40" fmla="*/ 1 w 497"/>
                    <a:gd name="T41" fmla="*/ 23 h 533"/>
                    <a:gd name="T42" fmla="*/ 0 w 497"/>
                    <a:gd name="T43" fmla="*/ 17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0" name="Line 116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1" name="Freeform 117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15 w 134"/>
                    <a:gd name="T1" fmla="*/ 0 h 172"/>
                    <a:gd name="T2" fmla="*/ 10 w 134"/>
                    <a:gd name="T3" fmla="*/ 8 h 172"/>
                    <a:gd name="T4" fmla="*/ 3 w 134"/>
                    <a:gd name="T5" fmla="*/ 16 h 172"/>
                    <a:gd name="T6" fmla="*/ 0 w 134"/>
                    <a:gd name="T7" fmla="*/ 20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2" name="Freeform 118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15 w 137"/>
                    <a:gd name="T1" fmla="*/ 0 h 206"/>
                    <a:gd name="T2" fmla="*/ 11 w 137"/>
                    <a:gd name="T3" fmla="*/ 8 h 206"/>
                    <a:gd name="T4" fmla="*/ 6 w 137"/>
                    <a:gd name="T5" fmla="*/ 17 h 206"/>
                    <a:gd name="T6" fmla="*/ 0 w 137"/>
                    <a:gd name="T7" fmla="*/ 23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3" name="Freeform 119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16 w 141"/>
                    <a:gd name="T1" fmla="*/ 0 h 244"/>
                    <a:gd name="T2" fmla="*/ 13 w 141"/>
                    <a:gd name="T3" fmla="*/ 10 h 244"/>
                    <a:gd name="T4" fmla="*/ 8 w 141"/>
                    <a:gd name="T5" fmla="*/ 17 h 244"/>
                    <a:gd name="T6" fmla="*/ 3 w 141"/>
                    <a:gd name="T7" fmla="*/ 24 h 244"/>
                    <a:gd name="T8" fmla="*/ 0 w 141"/>
                    <a:gd name="T9" fmla="*/ 28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4" name="Freeform 120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16 w 140"/>
                    <a:gd name="T1" fmla="*/ 0 h 249"/>
                    <a:gd name="T2" fmla="*/ 15 w 140"/>
                    <a:gd name="T3" fmla="*/ 6 h 249"/>
                    <a:gd name="T4" fmla="*/ 12 w 140"/>
                    <a:gd name="T5" fmla="*/ 13 h 249"/>
                    <a:gd name="T6" fmla="*/ 7 w 140"/>
                    <a:gd name="T7" fmla="*/ 19 h 249"/>
                    <a:gd name="T8" fmla="*/ 4 w 140"/>
                    <a:gd name="T9" fmla="*/ 23 h 249"/>
                    <a:gd name="T10" fmla="*/ 0 w 140"/>
                    <a:gd name="T11" fmla="*/ 28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5" name="Freeform 121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1 w 371"/>
                    <a:gd name="T3" fmla="*/ 7 h 275"/>
                    <a:gd name="T4" fmla="*/ 2 w 371"/>
                    <a:gd name="T5" fmla="*/ 14 h 275"/>
                    <a:gd name="T6" fmla="*/ 5 w 371"/>
                    <a:gd name="T7" fmla="*/ 20 h 275"/>
                    <a:gd name="T8" fmla="*/ 8 w 371"/>
                    <a:gd name="T9" fmla="*/ 24 h 275"/>
                    <a:gd name="T10" fmla="*/ 14 w 371"/>
                    <a:gd name="T11" fmla="*/ 26 h 275"/>
                    <a:gd name="T12" fmla="*/ 20 w 371"/>
                    <a:gd name="T13" fmla="*/ 28 h 275"/>
                    <a:gd name="T14" fmla="*/ 25 w 371"/>
                    <a:gd name="T15" fmla="*/ 30 h 275"/>
                    <a:gd name="T16" fmla="*/ 33 w 371"/>
                    <a:gd name="T17" fmla="*/ 30 h 275"/>
                    <a:gd name="T18" fmla="*/ 41 w 371"/>
                    <a:gd name="T19" fmla="*/ 31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6" name="Freeform 122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2 w 401"/>
                    <a:gd name="T3" fmla="*/ 10 h 297"/>
                    <a:gd name="T4" fmla="*/ 5 w 401"/>
                    <a:gd name="T5" fmla="*/ 17 h 297"/>
                    <a:gd name="T6" fmla="*/ 8 w 401"/>
                    <a:gd name="T7" fmla="*/ 22 h 297"/>
                    <a:gd name="T8" fmla="*/ 12 w 401"/>
                    <a:gd name="T9" fmla="*/ 25 h 297"/>
                    <a:gd name="T10" fmla="*/ 18 w 401"/>
                    <a:gd name="T11" fmla="*/ 28 h 297"/>
                    <a:gd name="T12" fmla="*/ 26 w 401"/>
                    <a:gd name="T13" fmla="*/ 31 h 297"/>
                    <a:gd name="T14" fmla="*/ 35 w 401"/>
                    <a:gd name="T15" fmla="*/ 32 h 297"/>
                    <a:gd name="T16" fmla="*/ 45 w 401"/>
                    <a:gd name="T17" fmla="*/ 33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167" name="Freeform 123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4 w 340"/>
                    <a:gd name="T3" fmla="*/ 15 h 316"/>
                    <a:gd name="T4" fmla="*/ 10 w 340"/>
                    <a:gd name="T5" fmla="*/ 24 h 316"/>
                    <a:gd name="T6" fmla="*/ 17 w 340"/>
                    <a:gd name="T7" fmla="*/ 30 h 316"/>
                    <a:gd name="T8" fmla="*/ 23 w 340"/>
                    <a:gd name="T9" fmla="*/ 33 h 316"/>
                    <a:gd name="T10" fmla="*/ 31 w 340"/>
                    <a:gd name="T11" fmla="*/ 35 h 316"/>
                    <a:gd name="T12" fmla="*/ 38 w 340"/>
                    <a:gd name="T13" fmla="*/ 35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145" name="Group 124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147" name="Group 125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154" name="Freeform 126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5 w 615"/>
                      <a:gd name="T1" fmla="*/ 0 h 431"/>
                      <a:gd name="T2" fmla="*/ 2 w 615"/>
                      <a:gd name="T3" fmla="*/ 19 h 431"/>
                      <a:gd name="T4" fmla="*/ 0 w 615"/>
                      <a:gd name="T5" fmla="*/ 32 h 431"/>
                      <a:gd name="T6" fmla="*/ 0 w 615"/>
                      <a:gd name="T7" fmla="*/ 36 h 431"/>
                      <a:gd name="T8" fmla="*/ 18 w 615"/>
                      <a:gd name="T9" fmla="*/ 38 h 431"/>
                      <a:gd name="T10" fmla="*/ 39 w 615"/>
                      <a:gd name="T11" fmla="*/ 43 h 431"/>
                      <a:gd name="T12" fmla="*/ 51 w 615"/>
                      <a:gd name="T13" fmla="*/ 46 h 431"/>
                      <a:gd name="T14" fmla="*/ 59 w 615"/>
                      <a:gd name="T15" fmla="*/ 48 h 431"/>
                      <a:gd name="T16" fmla="*/ 61 w 615"/>
                      <a:gd name="T17" fmla="*/ 48 h 431"/>
                      <a:gd name="T18" fmla="*/ 62 w 615"/>
                      <a:gd name="T19" fmla="*/ 46 h 431"/>
                      <a:gd name="T20" fmla="*/ 64 w 615"/>
                      <a:gd name="T21" fmla="*/ 39 h 431"/>
                      <a:gd name="T22" fmla="*/ 65 w 615"/>
                      <a:gd name="T23" fmla="*/ 31 h 431"/>
                      <a:gd name="T24" fmla="*/ 67 w 615"/>
                      <a:gd name="T25" fmla="*/ 24 h 431"/>
                      <a:gd name="T26" fmla="*/ 67 w 615"/>
                      <a:gd name="T27" fmla="*/ 18 h 431"/>
                      <a:gd name="T28" fmla="*/ 68 w 615"/>
                      <a:gd name="T29" fmla="*/ 14 h 431"/>
                      <a:gd name="T30" fmla="*/ 67 w 615"/>
                      <a:gd name="T31" fmla="*/ 12 h 431"/>
                      <a:gd name="T32" fmla="*/ 46 w 615"/>
                      <a:gd name="T33" fmla="*/ 8 h 431"/>
                      <a:gd name="T34" fmla="*/ 38 w 615"/>
                      <a:gd name="T35" fmla="*/ 7 h 431"/>
                      <a:gd name="T36" fmla="*/ 22 w 615"/>
                      <a:gd name="T37" fmla="*/ 3 h 431"/>
                      <a:gd name="T38" fmla="*/ 14 w 615"/>
                      <a:gd name="T39" fmla="*/ 1 h 431"/>
                      <a:gd name="T40" fmla="*/ 7 w 615"/>
                      <a:gd name="T41" fmla="*/ 0 h 431"/>
                      <a:gd name="T42" fmla="*/ 5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155" name="Freeform 127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7 w 641"/>
                      <a:gd name="T1" fmla="*/ 0 h 453"/>
                      <a:gd name="T2" fmla="*/ 22 w 641"/>
                      <a:gd name="T3" fmla="*/ 3 h 453"/>
                      <a:gd name="T4" fmla="*/ 41 w 641"/>
                      <a:gd name="T5" fmla="*/ 8 h 453"/>
                      <a:gd name="T6" fmla="*/ 52 w 641"/>
                      <a:gd name="T7" fmla="*/ 9 h 453"/>
                      <a:gd name="T8" fmla="*/ 63 w 641"/>
                      <a:gd name="T9" fmla="*/ 11 h 453"/>
                      <a:gd name="T10" fmla="*/ 70 w 641"/>
                      <a:gd name="T11" fmla="*/ 12 h 453"/>
                      <a:gd name="T12" fmla="*/ 71 w 641"/>
                      <a:gd name="T13" fmla="*/ 14 h 453"/>
                      <a:gd name="T14" fmla="*/ 70 w 641"/>
                      <a:gd name="T15" fmla="*/ 20 h 453"/>
                      <a:gd name="T16" fmla="*/ 68 w 641"/>
                      <a:gd name="T17" fmla="*/ 33 h 453"/>
                      <a:gd name="T18" fmla="*/ 66 w 641"/>
                      <a:gd name="T19" fmla="*/ 44 h 453"/>
                      <a:gd name="T20" fmla="*/ 65 w 641"/>
                      <a:gd name="T21" fmla="*/ 49 h 453"/>
                      <a:gd name="T22" fmla="*/ 63 w 641"/>
                      <a:gd name="T23" fmla="*/ 50 h 453"/>
                      <a:gd name="T24" fmla="*/ 26 w 641"/>
                      <a:gd name="T25" fmla="*/ 42 h 453"/>
                      <a:gd name="T26" fmla="*/ 1 w 641"/>
                      <a:gd name="T27" fmla="*/ 38 h 453"/>
                      <a:gd name="T28" fmla="*/ 0 w 641"/>
                      <a:gd name="T29" fmla="*/ 37 h 453"/>
                      <a:gd name="T30" fmla="*/ 3 w 641"/>
                      <a:gd name="T31" fmla="*/ 24 h 453"/>
                      <a:gd name="T32" fmla="*/ 4 w 641"/>
                      <a:gd name="T33" fmla="*/ 13 h 453"/>
                      <a:gd name="T34" fmla="*/ 6 w 641"/>
                      <a:gd name="T35" fmla="*/ 2 h 453"/>
                      <a:gd name="T36" fmla="*/ 8 w 641"/>
                      <a:gd name="T37" fmla="*/ 3 h 453"/>
                      <a:gd name="T38" fmla="*/ 8 w 641"/>
                      <a:gd name="T39" fmla="*/ 7 h 453"/>
                      <a:gd name="T40" fmla="*/ 36 w 641"/>
                      <a:gd name="T41" fmla="*/ 29 h 453"/>
                      <a:gd name="T42" fmla="*/ 69 w 641"/>
                      <a:gd name="T43" fmla="*/ 20 h 453"/>
                      <a:gd name="T44" fmla="*/ 69 w 641"/>
                      <a:gd name="T45" fmla="*/ 22 h 453"/>
                      <a:gd name="T46" fmla="*/ 36 w 641"/>
                      <a:gd name="T47" fmla="*/ 31 h 453"/>
                      <a:gd name="T48" fmla="*/ 34 w 641"/>
                      <a:gd name="T49" fmla="*/ 31 h 453"/>
                      <a:gd name="T50" fmla="*/ 8 w 641"/>
                      <a:gd name="T51" fmla="*/ 9 h 453"/>
                      <a:gd name="T52" fmla="*/ 6 w 641"/>
                      <a:gd name="T53" fmla="*/ 10 h 453"/>
                      <a:gd name="T54" fmla="*/ 4 w 641"/>
                      <a:gd name="T55" fmla="*/ 24 h 453"/>
                      <a:gd name="T56" fmla="*/ 20 w 641"/>
                      <a:gd name="T57" fmla="*/ 23 h 453"/>
                      <a:gd name="T58" fmla="*/ 3 w 641"/>
                      <a:gd name="T59" fmla="*/ 26 h 453"/>
                      <a:gd name="T60" fmla="*/ 3 w 641"/>
                      <a:gd name="T61" fmla="*/ 35 h 453"/>
                      <a:gd name="T62" fmla="*/ 3 w 641"/>
                      <a:gd name="T63" fmla="*/ 36 h 453"/>
                      <a:gd name="T64" fmla="*/ 21 w 641"/>
                      <a:gd name="T65" fmla="*/ 39 h 453"/>
                      <a:gd name="T66" fmla="*/ 39 w 641"/>
                      <a:gd name="T67" fmla="*/ 42 h 453"/>
                      <a:gd name="T68" fmla="*/ 52 w 641"/>
                      <a:gd name="T69" fmla="*/ 46 h 453"/>
                      <a:gd name="T70" fmla="*/ 61 w 641"/>
                      <a:gd name="T71" fmla="*/ 48 h 453"/>
                      <a:gd name="T72" fmla="*/ 63 w 641"/>
                      <a:gd name="T73" fmla="*/ 48 h 453"/>
                      <a:gd name="T74" fmla="*/ 65 w 641"/>
                      <a:gd name="T75" fmla="*/ 40 h 453"/>
                      <a:gd name="T76" fmla="*/ 46 w 641"/>
                      <a:gd name="T77" fmla="*/ 29 h 453"/>
                      <a:gd name="T78" fmla="*/ 48 w 641"/>
                      <a:gd name="T79" fmla="*/ 27 h 453"/>
                      <a:gd name="T80" fmla="*/ 65 w 641"/>
                      <a:gd name="T81" fmla="*/ 37 h 453"/>
                      <a:gd name="T82" fmla="*/ 67 w 641"/>
                      <a:gd name="T83" fmla="*/ 29 h 453"/>
                      <a:gd name="T84" fmla="*/ 69 w 641"/>
                      <a:gd name="T85" fmla="*/ 21 h 453"/>
                      <a:gd name="T86" fmla="*/ 69 w 641"/>
                      <a:gd name="T87" fmla="*/ 15 h 453"/>
                      <a:gd name="T88" fmla="*/ 62 w 641"/>
                      <a:gd name="T89" fmla="*/ 14 h 453"/>
                      <a:gd name="T90" fmla="*/ 41 w 641"/>
                      <a:gd name="T91" fmla="*/ 10 h 453"/>
                      <a:gd name="T92" fmla="*/ 15 w 641"/>
                      <a:gd name="T93" fmla="*/ 3 h 453"/>
                      <a:gd name="T94" fmla="*/ 7 w 641"/>
                      <a:gd name="T95" fmla="*/ 2 h 453"/>
                      <a:gd name="T96" fmla="*/ 7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148" name="Group 128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152" name="Freeform 129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12 w 643"/>
                      <a:gd name="T1" fmla="*/ 0 h 523"/>
                      <a:gd name="T2" fmla="*/ 5 w 643"/>
                      <a:gd name="T3" fmla="*/ 18 h 523"/>
                      <a:gd name="T4" fmla="*/ 1 w 643"/>
                      <a:gd name="T5" fmla="*/ 30 h 523"/>
                      <a:gd name="T6" fmla="*/ 0 w 643"/>
                      <a:gd name="T7" fmla="*/ 34 h 523"/>
                      <a:gd name="T8" fmla="*/ 17 w 643"/>
                      <a:gd name="T9" fmla="*/ 40 h 523"/>
                      <a:gd name="T10" fmla="*/ 37 w 643"/>
                      <a:gd name="T11" fmla="*/ 48 h 523"/>
                      <a:gd name="T12" fmla="*/ 49 w 643"/>
                      <a:gd name="T13" fmla="*/ 54 h 523"/>
                      <a:gd name="T14" fmla="*/ 56 w 643"/>
                      <a:gd name="T15" fmla="*/ 57 h 523"/>
                      <a:gd name="T16" fmla="*/ 58 w 643"/>
                      <a:gd name="T17" fmla="*/ 58 h 523"/>
                      <a:gd name="T18" fmla="*/ 59 w 643"/>
                      <a:gd name="T19" fmla="*/ 57 h 523"/>
                      <a:gd name="T20" fmla="*/ 62 w 643"/>
                      <a:gd name="T21" fmla="*/ 50 h 523"/>
                      <a:gd name="T22" fmla="*/ 65 w 643"/>
                      <a:gd name="T23" fmla="*/ 42 h 523"/>
                      <a:gd name="T24" fmla="*/ 68 w 643"/>
                      <a:gd name="T25" fmla="*/ 36 h 523"/>
                      <a:gd name="T26" fmla="*/ 70 w 643"/>
                      <a:gd name="T27" fmla="*/ 31 h 523"/>
                      <a:gd name="T28" fmla="*/ 71 w 643"/>
                      <a:gd name="T29" fmla="*/ 26 h 523"/>
                      <a:gd name="T30" fmla="*/ 70 w 643"/>
                      <a:gd name="T31" fmla="*/ 24 h 523"/>
                      <a:gd name="T32" fmla="*/ 50 w 643"/>
                      <a:gd name="T33" fmla="*/ 17 h 523"/>
                      <a:gd name="T34" fmla="*/ 42 w 643"/>
                      <a:gd name="T35" fmla="*/ 13 h 523"/>
                      <a:gd name="T36" fmla="*/ 28 w 643"/>
                      <a:gd name="T37" fmla="*/ 7 h 523"/>
                      <a:gd name="T38" fmla="*/ 20 w 643"/>
                      <a:gd name="T39" fmla="*/ 3 h 523"/>
                      <a:gd name="T40" fmla="*/ 13 w 643"/>
                      <a:gd name="T41" fmla="*/ 1 h 523"/>
                      <a:gd name="T42" fmla="*/ 12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153" name="Freeform 130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14 w 664"/>
                      <a:gd name="T1" fmla="*/ 0 h 545"/>
                      <a:gd name="T2" fmla="*/ 28 w 664"/>
                      <a:gd name="T3" fmla="*/ 6 h 545"/>
                      <a:gd name="T4" fmla="*/ 45 w 664"/>
                      <a:gd name="T5" fmla="*/ 14 h 545"/>
                      <a:gd name="T6" fmla="*/ 55 w 664"/>
                      <a:gd name="T7" fmla="*/ 18 h 545"/>
                      <a:gd name="T8" fmla="*/ 66 w 664"/>
                      <a:gd name="T9" fmla="*/ 22 h 545"/>
                      <a:gd name="T10" fmla="*/ 73 w 664"/>
                      <a:gd name="T11" fmla="*/ 24 h 545"/>
                      <a:gd name="T12" fmla="*/ 74 w 664"/>
                      <a:gd name="T13" fmla="*/ 27 h 545"/>
                      <a:gd name="T14" fmla="*/ 71 w 664"/>
                      <a:gd name="T15" fmla="*/ 33 h 545"/>
                      <a:gd name="T16" fmla="*/ 67 w 664"/>
                      <a:gd name="T17" fmla="*/ 45 h 545"/>
                      <a:gd name="T18" fmla="*/ 63 w 664"/>
                      <a:gd name="T19" fmla="*/ 55 h 545"/>
                      <a:gd name="T20" fmla="*/ 61 w 664"/>
                      <a:gd name="T21" fmla="*/ 60 h 545"/>
                      <a:gd name="T22" fmla="*/ 59 w 664"/>
                      <a:gd name="T23" fmla="*/ 61 h 545"/>
                      <a:gd name="T24" fmla="*/ 25 w 664"/>
                      <a:gd name="T25" fmla="*/ 46 h 545"/>
                      <a:gd name="T26" fmla="*/ 1 w 664"/>
                      <a:gd name="T27" fmla="*/ 36 h 545"/>
                      <a:gd name="T28" fmla="*/ 0 w 664"/>
                      <a:gd name="T29" fmla="*/ 35 h 545"/>
                      <a:gd name="T30" fmla="*/ 5 w 664"/>
                      <a:gd name="T31" fmla="*/ 22 h 545"/>
                      <a:gd name="T32" fmla="*/ 9 w 664"/>
                      <a:gd name="T33" fmla="*/ 12 h 545"/>
                      <a:gd name="T34" fmla="*/ 12 w 664"/>
                      <a:gd name="T35" fmla="*/ 2 h 545"/>
                      <a:gd name="T36" fmla="*/ 13 w 664"/>
                      <a:gd name="T37" fmla="*/ 3 h 545"/>
                      <a:gd name="T38" fmla="*/ 14 w 664"/>
                      <a:gd name="T39" fmla="*/ 7 h 545"/>
                      <a:gd name="T40" fmla="*/ 36 w 664"/>
                      <a:gd name="T41" fmla="*/ 34 h 545"/>
                      <a:gd name="T42" fmla="*/ 71 w 664"/>
                      <a:gd name="T43" fmla="*/ 33 h 545"/>
                      <a:gd name="T44" fmla="*/ 70 w 664"/>
                      <a:gd name="T45" fmla="*/ 34 h 545"/>
                      <a:gd name="T46" fmla="*/ 36 w 664"/>
                      <a:gd name="T47" fmla="*/ 37 h 545"/>
                      <a:gd name="T48" fmla="*/ 35 w 664"/>
                      <a:gd name="T49" fmla="*/ 36 h 545"/>
                      <a:gd name="T50" fmla="*/ 13 w 664"/>
                      <a:gd name="T51" fmla="*/ 9 h 545"/>
                      <a:gd name="T52" fmla="*/ 11 w 664"/>
                      <a:gd name="T53" fmla="*/ 10 h 545"/>
                      <a:gd name="T54" fmla="*/ 6 w 664"/>
                      <a:gd name="T55" fmla="*/ 23 h 545"/>
                      <a:gd name="T56" fmla="*/ 22 w 664"/>
                      <a:gd name="T57" fmla="*/ 25 h 545"/>
                      <a:gd name="T58" fmla="*/ 5 w 664"/>
                      <a:gd name="T59" fmla="*/ 24 h 545"/>
                      <a:gd name="T60" fmla="*/ 3 w 664"/>
                      <a:gd name="T61" fmla="*/ 33 h 545"/>
                      <a:gd name="T62" fmla="*/ 3 w 664"/>
                      <a:gd name="T63" fmla="*/ 35 h 545"/>
                      <a:gd name="T64" fmla="*/ 21 w 664"/>
                      <a:gd name="T65" fmla="*/ 41 h 545"/>
                      <a:gd name="T66" fmla="*/ 37 w 664"/>
                      <a:gd name="T67" fmla="*/ 48 h 545"/>
                      <a:gd name="T68" fmla="*/ 49 w 664"/>
                      <a:gd name="T69" fmla="*/ 54 h 545"/>
                      <a:gd name="T70" fmla="*/ 58 w 664"/>
                      <a:gd name="T71" fmla="*/ 59 h 545"/>
                      <a:gd name="T72" fmla="*/ 60 w 664"/>
                      <a:gd name="T73" fmla="*/ 58 h 545"/>
                      <a:gd name="T74" fmla="*/ 62 w 664"/>
                      <a:gd name="T75" fmla="*/ 51 h 545"/>
                      <a:gd name="T76" fmla="*/ 47 w 664"/>
                      <a:gd name="T77" fmla="*/ 36 h 545"/>
                      <a:gd name="T78" fmla="*/ 48 w 664"/>
                      <a:gd name="T79" fmla="*/ 35 h 545"/>
                      <a:gd name="T80" fmla="*/ 63 w 664"/>
                      <a:gd name="T81" fmla="*/ 48 h 545"/>
                      <a:gd name="T82" fmla="*/ 67 w 664"/>
                      <a:gd name="T83" fmla="*/ 40 h 545"/>
                      <a:gd name="T84" fmla="*/ 70 w 664"/>
                      <a:gd name="T85" fmla="*/ 33 h 545"/>
                      <a:gd name="T86" fmla="*/ 71 w 664"/>
                      <a:gd name="T87" fmla="*/ 28 h 545"/>
                      <a:gd name="T88" fmla="*/ 64 w 664"/>
                      <a:gd name="T89" fmla="*/ 25 h 545"/>
                      <a:gd name="T90" fmla="*/ 45 w 664"/>
                      <a:gd name="T91" fmla="*/ 16 h 545"/>
                      <a:gd name="T92" fmla="*/ 21 w 664"/>
                      <a:gd name="T93" fmla="*/ 5 h 545"/>
                      <a:gd name="T94" fmla="*/ 13 w 664"/>
                      <a:gd name="T95" fmla="*/ 2 h 545"/>
                      <a:gd name="T96" fmla="*/ 14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149" name="Group 131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150" name="Freeform 132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18 w 638"/>
                      <a:gd name="T1" fmla="*/ 0 h 607"/>
                      <a:gd name="T2" fmla="*/ 8 w 638"/>
                      <a:gd name="T3" fmla="*/ 16 h 607"/>
                      <a:gd name="T4" fmla="*/ 1 w 638"/>
                      <a:gd name="T5" fmla="*/ 27 h 607"/>
                      <a:gd name="T6" fmla="*/ 0 w 638"/>
                      <a:gd name="T7" fmla="*/ 30 h 607"/>
                      <a:gd name="T8" fmla="*/ 15 w 638"/>
                      <a:gd name="T9" fmla="*/ 40 h 607"/>
                      <a:gd name="T10" fmla="*/ 32 w 638"/>
                      <a:gd name="T11" fmla="*/ 53 h 607"/>
                      <a:gd name="T12" fmla="*/ 43 w 638"/>
                      <a:gd name="T13" fmla="*/ 61 h 607"/>
                      <a:gd name="T14" fmla="*/ 50 w 638"/>
                      <a:gd name="T15" fmla="*/ 66 h 607"/>
                      <a:gd name="T16" fmla="*/ 51 w 638"/>
                      <a:gd name="T17" fmla="*/ 67 h 607"/>
                      <a:gd name="T18" fmla="*/ 53 w 638"/>
                      <a:gd name="T19" fmla="*/ 66 h 607"/>
                      <a:gd name="T20" fmla="*/ 57 w 638"/>
                      <a:gd name="T21" fmla="*/ 60 h 607"/>
                      <a:gd name="T22" fmla="*/ 61 w 638"/>
                      <a:gd name="T23" fmla="*/ 54 h 607"/>
                      <a:gd name="T24" fmla="*/ 66 w 638"/>
                      <a:gd name="T25" fmla="*/ 48 h 607"/>
                      <a:gd name="T26" fmla="*/ 68 w 638"/>
                      <a:gd name="T27" fmla="*/ 44 h 607"/>
                      <a:gd name="T28" fmla="*/ 71 w 638"/>
                      <a:gd name="T29" fmla="*/ 40 h 607"/>
                      <a:gd name="T30" fmla="*/ 71 w 638"/>
                      <a:gd name="T31" fmla="*/ 37 h 607"/>
                      <a:gd name="T32" fmla="*/ 53 w 638"/>
                      <a:gd name="T33" fmla="*/ 26 h 607"/>
                      <a:gd name="T34" fmla="*/ 45 w 638"/>
                      <a:gd name="T35" fmla="*/ 20 h 607"/>
                      <a:gd name="T36" fmla="*/ 32 w 638"/>
                      <a:gd name="T37" fmla="*/ 10 h 607"/>
                      <a:gd name="T38" fmla="*/ 26 w 638"/>
                      <a:gd name="T39" fmla="*/ 4 h 607"/>
                      <a:gd name="T40" fmla="*/ 20 w 638"/>
                      <a:gd name="T41" fmla="*/ 1 h 607"/>
                      <a:gd name="T42" fmla="*/ 18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151" name="Freeform 133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21 w 664"/>
                      <a:gd name="T1" fmla="*/ 0 h 629"/>
                      <a:gd name="T2" fmla="*/ 34 w 664"/>
                      <a:gd name="T3" fmla="*/ 10 h 629"/>
                      <a:gd name="T4" fmla="*/ 48 w 664"/>
                      <a:gd name="T5" fmla="*/ 21 h 629"/>
                      <a:gd name="T6" fmla="*/ 58 w 664"/>
                      <a:gd name="T7" fmla="*/ 28 h 629"/>
                      <a:gd name="T8" fmla="*/ 68 w 664"/>
                      <a:gd name="T9" fmla="*/ 34 h 629"/>
                      <a:gd name="T10" fmla="*/ 74 w 664"/>
                      <a:gd name="T11" fmla="*/ 38 h 629"/>
                      <a:gd name="T12" fmla="*/ 74 w 664"/>
                      <a:gd name="T13" fmla="*/ 41 h 629"/>
                      <a:gd name="T14" fmla="*/ 71 w 664"/>
                      <a:gd name="T15" fmla="*/ 46 h 629"/>
                      <a:gd name="T16" fmla="*/ 64 w 664"/>
                      <a:gd name="T17" fmla="*/ 56 h 629"/>
                      <a:gd name="T18" fmla="*/ 58 w 664"/>
                      <a:gd name="T19" fmla="*/ 65 h 629"/>
                      <a:gd name="T20" fmla="*/ 55 w 664"/>
                      <a:gd name="T21" fmla="*/ 70 h 629"/>
                      <a:gd name="T22" fmla="*/ 52 w 664"/>
                      <a:gd name="T23" fmla="*/ 70 h 629"/>
                      <a:gd name="T24" fmla="*/ 22 w 664"/>
                      <a:gd name="T25" fmla="*/ 47 h 629"/>
                      <a:gd name="T26" fmla="*/ 1 w 664"/>
                      <a:gd name="T27" fmla="*/ 32 h 629"/>
                      <a:gd name="T28" fmla="*/ 0 w 664"/>
                      <a:gd name="T29" fmla="*/ 31 h 629"/>
                      <a:gd name="T30" fmla="*/ 7 w 664"/>
                      <a:gd name="T31" fmla="*/ 20 h 629"/>
                      <a:gd name="T32" fmla="*/ 13 w 664"/>
                      <a:gd name="T33" fmla="*/ 10 h 629"/>
                      <a:gd name="T34" fmla="*/ 19 w 664"/>
                      <a:gd name="T35" fmla="*/ 1 h 629"/>
                      <a:gd name="T36" fmla="*/ 20 w 664"/>
                      <a:gd name="T37" fmla="*/ 3 h 629"/>
                      <a:gd name="T38" fmla="*/ 19 w 664"/>
                      <a:gd name="T39" fmla="*/ 7 h 629"/>
                      <a:gd name="T40" fmla="*/ 36 w 664"/>
                      <a:gd name="T41" fmla="*/ 39 h 629"/>
                      <a:gd name="T42" fmla="*/ 70 w 664"/>
                      <a:gd name="T43" fmla="*/ 45 h 629"/>
                      <a:gd name="T44" fmla="*/ 69 w 664"/>
                      <a:gd name="T45" fmla="*/ 47 h 629"/>
                      <a:gd name="T46" fmla="*/ 35 w 664"/>
                      <a:gd name="T47" fmla="*/ 41 h 629"/>
                      <a:gd name="T48" fmla="*/ 34 w 664"/>
                      <a:gd name="T49" fmla="*/ 40 h 629"/>
                      <a:gd name="T50" fmla="*/ 18 w 664"/>
                      <a:gd name="T51" fmla="*/ 9 h 629"/>
                      <a:gd name="T52" fmla="*/ 16 w 664"/>
                      <a:gd name="T53" fmla="*/ 9 h 629"/>
                      <a:gd name="T54" fmla="*/ 9 w 664"/>
                      <a:gd name="T55" fmla="*/ 21 h 629"/>
                      <a:gd name="T56" fmla="*/ 24 w 664"/>
                      <a:gd name="T57" fmla="*/ 26 h 629"/>
                      <a:gd name="T58" fmla="*/ 8 w 664"/>
                      <a:gd name="T59" fmla="*/ 22 h 629"/>
                      <a:gd name="T60" fmla="*/ 3 w 664"/>
                      <a:gd name="T61" fmla="*/ 30 h 629"/>
                      <a:gd name="T62" fmla="*/ 4 w 664"/>
                      <a:gd name="T63" fmla="*/ 31 h 629"/>
                      <a:gd name="T64" fmla="*/ 19 w 664"/>
                      <a:gd name="T65" fmla="*/ 42 h 629"/>
                      <a:gd name="T66" fmla="*/ 33 w 664"/>
                      <a:gd name="T67" fmla="*/ 52 h 629"/>
                      <a:gd name="T68" fmla="*/ 44 w 664"/>
                      <a:gd name="T69" fmla="*/ 61 h 629"/>
                      <a:gd name="T70" fmla="*/ 51 w 664"/>
                      <a:gd name="T71" fmla="*/ 68 h 629"/>
                      <a:gd name="T72" fmla="*/ 54 w 664"/>
                      <a:gd name="T73" fmla="*/ 68 h 629"/>
                      <a:gd name="T74" fmla="*/ 58 w 664"/>
                      <a:gd name="T75" fmla="*/ 62 h 629"/>
                      <a:gd name="T76" fmla="*/ 46 w 664"/>
                      <a:gd name="T77" fmla="*/ 43 h 629"/>
                      <a:gd name="T78" fmla="*/ 48 w 664"/>
                      <a:gd name="T79" fmla="*/ 43 h 629"/>
                      <a:gd name="T80" fmla="*/ 60 w 664"/>
                      <a:gd name="T81" fmla="*/ 59 h 629"/>
                      <a:gd name="T82" fmla="*/ 65 w 664"/>
                      <a:gd name="T83" fmla="*/ 52 h 629"/>
                      <a:gd name="T84" fmla="*/ 70 w 664"/>
                      <a:gd name="T85" fmla="*/ 46 h 629"/>
                      <a:gd name="T86" fmla="*/ 72 w 664"/>
                      <a:gd name="T87" fmla="*/ 41 h 629"/>
                      <a:gd name="T88" fmla="*/ 66 w 664"/>
                      <a:gd name="T89" fmla="*/ 36 h 629"/>
                      <a:gd name="T90" fmla="*/ 48 w 664"/>
                      <a:gd name="T91" fmla="*/ 23 h 629"/>
                      <a:gd name="T92" fmla="*/ 27 w 664"/>
                      <a:gd name="T93" fmla="*/ 6 h 629"/>
                      <a:gd name="T94" fmla="*/ 20 w 664"/>
                      <a:gd name="T95" fmla="*/ 2 h 629"/>
                      <a:gd name="T96" fmla="*/ 21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</p:grpSp>
          <p:sp>
            <p:nvSpPr>
              <p:cNvPr id="146" name="Freeform 134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19 w 730"/>
                  <a:gd name="T1" fmla="*/ 183 h 286"/>
                  <a:gd name="T2" fmla="*/ 44 w 730"/>
                  <a:gd name="T3" fmla="*/ 187 h 286"/>
                  <a:gd name="T4" fmla="*/ 106 w 730"/>
                  <a:gd name="T5" fmla="*/ 182 h 286"/>
                  <a:gd name="T6" fmla="*/ 122 w 730"/>
                  <a:gd name="T7" fmla="*/ 163 h 286"/>
                  <a:gd name="T8" fmla="*/ 115 w 730"/>
                  <a:gd name="T9" fmla="*/ 133 h 286"/>
                  <a:gd name="T10" fmla="*/ 99 w 730"/>
                  <a:gd name="T11" fmla="*/ 113 h 286"/>
                  <a:gd name="T12" fmla="*/ 99 w 730"/>
                  <a:gd name="T13" fmla="*/ 99 h 286"/>
                  <a:gd name="T14" fmla="*/ 137 w 730"/>
                  <a:gd name="T15" fmla="*/ 81 h 286"/>
                  <a:gd name="T16" fmla="*/ 184 w 730"/>
                  <a:gd name="T17" fmla="*/ 80 h 286"/>
                  <a:gd name="T18" fmla="*/ 245 w 730"/>
                  <a:gd name="T19" fmla="*/ 87 h 286"/>
                  <a:gd name="T20" fmla="*/ 293 w 730"/>
                  <a:gd name="T21" fmla="*/ 109 h 286"/>
                  <a:gd name="T22" fmla="*/ 317 w 730"/>
                  <a:gd name="T23" fmla="*/ 124 h 286"/>
                  <a:gd name="T24" fmla="*/ 315 w 730"/>
                  <a:gd name="T25" fmla="*/ 137 h 286"/>
                  <a:gd name="T26" fmla="*/ 310 w 730"/>
                  <a:gd name="T27" fmla="*/ 160 h 286"/>
                  <a:gd name="T28" fmla="*/ 314 w 730"/>
                  <a:gd name="T29" fmla="*/ 188 h 286"/>
                  <a:gd name="T30" fmla="*/ 340 w 730"/>
                  <a:gd name="T31" fmla="*/ 201 h 286"/>
                  <a:gd name="T32" fmla="*/ 393 w 730"/>
                  <a:gd name="T33" fmla="*/ 205 h 286"/>
                  <a:gd name="T34" fmla="*/ 432 w 730"/>
                  <a:gd name="T35" fmla="*/ 180 h 286"/>
                  <a:gd name="T36" fmla="*/ 438 w 730"/>
                  <a:gd name="T37" fmla="*/ 157 h 286"/>
                  <a:gd name="T38" fmla="*/ 427 w 730"/>
                  <a:gd name="T39" fmla="*/ 121 h 286"/>
                  <a:gd name="T40" fmla="*/ 408 w 730"/>
                  <a:gd name="T41" fmla="*/ 102 h 286"/>
                  <a:gd name="T42" fmla="*/ 410 w 730"/>
                  <a:gd name="T43" fmla="*/ 80 h 286"/>
                  <a:gd name="T44" fmla="*/ 431 w 730"/>
                  <a:gd name="T45" fmla="*/ 76 h 286"/>
                  <a:gd name="T46" fmla="*/ 451 w 730"/>
                  <a:gd name="T47" fmla="*/ 69 h 286"/>
                  <a:gd name="T48" fmla="*/ 458 w 730"/>
                  <a:gd name="T49" fmla="*/ 37 h 286"/>
                  <a:gd name="T50" fmla="*/ 474 w 730"/>
                  <a:gd name="T51" fmla="*/ 14 h 286"/>
                  <a:gd name="T52" fmla="*/ 513 w 730"/>
                  <a:gd name="T53" fmla="*/ 19 h 286"/>
                  <a:gd name="T54" fmla="*/ 511 w 730"/>
                  <a:gd name="T55" fmla="*/ 7 h 286"/>
                  <a:gd name="T56" fmla="*/ 476 w 730"/>
                  <a:gd name="T57" fmla="*/ 0 h 286"/>
                  <a:gd name="T58" fmla="*/ 459 w 730"/>
                  <a:gd name="T59" fmla="*/ 3 h 286"/>
                  <a:gd name="T60" fmla="*/ 452 w 730"/>
                  <a:gd name="T61" fmla="*/ 21 h 286"/>
                  <a:gd name="T62" fmla="*/ 449 w 730"/>
                  <a:gd name="T63" fmla="*/ 43 h 286"/>
                  <a:gd name="T64" fmla="*/ 443 w 730"/>
                  <a:gd name="T65" fmla="*/ 62 h 286"/>
                  <a:gd name="T66" fmla="*/ 420 w 730"/>
                  <a:gd name="T67" fmla="*/ 67 h 286"/>
                  <a:gd name="T68" fmla="*/ 402 w 730"/>
                  <a:gd name="T69" fmla="*/ 68 h 286"/>
                  <a:gd name="T70" fmla="*/ 395 w 730"/>
                  <a:gd name="T71" fmla="*/ 94 h 286"/>
                  <a:gd name="T72" fmla="*/ 376 w 730"/>
                  <a:gd name="T73" fmla="*/ 74 h 286"/>
                  <a:gd name="T74" fmla="*/ 307 w 730"/>
                  <a:gd name="T75" fmla="*/ 54 h 286"/>
                  <a:gd name="T76" fmla="*/ 232 w 730"/>
                  <a:gd name="T77" fmla="*/ 37 h 286"/>
                  <a:gd name="T78" fmla="*/ 169 w 730"/>
                  <a:gd name="T79" fmla="*/ 35 h 286"/>
                  <a:gd name="T80" fmla="*/ 114 w 730"/>
                  <a:gd name="T81" fmla="*/ 42 h 286"/>
                  <a:gd name="T82" fmla="*/ 68 w 730"/>
                  <a:gd name="T83" fmla="*/ 55 h 286"/>
                  <a:gd name="T84" fmla="*/ 26 w 730"/>
                  <a:gd name="T85" fmla="*/ 71 h 286"/>
                  <a:gd name="T86" fmla="*/ 2 w 730"/>
                  <a:gd name="T87" fmla="*/ 124 h 286"/>
                  <a:gd name="T88" fmla="*/ 0 w 730"/>
                  <a:gd name="T89" fmla="*/ 146 h 286"/>
                  <a:gd name="T90" fmla="*/ 3 w 730"/>
                  <a:gd name="T91" fmla="*/ 165 h 286"/>
                  <a:gd name="T92" fmla="*/ 19 w 730"/>
                  <a:gd name="T93" fmla="*/ 183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sp>
          <p:nvSpPr>
            <p:cNvPr id="55" name="AutoShape 136"/>
            <p:cNvSpPr>
              <a:spLocks noChangeArrowheads="1"/>
            </p:cNvSpPr>
            <p:nvPr/>
          </p:nvSpPr>
          <p:spPr bwMode="auto">
            <a:xfrm rot="10800000">
              <a:off x="3171825" y="5283479"/>
              <a:ext cx="2770188" cy="482600"/>
            </a:xfrm>
            <a:prstGeom prst="curvedDownArrow">
              <a:avLst>
                <a:gd name="adj1" fmla="val 114803"/>
                <a:gd name="adj2" fmla="val 229605"/>
                <a:gd name="adj3" fmla="val 3333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pitchFamily="2" charset="-122"/>
              </a:endParaRPr>
            </a:p>
          </p:txBody>
        </p:sp>
        <p:sp>
          <p:nvSpPr>
            <p:cNvPr id="56" name="AutoShape 135"/>
            <p:cNvSpPr>
              <a:spLocks noChangeArrowheads="1"/>
            </p:cNvSpPr>
            <p:nvPr/>
          </p:nvSpPr>
          <p:spPr bwMode="auto">
            <a:xfrm rot="13100862">
              <a:off x="2455863" y="859117"/>
              <a:ext cx="823912" cy="2867025"/>
            </a:xfrm>
            <a:prstGeom prst="curvedLeftArrow">
              <a:avLst>
                <a:gd name="adj1" fmla="val 69595"/>
                <a:gd name="adj2" fmla="val 139191"/>
                <a:gd name="adj3" fmla="val 4890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pitchFamily="2" charset="-122"/>
              </a:endParaRPr>
            </a:p>
          </p:txBody>
        </p:sp>
        <p:sp>
          <p:nvSpPr>
            <p:cNvPr id="57" name="AutoShape 137"/>
            <p:cNvSpPr>
              <a:spLocks noChangeArrowheads="1"/>
            </p:cNvSpPr>
            <p:nvPr/>
          </p:nvSpPr>
          <p:spPr bwMode="auto">
            <a:xfrm rot="19364923">
              <a:off x="6002338" y="1171854"/>
              <a:ext cx="665162" cy="2573338"/>
            </a:xfrm>
            <a:prstGeom prst="curvedLeftArrow">
              <a:avLst>
                <a:gd name="adj1" fmla="val 77375"/>
                <a:gd name="adj2" fmla="val 154750"/>
                <a:gd name="adj3" fmla="val 3333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pitchFamily="2" charset="-122"/>
              </a:endParaRPr>
            </a:p>
          </p:txBody>
        </p:sp>
        <p:grpSp>
          <p:nvGrpSpPr>
            <p:cNvPr id="58" name="Group 141"/>
            <p:cNvGrpSpPr>
              <a:grpSpLocks/>
            </p:cNvGrpSpPr>
            <p:nvPr/>
          </p:nvGrpSpPr>
          <p:grpSpPr bwMode="auto">
            <a:xfrm>
              <a:off x="5689600" y="3430867"/>
              <a:ext cx="914400" cy="2125662"/>
              <a:chOff x="3320" y="1242"/>
              <a:chExt cx="483" cy="1246"/>
            </a:xfrm>
          </p:grpSpPr>
          <p:sp>
            <p:nvSpPr>
              <p:cNvPr id="130" name="Freeform 142"/>
              <p:cNvSpPr>
                <a:spLocks/>
              </p:cNvSpPr>
              <p:nvPr/>
            </p:nvSpPr>
            <p:spPr bwMode="auto">
              <a:xfrm>
                <a:off x="3450" y="1425"/>
                <a:ext cx="346" cy="201"/>
              </a:xfrm>
              <a:custGeom>
                <a:avLst/>
                <a:gdLst>
                  <a:gd name="T0" fmla="*/ 157 w 336"/>
                  <a:gd name="T1" fmla="*/ 59 h 196"/>
                  <a:gd name="T2" fmla="*/ 0 w 336"/>
                  <a:gd name="T3" fmla="*/ 206 h 196"/>
                  <a:gd name="T4" fmla="*/ 247 w 336"/>
                  <a:gd name="T5" fmla="*/ 137 h 196"/>
                  <a:gd name="T6" fmla="*/ 356 w 336"/>
                  <a:gd name="T7" fmla="*/ 0 h 196"/>
                  <a:gd name="T8" fmla="*/ 157 w 336"/>
                  <a:gd name="T9" fmla="*/ 59 h 196"/>
                  <a:gd name="T10" fmla="*/ 157 w 336"/>
                  <a:gd name="T11" fmla="*/ 59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6"/>
                  <a:gd name="T19" fmla="*/ 0 h 196"/>
                  <a:gd name="T20" fmla="*/ 336 w 336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6" h="196">
                    <a:moveTo>
                      <a:pt x="148" y="57"/>
                    </a:moveTo>
                    <a:lnTo>
                      <a:pt x="0" y="196"/>
                    </a:lnTo>
                    <a:lnTo>
                      <a:pt x="233" y="131"/>
                    </a:lnTo>
                    <a:lnTo>
                      <a:pt x="336" y="0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8F2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1" name="Freeform 143"/>
              <p:cNvSpPr>
                <a:spLocks/>
              </p:cNvSpPr>
              <p:nvPr/>
            </p:nvSpPr>
            <p:spPr bwMode="auto">
              <a:xfrm>
                <a:off x="3320" y="1269"/>
                <a:ext cx="343" cy="349"/>
              </a:xfrm>
              <a:custGeom>
                <a:avLst/>
                <a:gdLst>
                  <a:gd name="T0" fmla="*/ 162 w 335"/>
                  <a:gd name="T1" fmla="*/ 0 h 338"/>
                  <a:gd name="T2" fmla="*/ 0 w 335"/>
                  <a:gd name="T3" fmla="*/ 185 h 338"/>
                  <a:gd name="T4" fmla="*/ 130 w 335"/>
                  <a:gd name="T5" fmla="*/ 360 h 338"/>
                  <a:gd name="T6" fmla="*/ 351 w 335"/>
                  <a:gd name="T7" fmla="*/ 120 h 338"/>
                  <a:gd name="T8" fmla="*/ 162 w 335"/>
                  <a:gd name="T9" fmla="*/ 0 h 338"/>
                  <a:gd name="T10" fmla="*/ 162 w 335"/>
                  <a:gd name="T11" fmla="*/ 0 h 3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5"/>
                  <a:gd name="T19" fmla="*/ 0 h 338"/>
                  <a:gd name="T20" fmla="*/ 335 w 335"/>
                  <a:gd name="T21" fmla="*/ 338 h 3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5" h="338">
                    <a:moveTo>
                      <a:pt x="154" y="0"/>
                    </a:moveTo>
                    <a:lnTo>
                      <a:pt x="0" y="173"/>
                    </a:lnTo>
                    <a:lnTo>
                      <a:pt x="124" y="338"/>
                    </a:lnTo>
                    <a:lnTo>
                      <a:pt x="335" y="11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2" name="Freeform 144"/>
              <p:cNvSpPr>
                <a:spLocks/>
              </p:cNvSpPr>
              <p:nvPr/>
            </p:nvSpPr>
            <p:spPr bwMode="auto">
              <a:xfrm>
                <a:off x="3365" y="1242"/>
                <a:ext cx="431" cy="384"/>
              </a:xfrm>
              <a:custGeom>
                <a:avLst/>
                <a:gdLst>
                  <a:gd name="T0" fmla="*/ 212 w 418"/>
                  <a:gd name="T1" fmla="*/ 187 h 375"/>
                  <a:gd name="T2" fmla="*/ 0 w 418"/>
                  <a:gd name="T3" fmla="*/ 263 h 375"/>
                  <a:gd name="T4" fmla="*/ 15 w 418"/>
                  <a:gd name="T5" fmla="*/ 294 h 375"/>
                  <a:gd name="T6" fmla="*/ 105 w 418"/>
                  <a:gd name="T7" fmla="*/ 303 h 375"/>
                  <a:gd name="T8" fmla="*/ 59 w 418"/>
                  <a:gd name="T9" fmla="*/ 357 h 375"/>
                  <a:gd name="T10" fmla="*/ 88 w 418"/>
                  <a:gd name="T11" fmla="*/ 393 h 375"/>
                  <a:gd name="T12" fmla="*/ 246 w 418"/>
                  <a:gd name="T13" fmla="*/ 244 h 375"/>
                  <a:gd name="T14" fmla="*/ 444 w 418"/>
                  <a:gd name="T15" fmla="*/ 191 h 375"/>
                  <a:gd name="T16" fmla="*/ 335 w 418"/>
                  <a:gd name="T17" fmla="*/ 0 h 375"/>
                  <a:gd name="T18" fmla="*/ 112 w 418"/>
                  <a:gd name="T19" fmla="*/ 25 h 375"/>
                  <a:gd name="T20" fmla="*/ 212 w 418"/>
                  <a:gd name="T21" fmla="*/ 187 h 375"/>
                  <a:gd name="T22" fmla="*/ 212 w 418"/>
                  <a:gd name="T23" fmla="*/ 187 h 3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8"/>
                  <a:gd name="T37" fmla="*/ 0 h 375"/>
                  <a:gd name="T38" fmla="*/ 418 w 418"/>
                  <a:gd name="T39" fmla="*/ 375 h 3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8" h="375">
                    <a:moveTo>
                      <a:pt x="200" y="179"/>
                    </a:moveTo>
                    <a:lnTo>
                      <a:pt x="0" y="251"/>
                    </a:lnTo>
                    <a:lnTo>
                      <a:pt x="15" y="280"/>
                    </a:lnTo>
                    <a:lnTo>
                      <a:pt x="99" y="289"/>
                    </a:lnTo>
                    <a:lnTo>
                      <a:pt x="55" y="341"/>
                    </a:lnTo>
                    <a:lnTo>
                      <a:pt x="82" y="375"/>
                    </a:lnTo>
                    <a:lnTo>
                      <a:pt x="232" y="232"/>
                    </a:lnTo>
                    <a:lnTo>
                      <a:pt x="418" y="183"/>
                    </a:lnTo>
                    <a:lnTo>
                      <a:pt x="315" y="0"/>
                    </a:lnTo>
                    <a:lnTo>
                      <a:pt x="106" y="23"/>
                    </a:lnTo>
                    <a:lnTo>
                      <a:pt x="200" y="179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3" name="Freeform 145"/>
              <p:cNvSpPr>
                <a:spLocks/>
              </p:cNvSpPr>
              <p:nvPr/>
            </p:nvSpPr>
            <p:spPr bwMode="auto">
              <a:xfrm>
                <a:off x="3530" y="1704"/>
                <a:ext cx="260" cy="729"/>
              </a:xfrm>
              <a:custGeom>
                <a:avLst/>
                <a:gdLst>
                  <a:gd name="T0" fmla="*/ 0 w 252"/>
                  <a:gd name="T1" fmla="*/ 30 h 709"/>
                  <a:gd name="T2" fmla="*/ 99 w 252"/>
                  <a:gd name="T3" fmla="*/ 194 h 709"/>
                  <a:gd name="T4" fmla="*/ 99 w 252"/>
                  <a:gd name="T5" fmla="*/ 211 h 709"/>
                  <a:gd name="T6" fmla="*/ 103 w 252"/>
                  <a:gd name="T7" fmla="*/ 236 h 709"/>
                  <a:gd name="T8" fmla="*/ 106 w 252"/>
                  <a:gd name="T9" fmla="*/ 269 h 709"/>
                  <a:gd name="T10" fmla="*/ 115 w 252"/>
                  <a:gd name="T11" fmla="*/ 297 h 709"/>
                  <a:gd name="T12" fmla="*/ 124 w 252"/>
                  <a:gd name="T13" fmla="*/ 317 h 709"/>
                  <a:gd name="T14" fmla="*/ 133 w 252"/>
                  <a:gd name="T15" fmla="*/ 339 h 709"/>
                  <a:gd name="T16" fmla="*/ 135 w 252"/>
                  <a:gd name="T17" fmla="*/ 345 h 709"/>
                  <a:gd name="T18" fmla="*/ 129 w 252"/>
                  <a:gd name="T19" fmla="*/ 362 h 709"/>
                  <a:gd name="T20" fmla="*/ 125 w 252"/>
                  <a:gd name="T21" fmla="*/ 384 h 709"/>
                  <a:gd name="T22" fmla="*/ 120 w 252"/>
                  <a:gd name="T23" fmla="*/ 406 h 709"/>
                  <a:gd name="T24" fmla="*/ 112 w 252"/>
                  <a:gd name="T25" fmla="*/ 434 h 709"/>
                  <a:gd name="T26" fmla="*/ 106 w 252"/>
                  <a:gd name="T27" fmla="*/ 455 h 709"/>
                  <a:gd name="T28" fmla="*/ 103 w 252"/>
                  <a:gd name="T29" fmla="*/ 476 h 709"/>
                  <a:gd name="T30" fmla="*/ 99 w 252"/>
                  <a:gd name="T31" fmla="*/ 495 h 709"/>
                  <a:gd name="T32" fmla="*/ 95 w 252"/>
                  <a:gd name="T33" fmla="*/ 513 h 709"/>
                  <a:gd name="T34" fmla="*/ 89 w 252"/>
                  <a:gd name="T35" fmla="*/ 533 h 709"/>
                  <a:gd name="T36" fmla="*/ 85 w 252"/>
                  <a:gd name="T37" fmla="*/ 555 h 709"/>
                  <a:gd name="T38" fmla="*/ 78 w 252"/>
                  <a:gd name="T39" fmla="*/ 576 h 709"/>
                  <a:gd name="T40" fmla="*/ 74 w 252"/>
                  <a:gd name="T41" fmla="*/ 598 h 709"/>
                  <a:gd name="T42" fmla="*/ 68 w 252"/>
                  <a:gd name="T43" fmla="*/ 621 h 709"/>
                  <a:gd name="T44" fmla="*/ 64 w 252"/>
                  <a:gd name="T45" fmla="*/ 643 h 709"/>
                  <a:gd name="T46" fmla="*/ 59 w 252"/>
                  <a:gd name="T47" fmla="*/ 671 h 709"/>
                  <a:gd name="T48" fmla="*/ 50 w 252"/>
                  <a:gd name="T49" fmla="*/ 705 h 709"/>
                  <a:gd name="T50" fmla="*/ 43 w 252"/>
                  <a:gd name="T51" fmla="*/ 732 h 709"/>
                  <a:gd name="T52" fmla="*/ 42 w 252"/>
                  <a:gd name="T53" fmla="*/ 745 h 709"/>
                  <a:gd name="T54" fmla="*/ 99 w 252"/>
                  <a:gd name="T55" fmla="*/ 712 h 709"/>
                  <a:gd name="T56" fmla="*/ 207 w 252"/>
                  <a:gd name="T57" fmla="*/ 619 h 709"/>
                  <a:gd name="T58" fmla="*/ 268 w 252"/>
                  <a:gd name="T59" fmla="*/ 716 h 709"/>
                  <a:gd name="T60" fmla="*/ 228 w 252"/>
                  <a:gd name="T61" fmla="*/ 152 h 709"/>
                  <a:gd name="T62" fmla="*/ 117 w 252"/>
                  <a:gd name="T63" fmla="*/ 97 h 709"/>
                  <a:gd name="T64" fmla="*/ 22 w 252"/>
                  <a:gd name="T65" fmla="*/ 0 h 70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709"/>
                  <a:gd name="T101" fmla="*/ 252 w 252"/>
                  <a:gd name="T102" fmla="*/ 709 h 70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709">
                    <a:moveTo>
                      <a:pt x="20" y="0"/>
                    </a:moveTo>
                    <a:lnTo>
                      <a:pt x="0" y="28"/>
                    </a:lnTo>
                    <a:lnTo>
                      <a:pt x="93" y="182"/>
                    </a:lnTo>
                    <a:lnTo>
                      <a:pt x="93" y="184"/>
                    </a:lnTo>
                    <a:lnTo>
                      <a:pt x="93" y="192"/>
                    </a:lnTo>
                    <a:lnTo>
                      <a:pt x="93" y="199"/>
                    </a:lnTo>
                    <a:lnTo>
                      <a:pt x="95" y="211"/>
                    </a:lnTo>
                    <a:lnTo>
                      <a:pt x="97" y="224"/>
                    </a:lnTo>
                    <a:lnTo>
                      <a:pt x="100" y="239"/>
                    </a:lnTo>
                    <a:lnTo>
                      <a:pt x="100" y="255"/>
                    </a:lnTo>
                    <a:lnTo>
                      <a:pt x="106" y="270"/>
                    </a:lnTo>
                    <a:lnTo>
                      <a:pt x="108" y="281"/>
                    </a:lnTo>
                    <a:lnTo>
                      <a:pt x="112" y="291"/>
                    </a:lnTo>
                    <a:lnTo>
                      <a:pt x="116" y="300"/>
                    </a:lnTo>
                    <a:lnTo>
                      <a:pt x="119" y="310"/>
                    </a:lnTo>
                    <a:lnTo>
                      <a:pt x="125" y="321"/>
                    </a:lnTo>
                    <a:lnTo>
                      <a:pt x="129" y="327"/>
                    </a:lnTo>
                    <a:lnTo>
                      <a:pt x="127" y="327"/>
                    </a:lnTo>
                    <a:lnTo>
                      <a:pt x="125" y="333"/>
                    </a:lnTo>
                    <a:lnTo>
                      <a:pt x="121" y="342"/>
                    </a:lnTo>
                    <a:lnTo>
                      <a:pt x="119" y="357"/>
                    </a:lnTo>
                    <a:lnTo>
                      <a:pt x="117" y="363"/>
                    </a:lnTo>
                    <a:lnTo>
                      <a:pt x="116" y="374"/>
                    </a:lnTo>
                    <a:lnTo>
                      <a:pt x="112" y="384"/>
                    </a:lnTo>
                    <a:lnTo>
                      <a:pt x="110" y="397"/>
                    </a:lnTo>
                    <a:lnTo>
                      <a:pt x="106" y="410"/>
                    </a:lnTo>
                    <a:lnTo>
                      <a:pt x="102" y="426"/>
                    </a:lnTo>
                    <a:lnTo>
                      <a:pt x="100" y="431"/>
                    </a:lnTo>
                    <a:lnTo>
                      <a:pt x="100" y="441"/>
                    </a:lnTo>
                    <a:lnTo>
                      <a:pt x="97" y="450"/>
                    </a:lnTo>
                    <a:lnTo>
                      <a:pt x="97" y="460"/>
                    </a:lnTo>
                    <a:lnTo>
                      <a:pt x="93" y="468"/>
                    </a:lnTo>
                    <a:lnTo>
                      <a:pt x="91" y="475"/>
                    </a:lnTo>
                    <a:lnTo>
                      <a:pt x="89" y="485"/>
                    </a:lnTo>
                    <a:lnTo>
                      <a:pt x="87" y="494"/>
                    </a:lnTo>
                    <a:lnTo>
                      <a:pt x="83" y="504"/>
                    </a:lnTo>
                    <a:lnTo>
                      <a:pt x="81" y="515"/>
                    </a:lnTo>
                    <a:lnTo>
                      <a:pt x="79" y="525"/>
                    </a:lnTo>
                    <a:lnTo>
                      <a:pt x="78" y="536"/>
                    </a:lnTo>
                    <a:lnTo>
                      <a:pt x="74" y="545"/>
                    </a:lnTo>
                    <a:lnTo>
                      <a:pt x="72" y="557"/>
                    </a:lnTo>
                    <a:lnTo>
                      <a:pt x="70" y="566"/>
                    </a:lnTo>
                    <a:lnTo>
                      <a:pt x="68" y="578"/>
                    </a:lnTo>
                    <a:lnTo>
                      <a:pt x="64" y="587"/>
                    </a:lnTo>
                    <a:lnTo>
                      <a:pt x="62" y="599"/>
                    </a:lnTo>
                    <a:lnTo>
                      <a:pt x="60" y="608"/>
                    </a:lnTo>
                    <a:lnTo>
                      <a:pt x="60" y="620"/>
                    </a:lnTo>
                    <a:lnTo>
                      <a:pt x="55" y="635"/>
                    </a:lnTo>
                    <a:lnTo>
                      <a:pt x="51" y="652"/>
                    </a:lnTo>
                    <a:lnTo>
                      <a:pt x="47" y="667"/>
                    </a:lnTo>
                    <a:lnTo>
                      <a:pt x="45" y="682"/>
                    </a:lnTo>
                    <a:lnTo>
                      <a:pt x="41" y="692"/>
                    </a:lnTo>
                    <a:lnTo>
                      <a:pt x="40" y="701"/>
                    </a:lnTo>
                    <a:lnTo>
                      <a:pt x="40" y="705"/>
                    </a:lnTo>
                    <a:lnTo>
                      <a:pt x="40" y="709"/>
                    </a:lnTo>
                    <a:lnTo>
                      <a:pt x="93" y="673"/>
                    </a:lnTo>
                    <a:lnTo>
                      <a:pt x="184" y="456"/>
                    </a:lnTo>
                    <a:lnTo>
                      <a:pt x="195" y="585"/>
                    </a:lnTo>
                    <a:lnTo>
                      <a:pt x="207" y="682"/>
                    </a:lnTo>
                    <a:lnTo>
                      <a:pt x="252" y="677"/>
                    </a:lnTo>
                    <a:lnTo>
                      <a:pt x="226" y="378"/>
                    </a:lnTo>
                    <a:lnTo>
                      <a:pt x="214" y="144"/>
                    </a:lnTo>
                    <a:lnTo>
                      <a:pt x="173" y="61"/>
                    </a:lnTo>
                    <a:lnTo>
                      <a:pt x="110" y="9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4" name="Freeform 146"/>
              <p:cNvSpPr>
                <a:spLocks/>
              </p:cNvSpPr>
              <p:nvPr/>
            </p:nvSpPr>
            <p:spPr bwMode="auto">
              <a:xfrm>
                <a:off x="3546" y="1614"/>
                <a:ext cx="257" cy="810"/>
              </a:xfrm>
              <a:custGeom>
                <a:avLst/>
                <a:gdLst>
                  <a:gd name="T0" fmla="*/ 0 w 251"/>
                  <a:gd name="T1" fmla="*/ 113 h 791"/>
                  <a:gd name="T2" fmla="*/ 42 w 251"/>
                  <a:gd name="T3" fmla="*/ 130 h 791"/>
                  <a:gd name="T4" fmla="*/ 53 w 251"/>
                  <a:gd name="T5" fmla="*/ 187 h 791"/>
                  <a:gd name="T6" fmla="*/ 162 w 251"/>
                  <a:gd name="T7" fmla="*/ 296 h 791"/>
                  <a:gd name="T8" fmla="*/ 139 w 251"/>
                  <a:gd name="T9" fmla="*/ 349 h 791"/>
                  <a:gd name="T10" fmla="*/ 143 w 251"/>
                  <a:gd name="T11" fmla="*/ 399 h 791"/>
                  <a:gd name="T12" fmla="*/ 169 w 251"/>
                  <a:gd name="T13" fmla="*/ 441 h 791"/>
                  <a:gd name="T14" fmla="*/ 146 w 251"/>
                  <a:gd name="T15" fmla="*/ 555 h 791"/>
                  <a:gd name="T16" fmla="*/ 42 w 251"/>
                  <a:gd name="T17" fmla="*/ 829 h 791"/>
                  <a:gd name="T18" fmla="*/ 103 w 251"/>
                  <a:gd name="T19" fmla="*/ 824 h 791"/>
                  <a:gd name="T20" fmla="*/ 105 w 251"/>
                  <a:gd name="T21" fmla="*/ 807 h 791"/>
                  <a:gd name="T22" fmla="*/ 109 w 251"/>
                  <a:gd name="T23" fmla="*/ 787 h 791"/>
                  <a:gd name="T24" fmla="*/ 114 w 251"/>
                  <a:gd name="T25" fmla="*/ 768 h 791"/>
                  <a:gd name="T26" fmla="*/ 120 w 251"/>
                  <a:gd name="T27" fmla="*/ 750 h 791"/>
                  <a:gd name="T28" fmla="*/ 126 w 251"/>
                  <a:gd name="T29" fmla="*/ 730 h 791"/>
                  <a:gd name="T30" fmla="*/ 133 w 251"/>
                  <a:gd name="T31" fmla="*/ 708 h 791"/>
                  <a:gd name="T32" fmla="*/ 141 w 251"/>
                  <a:gd name="T33" fmla="*/ 685 h 791"/>
                  <a:gd name="T34" fmla="*/ 151 w 251"/>
                  <a:gd name="T35" fmla="*/ 663 h 791"/>
                  <a:gd name="T36" fmla="*/ 162 w 251"/>
                  <a:gd name="T37" fmla="*/ 643 h 791"/>
                  <a:gd name="T38" fmla="*/ 171 w 251"/>
                  <a:gd name="T39" fmla="*/ 625 h 791"/>
                  <a:gd name="T40" fmla="*/ 177 w 251"/>
                  <a:gd name="T41" fmla="*/ 608 h 791"/>
                  <a:gd name="T42" fmla="*/ 185 w 251"/>
                  <a:gd name="T43" fmla="*/ 595 h 791"/>
                  <a:gd name="T44" fmla="*/ 226 w 251"/>
                  <a:gd name="T45" fmla="*/ 725 h 791"/>
                  <a:gd name="T46" fmla="*/ 263 w 251"/>
                  <a:gd name="T47" fmla="*/ 804 h 791"/>
                  <a:gd name="T48" fmla="*/ 263 w 251"/>
                  <a:gd name="T49" fmla="*/ 794 h 791"/>
                  <a:gd name="T50" fmla="*/ 263 w 251"/>
                  <a:gd name="T51" fmla="*/ 770 h 791"/>
                  <a:gd name="T52" fmla="*/ 263 w 251"/>
                  <a:gd name="T53" fmla="*/ 750 h 791"/>
                  <a:gd name="T54" fmla="*/ 263 w 251"/>
                  <a:gd name="T55" fmla="*/ 730 h 791"/>
                  <a:gd name="T56" fmla="*/ 263 w 251"/>
                  <a:gd name="T57" fmla="*/ 706 h 791"/>
                  <a:gd name="T58" fmla="*/ 263 w 251"/>
                  <a:gd name="T59" fmla="*/ 683 h 791"/>
                  <a:gd name="T60" fmla="*/ 259 w 251"/>
                  <a:gd name="T61" fmla="*/ 652 h 791"/>
                  <a:gd name="T62" fmla="*/ 255 w 251"/>
                  <a:gd name="T63" fmla="*/ 626 h 791"/>
                  <a:gd name="T64" fmla="*/ 251 w 251"/>
                  <a:gd name="T65" fmla="*/ 599 h 791"/>
                  <a:gd name="T66" fmla="*/ 247 w 251"/>
                  <a:gd name="T67" fmla="*/ 574 h 791"/>
                  <a:gd name="T68" fmla="*/ 244 w 251"/>
                  <a:gd name="T69" fmla="*/ 553 h 791"/>
                  <a:gd name="T70" fmla="*/ 241 w 251"/>
                  <a:gd name="T71" fmla="*/ 537 h 791"/>
                  <a:gd name="T72" fmla="*/ 239 w 251"/>
                  <a:gd name="T73" fmla="*/ 523 h 791"/>
                  <a:gd name="T74" fmla="*/ 225 w 251"/>
                  <a:gd name="T75" fmla="*/ 382 h 791"/>
                  <a:gd name="T76" fmla="*/ 225 w 251"/>
                  <a:gd name="T77" fmla="*/ 374 h 791"/>
                  <a:gd name="T78" fmla="*/ 230 w 251"/>
                  <a:gd name="T79" fmla="*/ 353 h 791"/>
                  <a:gd name="T80" fmla="*/ 232 w 251"/>
                  <a:gd name="T81" fmla="*/ 322 h 791"/>
                  <a:gd name="T82" fmla="*/ 234 w 251"/>
                  <a:gd name="T83" fmla="*/ 302 h 791"/>
                  <a:gd name="T84" fmla="*/ 234 w 251"/>
                  <a:gd name="T85" fmla="*/ 282 h 791"/>
                  <a:gd name="T86" fmla="*/ 234 w 251"/>
                  <a:gd name="T87" fmla="*/ 256 h 791"/>
                  <a:gd name="T88" fmla="*/ 232 w 251"/>
                  <a:gd name="T89" fmla="*/ 231 h 791"/>
                  <a:gd name="T90" fmla="*/ 230 w 251"/>
                  <a:gd name="T91" fmla="*/ 210 h 791"/>
                  <a:gd name="T92" fmla="*/ 230 w 251"/>
                  <a:gd name="T93" fmla="*/ 187 h 791"/>
                  <a:gd name="T94" fmla="*/ 228 w 251"/>
                  <a:gd name="T95" fmla="*/ 168 h 791"/>
                  <a:gd name="T96" fmla="*/ 226 w 251"/>
                  <a:gd name="T97" fmla="*/ 155 h 791"/>
                  <a:gd name="T98" fmla="*/ 226 w 251"/>
                  <a:gd name="T99" fmla="*/ 140 h 791"/>
                  <a:gd name="T100" fmla="*/ 183 w 251"/>
                  <a:gd name="T101" fmla="*/ 2 h 791"/>
                  <a:gd name="T102" fmla="*/ 169 w 251"/>
                  <a:gd name="T103" fmla="*/ 152 h 791"/>
                  <a:gd name="T104" fmla="*/ 169 w 251"/>
                  <a:gd name="T105" fmla="*/ 194 h 791"/>
                  <a:gd name="T106" fmla="*/ 59 w 251"/>
                  <a:gd name="T107" fmla="*/ 117 h 791"/>
                  <a:gd name="T108" fmla="*/ 15 w 251"/>
                  <a:gd name="T109" fmla="*/ 84 h 79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51"/>
                  <a:gd name="T166" fmla="*/ 0 h 791"/>
                  <a:gd name="T167" fmla="*/ 251 w 251"/>
                  <a:gd name="T168" fmla="*/ 791 h 79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51" h="791">
                    <a:moveTo>
                      <a:pt x="15" y="80"/>
                    </a:moveTo>
                    <a:lnTo>
                      <a:pt x="0" y="107"/>
                    </a:lnTo>
                    <a:lnTo>
                      <a:pt x="5" y="122"/>
                    </a:lnTo>
                    <a:lnTo>
                      <a:pt x="40" y="124"/>
                    </a:lnTo>
                    <a:lnTo>
                      <a:pt x="26" y="145"/>
                    </a:lnTo>
                    <a:lnTo>
                      <a:pt x="51" y="179"/>
                    </a:lnTo>
                    <a:lnTo>
                      <a:pt x="83" y="221"/>
                    </a:lnTo>
                    <a:lnTo>
                      <a:pt x="154" y="282"/>
                    </a:lnTo>
                    <a:lnTo>
                      <a:pt x="175" y="354"/>
                    </a:lnTo>
                    <a:lnTo>
                      <a:pt x="133" y="333"/>
                    </a:lnTo>
                    <a:lnTo>
                      <a:pt x="165" y="384"/>
                    </a:lnTo>
                    <a:lnTo>
                      <a:pt x="137" y="381"/>
                    </a:lnTo>
                    <a:lnTo>
                      <a:pt x="140" y="407"/>
                    </a:lnTo>
                    <a:lnTo>
                      <a:pt x="161" y="421"/>
                    </a:lnTo>
                    <a:lnTo>
                      <a:pt x="186" y="502"/>
                    </a:lnTo>
                    <a:lnTo>
                      <a:pt x="140" y="529"/>
                    </a:lnTo>
                    <a:lnTo>
                      <a:pt x="104" y="634"/>
                    </a:lnTo>
                    <a:lnTo>
                      <a:pt x="40" y="791"/>
                    </a:lnTo>
                    <a:lnTo>
                      <a:pt x="99" y="789"/>
                    </a:lnTo>
                    <a:lnTo>
                      <a:pt x="99" y="786"/>
                    </a:lnTo>
                    <a:lnTo>
                      <a:pt x="99" y="780"/>
                    </a:lnTo>
                    <a:lnTo>
                      <a:pt x="101" y="770"/>
                    </a:lnTo>
                    <a:lnTo>
                      <a:pt x="104" y="759"/>
                    </a:lnTo>
                    <a:lnTo>
                      <a:pt x="104" y="751"/>
                    </a:lnTo>
                    <a:lnTo>
                      <a:pt x="106" y="742"/>
                    </a:lnTo>
                    <a:lnTo>
                      <a:pt x="108" y="732"/>
                    </a:lnTo>
                    <a:lnTo>
                      <a:pt x="112" y="725"/>
                    </a:lnTo>
                    <a:lnTo>
                      <a:pt x="114" y="715"/>
                    </a:lnTo>
                    <a:lnTo>
                      <a:pt x="116" y="706"/>
                    </a:lnTo>
                    <a:lnTo>
                      <a:pt x="120" y="696"/>
                    </a:lnTo>
                    <a:lnTo>
                      <a:pt x="123" y="689"/>
                    </a:lnTo>
                    <a:lnTo>
                      <a:pt x="127" y="675"/>
                    </a:lnTo>
                    <a:lnTo>
                      <a:pt x="131" y="666"/>
                    </a:lnTo>
                    <a:lnTo>
                      <a:pt x="135" y="653"/>
                    </a:lnTo>
                    <a:lnTo>
                      <a:pt x="140" y="643"/>
                    </a:lnTo>
                    <a:lnTo>
                      <a:pt x="144" y="632"/>
                    </a:lnTo>
                    <a:lnTo>
                      <a:pt x="150" y="622"/>
                    </a:lnTo>
                    <a:lnTo>
                      <a:pt x="154" y="613"/>
                    </a:lnTo>
                    <a:lnTo>
                      <a:pt x="159" y="605"/>
                    </a:lnTo>
                    <a:lnTo>
                      <a:pt x="163" y="596"/>
                    </a:lnTo>
                    <a:lnTo>
                      <a:pt x="165" y="588"/>
                    </a:lnTo>
                    <a:lnTo>
                      <a:pt x="169" y="580"/>
                    </a:lnTo>
                    <a:lnTo>
                      <a:pt x="175" y="575"/>
                    </a:lnTo>
                    <a:lnTo>
                      <a:pt x="177" y="567"/>
                    </a:lnTo>
                    <a:lnTo>
                      <a:pt x="180" y="565"/>
                    </a:lnTo>
                    <a:lnTo>
                      <a:pt x="216" y="691"/>
                    </a:lnTo>
                    <a:lnTo>
                      <a:pt x="215" y="776"/>
                    </a:lnTo>
                    <a:lnTo>
                      <a:pt x="251" y="767"/>
                    </a:lnTo>
                    <a:lnTo>
                      <a:pt x="251" y="763"/>
                    </a:lnTo>
                    <a:lnTo>
                      <a:pt x="251" y="757"/>
                    </a:lnTo>
                    <a:lnTo>
                      <a:pt x="251" y="748"/>
                    </a:lnTo>
                    <a:lnTo>
                      <a:pt x="251" y="734"/>
                    </a:lnTo>
                    <a:lnTo>
                      <a:pt x="251" y="725"/>
                    </a:lnTo>
                    <a:lnTo>
                      <a:pt x="251" y="715"/>
                    </a:lnTo>
                    <a:lnTo>
                      <a:pt x="251" y="706"/>
                    </a:lnTo>
                    <a:lnTo>
                      <a:pt x="251" y="696"/>
                    </a:lnTo>
                    <a:lnTo>
                      <a:pt x="251" y="685"/>
                    </a:lnTo>
                    <a:lnTo>
                      <a:pt x="251" y="673"/>
                    </a:lnTo>
                    <a:lnTo>
                      <a:pt x="251" y="660"/>
                    </a:lnTo>
                    <a:lnTo>
                      <a:pt x="251" y="651"/>
                    </a:lnTo>
                    <a:lnTo>
                      <a:pt x="247" y="635"/>
                    </a:lnTo>
                    <a:lnTo>
                      <a:pt x="247" y="622"/>
                    </a:lnTo>
                    <a:lnTo>
                      <a:pt x="243" y="611"/>
                    </a:lnTo>
                    <a:lnTo>
                      <a:pt x="243" y="597"/>
                    </a:lnTo>
                    <a:lnTo>
                      <a:pt x="241" y="582"/>
                    </a:lnTo>
                    <a:lnTo>
                      <a:pt x="239" y="571"/>
                    </a:lnTo>
                    <a:lnTo>
                      <a:pt x="237" y="558"/>
                    </a:lnTo>
                    <a:lnTo>
                      <a:pt x="235" y="548"/>
                    </a:lnTo>
                    <a:lnTo>
                      <a:pt x="234" y="537"/>
                    </a:lnTo>
                    <a:lnTo>
                      <a:pt x="232" y="527"/>
                    </a:lnTo>
                    <a:lnTo>
                      <a:pt x="230" y="518"/>
                    </a:lnTo>
                    <a:lnTo>
                      <a:pt x="230" y="512"/>
                    </a:lnTo>
                    <a:lnTo>
                      <a:pt x="228" y="500"/>
                    </a:lnTo>
                    <a:lnTo>
                      <a:pt x="228" y="499"/>
                    </a:lnTo>
                    <a:lnTo>
                      <a:pt x="237" y="432"/>
                    </a:lnTo>
                    <a:lnTo>
                      <a:pt x="215" y="364"/>
                    </a:lnTo>
                    <a:lnTo>
                      <a:pt x="215" y="362"/>
                    </a:lnTo>
                    <a:lnTo>
                      <a:pt x="215" y="356"/>
                    </a:lnTo>
                    <a:lnTo>
                      <a:pt x="216" y="346"/>
                    </a:lnTo>
                    <a:lnTo>
                      <a:pt x="220" y="337"/>
                    </a:lnTo>
                    <a:lnTo>
                      <a:pt x="220" y="322"/>
                    </a:lnTo>
                    <a:lnTo>
                      <a:pt x="222" y="307"/>
                    </a:lnTo>
                    <a:lnTo>
                      <a:pt x="222" y="297"/>
                    </a:lnTo>
                    <a:lnTo>
                      <a:pt x="224" y="288"/>
                    </a:lnTo>
                    <a:lnTo>
                      <a:pt x="224" y="278"/>
                    </a:lnTo>
                    <a:lnTo>
                      <a:pt x="224" y="269"/>
                    </a:lnTo>
                    <a:lnTo>
                      <a:pt x="224" y="255"/>
                    </a:lnTo>
                    <a:lnTo>
                      <a:pt x="224" y="244"/>
                    </a:lnTo>
                    <a:lnTo>
                      <a:pt x="222" y="232"/>
                    </a:lnTo>
                    <a:lnTo>
                      <a:pt x="222" y="221"/>
                    </a:lnTo>
                    <a:lnTo>
                      <a:pt x="220" y="210"/>
                    </a:lnTo>
                    <a:lnTo>
                      <a:pt x="220" y="200"/>
                    </a:lnTo>
                    <a:lnTo>
                      <a:pt x="220" y="189"/>
                    </a:lnTo>
                    <a:lnTo>
                      <a:pt x="220" y="179"/>
                    </a:lnTo>
                    <a:lnTo>
                      <a:pt x="218" y="170"/>
                    </a:lnTo>
                    <a:lnTo>
                      <a:pt x="218" y="160"/>
                    </a:lnTo>
                    <a:lnTo>
                      <a:pt x="216" y="151"/>
                    </a:lnTo>
                    <a:lnTo>
                      <a:pt x="216" y="147"/>
                    </a:lnTo>
                    <a:lnTo>
                      <a:pt x="216" y="137"/>
                    </a:lnTo>
                    <a:lnTo>
                      <a:pt x="216" y="134"/>
                    </a:lnTo>
                    <a:lnTo>
                      <a:pt x="196" y="0"/>
                    </a:lnTo>
                    <a:lnTo>
                      <a:pt x="175" y="2"/>
                    </a:lnTo>
                    <a:lnTo>
                      <a:pt x="175" y="153"/>
                    </a:lnTo>
                    <a:lnTo>
                      <a:pt x="161" y="145"/>
                    </a:lnTo>
                    <a:lnTo>
                      <a:pt x="133" y="170"/>
                    </a:lnTo>
                    <a:lnTo>
                      <a:pt x="161" y="185"/>
                    </a:lnTo>
                    <a:lnTo>
                      <a:pt x="123" y="194"/>
                    </a:lnTo>
                    <a:lnTo>
                      <a:pt x="57" y="111"/>
                    </a:lnTo>
                    <a:lnTo>
                      <a:pt x="15" y="8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5" name="Freeform 147"/>
              <p:cNvSpPr>
                <a:spLocks/>
              </p:cNvSpPr>
              <p:nvPr/>
            </p:nvSpPr>
            <p:spPr bwMode="auto">
              <a:xfrm>
                <a:off x="3620" y="1655"/>
                <a:ext cx="84" cy="152"/>
              </a:xfrm>
              <a:custGeom>
                <a:avLst/>
                <a:gdLst>
                  <a:gd name="T0" fmla="*/ 44 w 82"/>
                  <a:gd name="T1" fmla="*/ 155 h 149"/>
                  <a:gd name="T2" fmla="*/ 44 w 82"/>
                  <a:gd name="T3" fmla="*/ 117 h 149"/>
                  <a:gd name="T4" fmla="*/ 15 w 82"/>
                  <a:gd name="T5" fmla="*/ 103 h 149"/>
                  <a:gd name="T6" fmla="*/ 13 w 82"/>
                  <a:gd name="T7" fmla="*/ 65 h 149"/>
                  <a:gd name="T8" fmla="*/ 0 w 82"/>
                  <a:gd name="T9" fmla="*/ 50 h 149"/>
                  <a:gd name="T10" fmla="*/ 19 w 82"/>
                  <a:gd name="T11" fmla="*/ 0 h 149"/>
                  <a:gd name="T12" fmla="*/ 76 w 82"/>
                  <a:gd name="T13" fmla="*/ 44 h 149"/>
                  <a:gd name="T14" fmla="*/ 86 w 82"/>
                  <a:gd name="T15" fmla="*/ 124 h 149"/>
                  <a:gd name="T16" fmla="*/ 44 w 82"/>
                  <a:gd name="T17" fmla="*/ 155 h 149"/>
                  <a:gd name="T18" fmla="*/ 44 w 82"/>
                  <a:gd name="T19" fmla="*/ 155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2"/>
                  <a:gd name="T31" fmla="*/ 0 h 149"/>
                  <a:gd name="T32" fmla="*/ 82 w 82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2" h="149">
                    <a:moveTo>
                      <a:pt x="42" y="149"/>
                    </a:moveTo>
                    <a:lnTo>
                      <a:pt x="42" y="113"/>
                    </a:lnTo>
                    <a:lnTo>
                      <a:pt x="15" y="99"/>
                    </a:lnTo>
                    <a:lnTo>
                      <a:pt x="13" y="63"/>
                    </a:lnTo>
                    <a:lnTo>
                      <a:pt x="0" y="48"/>
                    </a:lnTo>
                    <a:lnTo>
                      <a:pt x="19" y="0"/>
                    </a:lnTo>
                    <a:lnTo>
                      <a:pt x="72" y="42"/>
                    </a:lnTo>
                    <a:lnTo>
                      <a:pt x="82" y="120"/>
                    </a:lnTo>
                    <a:lnTo>
                      <a:pt x="42" y="149"/>
                    </a:lnTo>
                    <a:close/>
                  </a:path>
                </a:pathLst>
              </a:custGeom>
              <a:solidFill>
                <a:srgbClr val="F59E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6" name="Freeform 148"/>
              <p:cNvSpPr>
                <a:spLocks/>
              </p:cNvSpPr>
              <p:nvPr/>
            </p:nvSpPr>
            <p:spPr bwMode="auto">
              <a:xfrm>
                <a:off x="3655" y="1671"/>
                <a:ext cx="63" cy="90"/>
              </a:xfrm>
              <a:custGeom>
                <a:avLst/>
                <a:gdLst>
                  <a:gd name="T0" fmla="*/ 17 w 63"/>
                  <a:gd name="T1" fmla="*/ 0 h 88"/>
                  <a:gd name="T2" fmla="*/ 0 w 63"/>
                  <a:gd name="T3" fmla="*/ 31 h 88"/>
                  <a:gd name="T4" fmla="*/ 12 w 63"/>
                  <a:gd name="T5" fmla="*/ 44 h 88"/>
                  <a:gd name="T6" fmla="*/ 23 w 63"/>
                  <a:gd name="T7" fmla="*/ 41 h 88"/>
                  <a:gd name="T8" fmla="*/ 23 w 63"/>
                  <a:gd name="T9" fmla="*/ 65 h 88"/>
                  <a:gd name="T10" fmla="*/ 38 w 63"/>
                  <a:gd name="T11" fmla="*/ 92 h 88"/>
                  <a:gd name="T12" fmla="*/ 53 w 63"/>
                  <a:gd name="T13" fmla="*/ 92 h 88"/>
                  <a:gd name="T14" fmla="*/ 63 w 63"/>
                  <a:gd name="T15" fmla="*/ 52 h 88"/>
                  <a:gd name="T16" fmla="*/ 63 w 63"/>
                  <a:gd name="T17" fmla="*/ 27 h 88"/>
                  <a:gd name="T18" fmla="*/ 17 w 63"/>
                  <a:gd name="T19" fmla="*/ 0 h 88"/>
                  <a:gd name="T20" fmla="*/ 17 w 6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3"/>
                  <a:gd name="T34" fmla="*/ 0 h 88"/>
                  <a:gd name="T35" fmla="*/ 63 w 63"/>
                  <a:gd name="T36" fmla="*/ 88 h 8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3" h="88">
                    <a:moveTo>
                      <a:pt x="17" y="0"/>
                    </a:moveTo>
                    <a:lnTo>
                      <a:pt x="0" y="29"/>
                    </a:lnTo>
                    <a:lnTo>
                      <a:pt x="12" y="42"/>
                    </a:lnTo>
                    <a:lnTo>
                      <a:pt x="23" y="39"/>
                    </a:lnTo>
                    <a:lnTo>
                      <a:pt x="23" y="63"/>
                    </a:lnTo>
                    <a:lnTo>
                      <a:pt x="38" y="88"/>
                    </a:lnTo>
                    <a:lnTo>
                      <a:pt x="53" y="88"/>
                    </a:lnTo>
                    <a:lnTo>
                      <a:pt x="63" y="50"/>
                    </a:lnTo>
                    <a:lnTo>
                      <a:pt x="63" y="2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7" name="Freeform 149"/>
              <p:cNvSpPr>
                <a:spLocks/>
              </p:cNvSpPr>
              <p:nvPr/>
            </p:nvSpPr>
            <p:spPr bwMode="auto">
              <a:xfrm>
                <a:off x="3601" y="1618"/>
                <a:ext cx="142" cy="104"/>
              </a:xfrm>
              <a:custGeom>
                <a:avLst/>
                <a:gdLst>
                  <a:gd name="T0" fmla="*/ 0 w 137"/>
                  <a:gd name="T1" fmla="*/ 33 h 103"/>
                  <a:gd name="T2" fmla="*/ 19 w 137"/>
                  <a:gd name="T3" fmla="*/ 48 h 103"/>
                  <a:gd name="T4" fmla="*/ 19 w 137"/>
                  <a:gd name="T5" fmla="*/ 55 h 103"/>
                  <a:gd name="T6" fmla="*/ 48 w 137"/>
                  <a:gd name="T7" fmla="*/ 78 h 103"/>
                  <a:gd name="T8" fmla="*/ 118 w 137"/>
                  <a:gd name="T9" fmla="*/ 105 h 103"/>
                  <a:gd name="T10" fmla="*/ 147 w 137"/>
                  <a:gd name="T11" fmla="*/ 99 h 103"/>
                  <a:gd name="T12" fmla="*/ 147 w 137"/>
                  <a:gd name="T13" fmla="*/ 88 h 103"/>
                  <a:gd name="T14" fmla="*/ 147 w 137"/>
                  <a:gd name="T15" fmla="*/ 84 h 103"/>
                  <a:gd name="T16" fmla="*/ 147 w 137"/>
                  <a:gd name="T17" fmla="*/ 75 h 103"/>
                  <a:gd name="T18" fmla="*/ 145 w 137"/>
                  <a:gd name="T19" fmla="*/ 61 h 103"/>
                  <a:gd name="T20" fmla="*/ 141 w 137"/>
                  <a:gd name="T21" fmla="*/ 46 h 103"/>
                  <a:gd name="T22" fmla="*/ 132 w 137"/>
                  <a:gd name="T23" fmla="*/ 31 h 103"/>
                  <a:gd name="T24" fmla="*/ 124 w 137"/>
                  <a:gd name="T25" fmla="*/ 19 h 103"/>
                  <a:gd name="T26" fmla="*/ 112 w 137"/>
                  <a:gd name="T27" fmla="*/ 10 h 103"/>
                  <a:gd name="T28" fmla="*/ 100 w 137"/>
                  <a:gd name="T29" fmla="*/ 6 h 103"/>
                  <a:gd name="T30" fmla="*/ 86 w 137"/>
                  <a:gd name="T31" fmla="*/ 0 h 103"/>
                  <a:gd name="T32" fmla="*/ 73 w 137"/>
                  <a:gd name="T33" fmla="*/ 2 h 103"/>
                  <a:gd name="T34" fmla="*/ 59 w 137"/>
                  <a:gd name="T35" fmla="*/ 4 h 103"/>
                  <a:gd name="T36" fmla="*/ 51 w 137"/>
                  <a:gd name="T37" fmla="*/ 10 h 103"/>
                  <a:gd name="T38" fmla="*/ 36 w 137"/>
                  <a:gd name="T39" fmla="*/ 19 h 103"/>
                  <a:gd name="T40" fmla="*/ 32 w 137"/>
                  <a:gd name="T41" fmla="*/ 25 h 103"/>
                  <a:gd name="T42" fmla="*/ 21 w 137"/>
                  <a:gd name="T43" fmla="*/ 21 h 103"/>
                  <a:gd name="T44" fmla="*/ 2 w 137"/>
                  <a:gd name="T45" fmla="*/ 27 h 103"/>
                  <a:gd name="T46" fmla="*/ 0 w 137"/>
                  <a:gd name="T47" fmla="*/ 33 h 103"/>
                  <a:gd name="T48" fmla="*/ 0 w 137"/>
                  <a:gd name="T49" fmla="*/ 33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7"/>
                  <a:gd name="T76" fmla="*/ 0 h 103"/>
                  <a:gd name="T77" fmla="*/ 137 w 137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7" h="103">
                    <a:moveTo>
                      <a:pt x="0" y="33"/>
                    </a:moveTo>
                    <a:lnTo>
                      <a:pt x="17" y="48"/>
                    </a:lnTo>
                    <a:lnTo>
                      <a:pt x="17" y="53"/>
                    </a:lnTo>
                    <a:lnTo>
                      <a:pt x="44" y="76"/>
                    </a:lnTo>
                    <a:lnTo>
                      <a:pt x="110" y="103"/>
                    </a:lnTo>
                    <a:lnTo>
                      <a:pt x="137" y="97"/>
                    </a:lnTo>
                    <a:lnTo>
                      <a:pt x="137" y="86"/>
                    </a:lnTo>
                    <a:lnTo>
                      <a:pt x="137" y="82"/>
                    </a:lnTo>
                    <a:lnTo>
                      <a:pt x="137" y="73"/>
                    </a:lnTo>
                    <a:lnTo>
                      <a:pt x="135" y="59"/>
                    </a:lnTo>
                    <a:lnTo>
                      <a:pt x="131" y="46"/>
                    </a:lnTo>
                    <a:lnTo>
                      <a:pt x="123" y="31"/>
                    </a:lnTo>
                    <a:lnTo>
                      <a:pt x="116" y="19"/>
                    </a:lnTo>
                    <a:lnTo>
                      <a:pt x="104" y="10"/>
                    </a:lnTo>
                    <a:lnTo>
                      <a:pt x="93" y="6"/>
                    </a:lnTo>
                    <a:lnTo>
                      <a:pt x="80" y="0"/>
                    </a:lnTo>
                    <a:lnTo>
                      <a:pt x="68" y="2"/>
                    </a:lnTo>
                    <a:lnTo>
                      <a:pt x="55" y="4"/>
                    </a:lnTo>
                    <a:lnTo>
                      <a:pt x="47" y="10"/>
                    </a:lnTo>
                    <a:lnTo>
                      <a:pt x="34" y="19"/>
                    </a:lnTo>
                    <a:lnTo>
                      <a:pt x="30" y="25"/>
                    </a:lnTo>
                    <a:lnTo>
                      <a:pt x="19" y="21"/>
                    </a:lnTo>
                    <a:lnTo>
                      <a:pt x="2" y="2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8" name="Freeform 150"/>
              <p:cNvSpPr>
                <a:spLocks/>
              </p:cNvSpPr>
              <p:nvPr/>
            </p:nvSpPr>
            <p:spPr bwMode="auto">
              <a:xfrm>
                <a:off x="3601" y="1644"/>
                <a:ext cx="68" cy="58"/>
              </a:xfrm>
              <a:custGeom>
                <a:avLst/>
                <a:gdLst>
                  <a:gd name="T0" fmla="*/ 0 w 65"/>
                  <a:gd name="T1" fmla="*/ 6 h 55"/>
                  <a:gd name="T2" fmla="*/ 8 w 65"/>
                  <a:gd name="T3" fmla="*/ 0 h 55"/>
                  <a:gd name="T4" fmla="*/ 25 w 65"/>
                  <a:gd name="T5" fmla="*/ 9 h 55"/>
                  <a:gd name="T6" fmla="*/ 25 w 65"/>
                  <a:gd name="T7" fmla="*/ 17 h 55"/>
                  <a:gd name="T8" fmla="*/ 40 w 65"/>
                  <a:gd name="T9" fmla="*/ 27 h 55"/>
                  <a:gd name="T10" fmla="*/ 71 w 65"/>
                  <a:gd name="T11" fmla="*/ 44 h 55"/>
                  <a:gd name="T12" fmla="*/ 65 w 65"/>
                  <a:gd name="T13" fmla="*/ 61 h 55"/>
                  <a:gd name="T14" fmla="*/ 15 w 65"/>
                  <a:gd name="T15" fmla="*/ 34 h 55"/>
                  <a:gd name="T16" fmla="*/ 15 w 65"/>
                  <a:gd name="T17" fmla="*/ 23 h 55"/>
                  <a:gd name="T18" fmla="*/ 0 w 65"/>
                  <a:gd name="T19" fmla="*/ 6 h 55"/>
                  <a:gd name="T20" fmla="*/ 0 w 65"/>
                  <a:gd name="T21" fmla="*/ 6 h 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5"/>
                  <a:gd name="T34" fmla="*/ 0 h 55"/>
                  <a:gd name="T35" fmla="*/ 65 w 65"/>
                  <a:gd name="T36" fmla="*/ 55 h 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5" h="55">
                    <a:moveTo>
                      <a:pt x="0" y="6"/>
                    </a:moveTo>
                    <a:lnTo>
                      <a:pt x="8" y="0"/>
                    </a:lnTo>
                    <a:lnTo>
                      <a:pt x="23" y="9"/>
                    </a:lnTo>
                    <a:lnTo>
                      <a:pt x="23" y="15"/>
                    </a:lnTo>
                    <a:lnTo>
                      <a:pt x="36" y="25"/>
                    </a:lnTo>
                    <a:lnTo>
                      <a:pt x="65" y="40"/>
                    </a:lnTo>
                    <a:lnTo>
                      <a:pt x="59" y="55"/>
                    </a:lnTo>
                    <a:lnTo>
                      <a:pt x="13" y="30"/>
                    </a:lnTo>
                    <a:lnTo>
                      <a:pt x="13" y="2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39" name="Freeform 151"/>
              <p:cNvSpPr>
                <a:spLocks/>
              </p:cNvSpPr>
              <p:nvPr/>
            </p:nvSpPr>
            <p:spPr bwMode="auto">
              <a:xfrm>
                <a:off x="3640" y="1634"/>
                <a:ext cx="70" cy="31"/>
              </a:xfrm>
              <a:custGeom>
                <a:avLst/>
                <a:gdLst>
                  <a:gd name="T0" fmla="*/ 0 w 68"/>
                  <a:gd name="T1" fmla="*/ 19 h 31"/>
                  <a:gd name="T2" fmla="*/ 0 w 68"/>
                  <a:gd name="T3" fmla="*/ 17 h 31"/>
                  <a:gd name="T4" fmla="*/ 4 w 68"/>
                  <a:gd name="T5" fmla="*/ 10 h 31"/>
                  <a:gd name="T6" fmla="*/ 10 w 68"/>
                  <a:gd name="T7" fmla="*/ 4 h 31"/>
                  <a:gd name="T8" fmla="*/ 23 w 68"/>
                  <a:gd name="T9" fmla="*/ 2 h 31"/>
                  <a:gd name="T10" fmla="*/ 34 w 68"/>
                  <a:gd name="T11" fmla="*/ 0 h 31"/>
                  <a:gd name="T12" fmla="*/ 46 w 68"/>
                  <a:gd name="T13" fmla="*/ 4 h 31"/>
                  <a:gd name="T14" fmla="*/ 57 w 68"/>
                  <a:gd name="T15" fmla="*/ 8 h 31"/>
                  <a:gd name="T16" fmla="*/ 63 w 68"/>
                  <a:gd name="T17" fmla="*/ 10 h 31"/>
                  <a:gd name="T18" fmla="*/ 72 w 68"/>
                  <a:gd name="T19" fmla="*/ 29 h 31"/>
                  <a:gd name="T20" fmla="*/ 44 w 68"/>
                  <a:gd name="T21" fmla="*/ 29 h 31"/>
                  <a:gd name="T22" fmla="*/ 15 w 68"/>
                  <a:gd name="T23" fmla="*/ 31 h 31"/>
                  <a:gd name="T24" fmla="*/ 0 w 68"/>
                  <a:gd name="T25" fmla="*/ 19 h 31"/>
                  <a:gd name="T26" fmla="*/ 0 w 68"/>
                  <a:gd name="T27" fmla="*/ 19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8"/>
                  <a:gd name="T43" fmla="*/ 0 h 31"/>
                  <a:gd name="T44" fmla="*/ 68 w 68"/>
                  <a:gd name="T45" fmla="*/ 31 h 3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8" h="31">
                    <a:moveTo>
                      <a:pt x="0" y="19"/>
                    </a:moveTo>
                    <a:lnTo>
                      <a:pt x="0" y="17"/>
                    </a:lnTo>
                    <a:lnTo>
                      <a:pt x="4" y="10"/>
                    </a:lnTo>
                    <a:lnTo>
                      <a:pt x="10" y="4"/>
                    </a:lnTo>
                    <a:lnTo>
                      <a:pt x="21" y="2"/>
                    </a:lnTo>
                    <a:lnTo>
                      <a:pt x="32" y="0"/>
                    </a:lnTo>
                    <a:lnTo>
                      <a:pt x="44" y="4"/>
                    </a:lnTo>
                    <a:lnTo>
                      <a:pt x="53" y="8"/>
                    </a:lnTo>
                    <a:lnTo>
                      <a:pt x="59" y="10"/>
                    </a:lnTo>
                    <a:lnTo>
                      <a:pt x="68" y="29"/>
                    </a:lnTo>
                    <a:lnTo>
                      <a:pt x="42" y="29"/>
                    </a:lnTo>
                    <a:lnTo>
                      <a:pt x="15" y="3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40" name="Freeform 152"/>
              <p:cNvSpPr>
                <a:spLocks/>
              </p:cNvSpPr>
              <p:nvPr/>
            </p:nvSpPr>
            <p:spPr bwMode="auto">
              <a:xfrm>
                <a:off x="3470" y="1577"/>
                <a:ext cx="86" cy="156"/>
              </a:xfrm>
              <a:custGeom>
                <a:avLst/>
                <a:gdLst>
                  <a:gd name="T0" fmla="*/ 89 w 83"/>
                  <a:gd name="T1" fmla="*/ 134 h 152"/>
                  <a:gd name="T2" fmla="*/ 82 w 83"/>
                  <a:gd name="T3" fmla="*/ 92 h 152"/>
                  <a:gd name="T4" fmla="*/ 78 w 83"/>
                  <a:gd name="T5" fmla="*/ 37 h 152"/>
                  <a:gd name="T6" fmla="*/ 68 w 83"/>
                  <a:gd name="T7" fmla="*/ 29 h 152"/>
                  <a:gd name="T8" fmla="*/ 59 w 83"/>
                  <a:gd name="T9" fmla="*/ 52 h 152"/>
                  <a:gd name="T10" fmla="*/ 21 w 83"/>
                  <a:gd name="T11" fmla="*/ 0 h 152"/>
                  <a:gd name="T12" fmla="*/ 5 w 83"/>
                  <a:gd name="T13" fmla="*/ 14 h 152"/>
                  <a:gd name="T14" fmla="*/ 19 w 83"/>
                  <a:gd name="T15" fmla="*/ 37 h 152"/>
                  <a:gd name="T16" fmla="*/ 0 w 83"/>
                  <a:gd name="T17" fmla="*/ 84 h 152"/>
                  <a:gd name="T18" fmla="*/ 59 w 83"/>
                  <a:gd name="T19" fmla="*/ 117 h 152"/>
                  <a:gd name="T20" fmla="*/ 68 w 83"/>
                  <a:gd name="T21" fmla="*/ 160 h 152"/>
                  <a:gd name="T22" fmla="*/ 89 w 83"/>
                  <a:gd name="T23" fmla="*/ 134 h 152"/>
                  <a:gd name="T24" fmla="*/ 89 w 83"/>
                  <a:gd name="T25" fmla="*/ 134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3"/>
                  <a:gd name="T40" fmla="*/ 0 h 152"/>
                  <a:gd name="T41" fmla="*/ 83 w 83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3" h="152">
                    <a:moveTo>
                      <a:pt x="83" y="128"/>
                    </a:moveTo>
                    <a:lnTo>
                      <a:pt x="76" y="88"/>
                    </a:lnTo>
                    <a:lnTo>
                      <a:pt x="72" y="35"/>
                    </a:lnTo>
                    <a:lnTo>
                      <a:pt x="64" y="27"/>
                    </a:lnTo>
                    <a:lnTo>
                      <a:pt x="55" y="50"/>
                    </a:lnTo>
                    <a:lnTo>
                      <a:pt x="19" y="0"/>
                    </a:lnTo>
                    <a:lnTo>
                      <a:pt x="5" y="14"/>
                    </a:lnTo>
                    <a:lnTo>
                      <a:pt x="17" y="35"/>
                    </a:lnTo>
                    <a:lnTo>
                      <a:pt x="0" y="80"/>
                    </a:lnTo>
                    <a:lnTo>
                      <a:pt x="55" y="111"/>
                    </a:lnTo>
                    <a:lnTo>
                      <a:pt x="64" y="152"/>
                    </a:lnTo>
                    <a:lnTo>
                      <a:pt x="83" y="128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41" name="Freeform 153"/>
              <p:cNvSpPr>
                <a:spLocks/>
              </p:cNvSpPr>
              <p:nvPr/>
            </p:nvSpPr>
            <p:spPr bwMode="auto">
              <a:xfrm>
                <a:off x="3694" y="1484"/>
                <a:ext cx="61" cy="138"/>
              </a:xfrm>
              <a:custGeom>
                <a:avLst/>
                <a:gdLst>
                  <a:gd name="T0" fmla="*/ 33 w 59"/>
                  <a:gd name="T1" fmla="*/ 141 h 135"/>
                  <a:gd name="T2" fmla="*/ 23 w 59"/>
                  <a:gd name="T3" fmla="*/ 93 h 135"/>
                  <a:gd name="T4" fmla="*/ 0 w 59"/>
                  <a:gd name="T5" fmla="*/ 48 h 135"/>
                  <a:gd name="T6" fmla="*/ 6 w 59"/>
                  <a:gd name="T7" fmla="*/ 46 h 135"/>
                  <a:gd name="T8" fmla="*/ 27 w 59"/>
                  <a:gd name="T9" fmla="*/ 59 h 135"/>
                  <a:gd name="T10" fmla="*/ 38 w 59"/>
                  <a:gd name="T11" fmla="*/ 11 h 135"/>
                  <a:gd name="T12" fmla="*/ 56 w 59"/>
                  <a:gd name="T13" fmla="*/ 0 h 135"/>
                  <a:gd name="T14" fmla="*/ 63 w 59"/>
                  <a:gd name="T15" fmla="*/ 65 h 135"/>
                  <a:gd name="T16" fmla="*/ 50 w 59"/>
                  <a:gd name="T17" fmla="*/ 112 h 135"/>
                  <a:gd name="T18" fmla="*/ 50 w 59"/>
                  <a:gd name="T19" fmla="*/ 141 h 135"/>
                  <a:gd name="T20" fmla="*/ 33 w 59"/>
                  <a:gd name="T21" fmla="*/ 141 h 135"/>
                  <a:gd name="T22" fmla="*/ 33 w 59"/>
                  <a:gd name="T23" fmla="*/ 141 h 1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9"/>
                  <a:gd name="T37" fmla="*/ 0 h 135"/>
                  <a:gd name="T38" fmla="*/ 59 w 59"/>
                  <a:gd name="T39" fmla="*/ 135 h 13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9" h="135">
                    <a:moveTo>
                      <a:pt x="31" y="135"/>
                    </a:moveTo>
                    <a:lnTo>
                      <a:pt x="21" y="89"/>
                    </a:lnTo>
                    <a:lnTo>
                      <a:pt x="0" y="46"/>
                    </a:lnTo>
                    <a:lnTo>
                      <a:pt x="6" y="44"/>
                    </a:lnTo>
                    <a:lnTo>
                      <a:pt x="25" y="57"/>
                    </a:lnTo>
                    <a:lnTo>
                      <a:pt x="36" y="11"/>
                    </a:lnTo>
                    <a:lnTo>
                      <a:pt x="52" y="0"/>
                    </a:lnTo>
                    <a:lnTo>
                      <a:pt x="59" y="63"/>
                    </a:lnTo>
                    <a:lnTo>
                      <a:pt x="46" y="108"/>
                    </a:lnTo>
                    <a:lnTo>
                      <a:pt x="46" y="135"/>
                    </a:lnTo>
                    <a:lnTo>
                      <a:pt x="31" y="135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42" name="Freeform 154"/>
              <p:cNvSpPr>
                <a:spLocks/>
              </p:cNvSpPr>
              <p:nvPr/>
            </p:nvSpPr>
            <p:spPr bwMode="auto">
              <a:xfrm>
                <a:off x="3521" y="2379"/>
                <a:ext cx="113" cy="109"/>
              </a:xfrm>
              <a:custGeom>
                <a:avLst/>
                <a:gdLst>
                  <a:gd name="T0" fmla="*/ 104 w 108"/>
                  <a:gd name="T1" fmla="*/ 0 h 104"/>
                  <a:gd name="T2" fmla="*/ 35 w 108"/>
                  <a:gd name="T3" fmla="*/ 23 h 104"/>
                  <a:gd name="T4" fmla="*/ 42 w 108"/>
                  <a:gd name="T5" fmla="*/ 66 h 104"/>
                  <a:gd name="T6" fmla="*/ 13 w 108"/>
                  <a:gd name="T7" fmla="*/ 89 h 104"/>
                  <a:gd name="T8" fmla="*/ 0 w 108"/>
                  <a:gd name="T9" fmla="*/ 105 h 104"/>
                  <a:gd name="T10" fmla="*/ 58 w 108"/>
                  <a:gd name="T11" fmla="*/ 114 h 104"/>
                  <a:gd name="T12" fmla="*/ 74 w 108"/>
                  <a:gd name="T13" fmla="*/ 93 h 104"/>
                  <a:gd name="T14" fmla="*/ 99 w 108"/>
                  <a:gd name="T15" fmla="*/ 82 h 104"/>
                  <a:gd name="T16" fmla="*/ 99 w 108"/>
                  <a:gd name="T17" fmla="*/ 53 h 104"/>
                  <a:gd name="T18" fmla="*/ 118 w 108"/>
                  <a:gd name="T19" fmla="*/ 13 h 104"/>
                  <a:gd name="T20" fmla="*/ 104 w 108"/>
                  <a:gd name="T21" fmla="*/ 0 h 104"/>
                  <a:gd name="T22" fmla="*/ 104 w 108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8"/>
                  <a:gd name="T37" fmla="*/ 0 h 104"/>
                  <a:gd name="T38" fmla="*/ 108 w 108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8" h="104">
                    <a:moveTo>
                      <a:pt x="95" y="0"/>
                    </a:moveTo>
                    <a:lnTo>
                      <a:pt x="32" y="21"/>
                    </a:lnTo>
                    <a:lnTo>
                      <a:pt x="38" y="60"/>
                    </a:lnTo>
                    <a:lnTo>
                      <a:pt x="11" y="81"/>
                    </a:lnTo>
                    <a:lnTo>
                      <a:pt x="0" y="95"/>
                    </a:lnTo>
                    <a:lnTo>
                      <a:pt x="53" y="104"/>
                    </a:lnTo>
                    <a:lnTo>
                      <a:pt x="68" y="85"/>
                    </a:lnTo>
                    <a:lnTo>
                      <a:pt x="91" y="74"/>
                    </a:lnTo>
                    <a:lnTo>
                      <a:pt x="91" y="49"/>
                    </a:lnTo>
                    <a:lnTo>
                      <a:pt x="108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43" name="Freeform 155"/>
              <p:cNvSpPr>
                <a:spLocks/>
              </p:cNvSpPr>
              <p:nvPr/>
            </p:nvSpPr>
            <p:spPr bwMode="auto">
              <a:xfrm>
                <a:off x="3704" y="2373"/>
                <a:ext cx="92" cy="88"/>
              </a:xfrm>
              <a:custGeom>
                <a:avLst/>
                <a:gdLst>
                  <a:gd name="T0" fmla="*/ 80 w 91"/>
                  <a:gd name="T1" fmla="*/ 0 h 85"/>
                  <a:gd name="T2" fmla="*/ 38 w 91"/>
                  <a:gd name="T3" fmla="*/ 0 h 85"/>
                  <a:gd name="T4" fmla="*/ 38 w 91"/>
                  <a:gd name="T5" fmla="*/ 42 h 85"/>
                  <a:gd name="T6" fmla="*/ 0 w 91"/>
                  <a:gd name="T7" fmla="*/ 72 h 85"/>
                  <a:gd name="T8" fmla="*/ 4 w 91"/>
                  <a:gd name="T9" fmla="*/ 91 h 85"/>
                  <a:gd name="T10" fmla="*/ 49 w 91"/>
                  <a:gd name="T11" fmla="*/ 91 h 85"/>
                  <a:gd name="T12" fmla="*/ 61 w 91"/>
                  <a:gd name="T13" fmla="*/ 65 h 85"/>
                  <a:gd name="T14" fmla="*/ 93 w 91"/>
                  <a:gd name="T15" fmla="*/ 55 h 85"/>
                  <a:gd name="T16" fmla="*/ 80 w 91"/>
                  <a:gd name="T17" fmla="*/ 0 h 85"/>
                  <a:gd name="T18" fmla="*/ 80 w 91"/>
                  <a:gd name="T19" fmla="*/ 0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1"/>
                  <a:gd name="T31" fmla="*/ 0 h 85"/>
                  <a:gd name="T32" fmla="*/ 91 w 91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1" h="85">
                    <a:moveTo>
                      <a:pt x="78" y="0"/>
                    </a:moveTo>
                    <a:lnTo>
                      <a:pt x="38" y="0"/>
                    </a:lnTo>
                    <a:lnTo>
                      <a:pt x="38" y="40"/>
                    </a:lnTo>
                    <a:lnTo>
                      <a:pt x="0" y="68"/>
                    </a:lnTo>
                    <a:lnTo>
                      <a:pt x="4" y="85"/>
                    </a:lnTo>
                    <a:lnTo>
                      <a:pt x="47" y="85"/>
                    </a:lnTo>
                    <a:lnTo>
                      <a:pt x="59" y="61"/>
                    </a:lnTo>
                    <a:lnTo>
                      <a:pt x="91" y="51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59" name="Group 156"/>
            <p:cNvGrpSpPr>
              <a:grpSpLocks/>
            </p:cNvGrpSpPr>
            <p:nvPr/>
          </p:nvGrpSpPr>
          <p:grpSpPr bwMode="auto">
            <a:xfrm flipH="1">
              <a:off x="1009650" y="3219729"/>
              <a:ext cx="1019175" cy="1377950"/>
              <a:chOff x="883" y="2975"/>
              <a:chExt cx="690" cy="917"/>
            </a:xfrm>
          </p:grpSpPr>
          <p:sp>
            <p:nvSpPr>
              <p:cNvPr id="113" name="Freeform 157"/>
              <p:cNvSpPr>
                <a:spLocks/>
              </p:cNvSpPr>
              <p:nvPr/>
            </p:nvSpPr>
            <p:spPr bwMode="auto">
              <a:xfrm>
                <a:off x="1197" y="3699"/>
                <a:ext cx="90" cy="54"/>
              </a:xfrm>
              <a:custGeom>
                <a:avLst/>
                <a:gdLst>
                  <a:gd name="T0" fmla="*/ 2 w 87"/>
                  <a:gd name="T1" fmla="*/ 0 h 54"/>
                  <a:gd name="T2" fmla="*/ 0 w 87"/>
                  <a:gd name="T3" fmla="*/ 27 h 54"/>
                  <a:gd name="T4" fmla="*/ 4 w 87"/>
                  <a:gd name="T5" fmla="*/ 48 h 54"/>
                  <a:gd name="T6" fmla="*/ 40 w 87"/>
                  <a:gd name="T7" fmla="*/ 54 h 54"/>
                  <a:gd name="T8" fmla="*/ 93 w 87"/>
                  <a:gd name="T9" fmla="*/ 17 h 54"/>
                  <a:gd name="T10" fmla="*/ 2 w 87"/>
                  <a:gd name="T11" fmla="*/ 0 h 54"/>
                  <a:gd name="T12" fmla="*/ 2 w 87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"/>
                  <a:gd name="T22" fmla="*/ 0 h 54"/>
                  <a:gd name="T23" fmla="*/ 87 w 87"/>
                  <a:gd name="T24" fmla="*/ 54 h 5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" h="54">
                    <a:moveTo>
                      <a:pt x="2" y="0"/>
                    </a:moveTo>
                    <a:lnTo>
                      <a:pt x="0" y="27"/>
                    </a:lnTo>
                    <a:lnTo>
                      <a:pt x="4" y="48"/>
                    </a:lnTo>
                    <a:lnTo>
                      <a:pt x="38" y="54"/>
                    </a:lnTo>
                    <a:lnTo>
                      <a:pt x="87" y="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4" name="Freeform 158"/>
              <p:cNvSpPr>
                <a:spLocks/>
              </p:cNvSpPr>
              <p:nvPr/>
            </p:nvSpPr>
            <p:spPr bwMode="auto">
              <a:xfrm>
                <a:off x="1240" y="3818"/>
                <a:ext cx="127" cy="74"/>
              </a:xfrm>
              <a:custGeom>
                <a:avLst/>
                <a:gdLst>
                  <a:gd name="T0" fmla="*/ 9 w 123"/>
                  <a:gd name="T1" fmla="*/ 6 h 73"/>
                  <a:gd name="T2" fmla="*/ 0 w 123"/>
                  <a:gd name="T3" fmla="*/ 35 h 73"/>
                  <a:gd name="T4" fmla="*/ 4 w 123"/>
                  <a:gd name="T5" fmla="*/ 69 h 73"/>
                  <a:gd name="T6" fmla="*/ 34 w 123"/>
                  <a:gd name="T7" fmla="*/ 75 h 73"/>
                  <a:gd name="T8" fmla="*/ 51 w 123"/>
                  <a:gd name="T9" fmla="*/ 75 h 73"/>
                  <a:gd name="T10" fmla="*/ 59 w 123"/>
                  <a:gd name="T11" fmla="*/ 63 h 73"/>
                  <a:gd name="T12" fmla="*/ 84 w 123"/>
                  <a:gd name="T13" fmla="*/ 59 h 73"/>
                  <a:gd name="T14" fmla="*/ 131 w 123"/>
                  <a:gd name="T15" fmla="*/ 21 h 73"/>
                  <a:gd name="T16" fmla="*/ 108 w 123"/>
                  <a:gd name="T17" fmla="*/ 0 h 73"/>
                  <a:gd name="T18" fmla="*/ 63 w 123"/>
                  <a:gd name="T19" fmla="*/ 2 h 73"/>
                  <a:gd name="T20" fmla="*/ 9 w 123"/>
                  <a:gd name="T21" fmla="*/ 6 h 73"/>
                  <a:gd name="T22" fmla="*/ 9 w 123"/>
                  <a:gd name="T23" fmla="*/ 6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3"/>
                  <a:gd name="T37" fmla="*/ 0 h 73"/>
                  <a:gd name="T38" fmla="*/ 123 w 123"/>
                  <a:gd name="T39" fmla="*/ 73 h 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3" h="73">
                    <a:moveTo>
                      <a:pt x="9" y="6"/>
                    </a:moveTo>
                    <a:lnTo>
                      <a:pt x="0" y="35"/>
                    </a:lnTo>
                    <a:lnTo>
                      <a:pt x="4" y="67"/>
                    </a:lnTo>
                    <a:lnTo>
                      <a:pt x="32" y="73"/>
                    </a:lnTo>
                    <a:lnTo>
                      <a:pt x="47" y="73"/>
                    </a:lnTo>
                    <a:lnTo>
                      <a:pt x="55" y="61"/>
                    </a:lnTo>
                    <a:lnTo>
                      <a:pt x="78" y="57"/>
                    </a:lnTo>
                    <a:lnTo>
                      <a:pt x="123" y="21"/>
                    </a:lnTo>
                    <a:lnTo>
                      <a:pt x="102" y="0"/>
                    </a:lnTo>
                    <a:lnTo>
                      <a:pt x="59" y="2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5" name="Freeform 159"/>
              <p:cNvSpPr>
                <a:spLocks/>
              </p:cNvSpPr>
              <p:nvPr/>
            </p:nvSpPr>
            <p:spPr bwMode="auto">
              <a:xfrm>
                <a:off x="1172" y="3014"/>
                <a:ext cx="123" cy="189"/>
              </a:xfrm>
              <a:custGeom>
                <a:avLst/>
                <a:gdLst>
                  <a:gd name="T0" fmla="*/ 124 w 122"/>
                  <a:gd name="T1" fmla="*/ 181 h 184"/>
                  <a:gd name="T2" fmla="*/ 109 w 122"/>
                  <a:gd name="T3" fmla="*/ 112 h 184"/>
                  <a:gd name="T4" fmla="*/ 36 w 122"/>
                  <a:gd name="T5" fmla="*/ 0 h 184"/>
                  <a:gd name="T6" fmla="*/ 0 w 122"/>
                  <a:gd name="T7" fmla="*/ 61 h 184"/>
                  <a:gd name="T8" fmla="*/ 12 w 122"/>
                  <a:gd name="T9" fmla="*/ 80 h 184"/>
                  <a:gd name="T10" fmla="*/ 12 w 122"/>
                  <a:gd name="T11" fmla="*/ 122 h 184"/>
                  <a:gd name="T12" fmla="*/ 36 w 122"/>
                  <a:gd name="T13" fmla="*/ 145 h 184"/>
                  <a:gd name="T14" fmla="*/ 50 w 122"/>
                  <a:gd name="T15" fmla="*/ 194 h 184"/>
                  <a:gd name="T16" fmla="*/ 124 w 122"/>
                  <a:gd name="T17" fmla="*/ 181 h 184"/>
                  <a:gd name="T18" fmla="*/ 124 w 122"/>
                  <a:gd name="T19" fmla="*/ 181 h 1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2"/>
                  <a:gd name="T31" fmla="*/ 0 h 184"/>
                  <a:gd name="T32" fmla="*/ 122 w 122"/>
                  <a:gd name="T33" fmla="*/ 184 h 1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2" h="184">
                    <a:moveTo>
                      <a:pt x="122" y="171"/>
                    </a:moveTo>
                    <a:lnTo>
                      <a:pt x="107" y="106"/>
                    </a:lnTo>
                    <a:lnTo>
                      <a:pt x="36" y="0"/>
                    </a:lnTo>
                    <a:lnTo>
                      <a:pt x="0" y="57"/>
                    </a:lnTo>
                    <a:lnTo>
                      <a:pt x="12" y="76"/>
                    </a:lnTo>
                    <a:lnTo>
                      <a:pt x="12" y="116"/>
                    </a:lnTo>
                    <a:lnTo>
                      <a:pt x="36" y="137"/>
                    </a:lnTo>
                    <a:lnTo>
                      <a:pt x="50" y="184"/>
                    </a:lnTo>
                    <a:lnTo>
                      <a:pt x="122" y="171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6" name="Freeform 160"/>
              <p:cNvSpPr>
                <a:spLocks/>
              </p:cNvSpPr>
              <p:nvPr/>
            </p:nvSpPr>
            <p:spPr bwMode="auto">
              <a:xfrm>
                <a:off x="1408" y="3118"/>
                <a:ext cx="165" cy="228"/>
              </a:xfrm>
              <a:custGeom>
                <a:avLst/>
                <a:gdLst>
                  <a:gd name="T0" fmla="*/ 0 w 162"/>
                  <a:gd name="T1" fmla="*/ 171 h 220"/>
                  <a:gd name="T2" fmla="*/ 74 w 162"/>
                  <a:gd name="T3" fmla="*/ 97 h 220"/>
                  <a:gd name="T4" fmla="*/ 99 w 162"/>
                  <a:gd name="T5" fmla="*/ 78 h 220"/>
                  <a:gd name="T6" fmla="*/ 92 w 162"/>
                  <a:gd name="T7" fmla="*/ 36 h 220"/>
                  <a:gd name="T8" fmla="*/ 109 w 162"/>
                  <a:gd name="T9" fmla="*/ 17 h 220"/>
                  <a:gd name="T10" fmla="*/ 113 w 162"/>
                  <a:gd name="T11" fmla="*/ 46 h 220"/>
                  <a:gd name="T12" fmla="*/ 151 w 162"/>
                  <a:gd name="T13" fmla="*/ 0 h 220"/>
                  <a:gd name="T14" fmla="*/ 162 w 162"/>
                  <a:gd name="T15" fmla="*/ 11 h 220"/>
                  <a:gd name="T16" fmla="*/ 156 w 162"/>
                  <a:gd name="T17" fmla="*/ 32 h 220"/>
                  <a:gd name="T18" fmla="*/ 168 w 162"/>
                  <a:gd name="T19" fmla="*/ 84 h 220"/>
                  <a:gd name="T20" fmla="*/ 114 w 162"/>
                  <a:gd name="T21" fmla="*/ 116 h 220"/>
                  <a:gd name="T22" fmla="*/ 55 w 162"/>
                  <a:gd name="T23" fmla="*/ 236 h 220"/>
                  <a:gd name="T24" fmla="*/ 0 w 162"/>
                  <a:gd name="T25" fmla="*/ 171 h 220"/>
                  <a:gd name="T26" fmla="*/ 0 w 162"/>
                  <a:gd name="T27" fmla="*/ 171 h 2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2"/>
                  <a:gd name="T43" fmla="*/ 0 h 220"/>
                  <a:gd name="T44" fmla="*/ 162 w 162"/>
                  <a:gd name="T45" fmla="*/ 220 h 2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2" h="220">
                    <a:moveTo>
                      <a:pt x="0" y="159"/>
                    </a:moveTo>
                    <a:lnTo>
                      <a:pt x="72" y="91"/>
                    </a:lnTo>
                    <a:lnTo>
                      <a:pt x="95" y="72"/>
                    </a:lnTo>
                    <a:lnTo>
                      <a:pt x="88" y="34"/>
                    </a:lnTo>
                    <a:lnTo>
                      <a:pt x="105" y="15"/>
                    </a:lnTo>
                    <a:lnTo>
                      <a:pt x="109" y="42"/>
                    </a:lnTo>
                    <a:lnTo>
                      <a:pt x="145" y="0"/>
                    </a:lnTo>
                    <a:lnTo>
                      <a:pt x="156" y="11"/>
                    </a:lnTo>
                    <a:lnTo>
                      <a:pt x="150" y="30"/>
                    </a:lnTo>
                    <a:lnTo>
                      <a:pt x="162" y="78"/>
                    </a:lnTo>
                    <a:lnTo>
                      <a:pt x="110" y="108"/>
                    </a:lnTo>
                    <a:lnTo>
                      <a:pt x="53" y="22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7" name="Freeform 161"/>
              <p:cNvSpPr>
                <a:spLocks/>
              </p:cNvSpPr>
              <p:nvPr/>
            </p:nvSpPr>
            <p:spPr bwMode="auto">
              <a:xfrm>
                <a:off x="883" y="3155"/>
                <a:ext cx="211" cy="132"/>
              </a:xfrm>
              <a:custGeom>
                <a:avLst/>
                <a:gdLst>
                  <a:gd name="T0" fmla="*/ 217 w 205"/>
                  <a:gd name="T1" fmla="*/ 59 h 127"/>
                  <a:gd name="T2" fmla="*/ 150 w 205"/>
                  <a:gd name="T3" fmla="*/ 32 h 127"/>
                  <a:gd name="T4" fmla="*/ 107 w 205"/>
                  <a:gd name="T5" fmla="*/ 23 h 127"/>
                  <a:gd name="T6" fmla="*/ 84 w 205"/>
                  <a:gd name="T7" fmla="*/ 0 h 127"/>
                  <a:gd name="T8" fmla="*/ 80 w 205"/>
                  <a:gd name="T9" fmla="*/ 11 h 127"/>
                  <a:gd name="T10" fmla="*/ 0 w 205"/>
                  <a:gd name="T11" fmla="*/ 17 h 127"/>
                  <a:gd name="T12" fmla="*/ 0 w 205"/>
                  <a:gd name="T13" fmla="*/ 34 h 127"/>
                  <a:gd name="T14" fmla="*/ 13 w 205"/>
                  <a:gd name="T15" fmla="*/ 38 h 127"/>
                  <a:gd name="T16" fmla="*/ 46 w 205"/>
                  <a:gd name="T17" fmla="*/ 84 h 127"/>
                  <a:gd name="T18" fmla="*/ 93 w 205"/>
                  <a:gd name="T19" fmla="*/ 65 h 127"/>
                  <a:gd name="T20" fmla="*/ 150 w 205"/>
                  <a:gd name="T21" fmla="*/ 110 h 127"/>
                  <a:gd name="T22" fmla="*/ 202 w 205"/>
                  <a:gd name="T23" fmla="*/ 137 h 127"/>
                  <a:gd name="T24" fmla="*/ 217 w 205"/>
                  <a:gd name="T25" fmla="*/ 59 h 127"/>
                  <a:gd name="T26" fmla="*/ 217 w 205"/>
                  <a:gd name="T27" fmla="*/ 59 h 1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5"/>
                  <a:gd name="T43" fmla="*/ 0 h 127"/>
                  <a:gd name="T44" fmla="*/ 205 w 205"/>
                  <a:gd name="T45" fmla="*/ 127 h 1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5" h="127">
                    <a:moveTo>
                      <a:pt x="205" y="55"/>
                    </a:moveTo>
                    <a:lnTo>
                      <a:pt x="142" y="30"/>
                    </a:lnTo>
                    <a:lnTo>
                      <a:pt x="101" y="21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0" y="15"/>
                    </a:lnTo>
                    <a:lnTo>
                      <a:pt x="0" y="32"/>
                    </a:lnTo>
                    <a:lnTo>
                      <a:pt x="13" y="36"/>
                    </a:lnTo>
                    <a:lnTo>
                      <a:pt x="44" y="78"/>
                    </a:lnTo>
                    <a:lnTo>
                      <a:pt x="87" y="61"/>
                    </a:lnTo>
                    <a:lnTo>
                      <a:pt x="142" y="102"/>
                    </a:lnTo>
                    <a:lnTo>
                      <a:pt x="190" y="127"/>
                    </a:lnTo>
                    <a:lnTo>
                      <a:pt x="205" y="55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8" name="Freeform 162"/>
              <p:cNvSpPr>
                <a:spLocks/>
              </p:cNvSpPr>
              <p:nvPr/>
            </p:nvSpPr>
            <p:spPr bwMode="auto">
              <a:xfrm>
                <a:off x="1045" y="3161"/>
                <a:ext cx="441" cy="688"/>
              </a:xfrm>
              <a:custGeom>
                <a:avLst/>
                <a:gdLst>
                  <a:gd name="T0" fmla="*/ 160 w 429"/>
                  <a:gd name="T1" fmla="*/ 270 h 669"/>
                  <a:gd name="T2" fmla="*/ 160 w 429"/>
                  <a:gd name="T3" fmla="*/ 270 h 669"/>
                  <a:gd name="T4" fmla="*/ 156 w 429"/>
                  <a:gd name="T5" fmla="*/ 275 h 669"/>
                  <a:gd name="T6" fmla="*/ 150 w 429"/>
                  <a:gd name="T7" fmla="*/ 282 h 669"/>
                  <a:gd name="T8" fmla="*/ 148 w 429"/>
                  <a:gd name="T9" fmla="*/ 291 h 669"/>
                  <a:gd name="T10" fmla="*/ 143 w 429"/>
                  <a:gd name="T11" fmla="*/ 299 h 669"/>
                  <a:gd name="T12" fmla="*/ 141 w 429"/>
                  <a:gd name="T13" fmla="*/ 313 h 669"/>
                  <a:gd name="T14" fmla="*/ 139 w 429"/>
                  <a:gd name="T15" fmla="*/ 327 h 669"/>
                  <a:gd name="T16" fmla="*/ 139 w 429"/>
                  <a:gd name="T17" fmla="*/ 347 h 669"/>
                  <a:gd name="T18" fmla="*/ 139 w 429"/>
                  <a:gd name="T19" fmla="*/ 353 h 669"/>
                  <a:gd name="T20" fmla="*/ 139 w 429"/>
                  <a:gd name="T21" fmla="*/ 362 h 669"/>
                  <a:gd name="T22" fmla="*/ 141 w 429"/>
                  <a:gd name="T23" fmla="*/ 371 h 669"/>
                  <a:gd name="T24" fmla="*/ 145 w 429"/>
                  <a:gd name="T25" fmla="*/ 382 h 669"/>
                  <a:gd name="T26" fmla="*/ 148 w 429"/>
                  <a:gd name="T27" fmla="*/ 400 h 669"/>
                  <a:gd name="T28" fmla="*/ 154 w 429"/>
                  <a:gd name="T29" fmla="*/ 418 h 669"/>
                  <a:gd name="T30" fmla="*/ 160 w 429"/>
                  <a:gd name="T31" fmla="*/ 432 h 669"/>
                  <a:gd name="T32" fmla="*/ 164 w 429"/>
                  <a:gd name="T33" fmla="*/ 444 h 669"/>
                  <a:gd name="T34" fmla="*/ 166 w 429"/>
                  <a:gd name="T35" fmla="*/ 454 h 669"/>
                  <a:gd name="T36" fmla="*/ 171 w 429"/>
                  <a:gd name="T37" fmla="*/ 456 h 669"/>
                  <a:gd name="T38" fmla="*/ 148 w 429"/>
                  <a:gd name="T39" fmla="*/ 560 h 669"/>
                  <a:gd name="T40" fmla="*/ 219 w 429"/>
                  <a:gd name="T41" fmla="*/ 583 h 669"/>
                  <a:gd name="T42" fmla="*/ 196 w 429"/>
                  <a:gd name="T43" fmla="*/ 701 h 669"/>
                  <a:gd name="T44" fmla="*/ 259 w 429"/>
                  <a:gd name="T45" fmla="*/ 708 h 669"/>
                  <a:gd name="T46" fmla="*/ 277 w 429"/>
                  <a:gd name="T47" fmla="*/ 699 h 669"/>
                  <a:gd name="T48" fmla="*/ 329 w 429"/>
                  <a:gd name="T49" fmla="*/ 516 h 669"/>
                  <a:gd name="T50" fmla="*/ 310 w 429"/>
                  <a:gd name="T51" fmla="*/ 327 h 669"/>
                  <a:gd name="T52" fmla="*/ 337 w 429"/>
                  <a:gd name="T53" fmla="*/ 264 h 669"/>
                  <a:gd name="T54" fmla="*/ 333 w 429"/>
                  <a:gd name="T55" fmla="*/ 160 h 669"/>
                  <a:gd name="T56" fmla="*/ 395 w 429"/>
                  <a:gd name="T57" fmla="*/ 226 h 669"/>
                  <a:gd name="T58" fmla="*/ 421 w 429"/>
                  <a:gd name="T59" fmla="*/ 204 h 669"/>
                  <a:gd name="T60" fmla="*/ 453 w 429"/>
                  <a:gd name="T61" fmla="*/ 166 h 669"/>
                  <a:gd name="T62" fmla="*/ 411 w 429"/>
                  <a:gd name="T63" fmla="*/ 106 h 669"/>
                  <a:gd name="T64" fmla="*/ 388 w 429"/>
                  <a:gd name="T65" fmla="*/ 114 h 669"/>
                  <a:gd name="T66" fmla="*/ 348 w 429"/>
                  <a:gd name="T67" fmla="*/ 41 h 669"/>
                  <a:gd name="T68" fmla="*/ 305 w 429"/>
                  <a:gd name="T69" fmla="*/ 21 h 669"/>
                  <a:gd name="T70" fmla="*/ 265 w 429"/>
                  <a:gd name="T71" fmla="*/ 22 h 669"/>
                  <a:gd name="T72" fmla="*/ 255 w 429"/>
                  <a:gd name="T73" fmla="*/ 0 h 669"/>
                  <a:gd name="T74" fmla="*/ 164 w 429"/>
                  <a:gd name="T75" fmla="*/ 15 h 669"/>
                  <a:gd name="T76" fmla="*/ 146 w 429"/>
                  <a:gd name="T77" fmla="*/ 41 h 669"/>
                  <a:gd name="T78" fmla="*/ 85 w 429"/>
                  <a:gd name="T79" fmla="*/ 53 h 669"/>
                  <a:gd name="T80" fmla="*/ 26 w 429"/>
                  <a:gd name="T81" fmla="*/ 51 h 669"/>
                  <a:gd name="T82" fmla="*/ 0 w 429"/>
                  <a:gd name="T83" fmla="*/ 83 h 669"/>
                  <a:gd name="T84" fmla="*/ 23 w 429"/>
                  <a:gd name="T85" fmla="*/ 150 h 669"/>
                  <a:gd name="T86" fmla="*/ 53 w 429"/>
                  <a:gd name="T87" fmla="*/ 171 h 669"/>
                  <a:gd name="T88" fmla="*/ 76 w 429"/>
                  <a:gd name="T89" fmla="*/ 156 h 669"/>
                  <a:gd name="T90" fmla="*/ 114 w 429"/>
                  <a:gd name="T91" fmla="*/ 173 h 669"/>
                  <a:gd name="T92" fmla="*/ 146 w 429"/>
                  <a:gd name="T93" fmla="*/ 173 h 669"/>
                  <a:gd name="T94" fmla="*/ 162 w 429"/>
                  <a:gd name="T95" fmla="*/ 215 h 669"/>
                  <a:gd name="T96" fmla="*/ 171 w 429"/>
                  <a:gd name="T97" fmla="*/ 244 h 669"/>
                  <a:gd name="T98" fmla="*/ 160 w 429"/>
                  <a:gd name="T99" fmla="*/ 270 h 669"/>
                  <a:gd name="T100" fmla="*/ 160 w 429"/>
                  <a:gd name="T101" fmla="*/ 270 h 66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29"/>
                  <a:gd name="T154" fmla="*/ 0 h 669"/>
                  <a:gd name="T155" fmla="*/ 429 w 429"/>
                  <a:gd name="T156" fmla="*/ 669 h 66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29" h="669">
                    <a:moveTo>
                      <a:pt x="152" y="256"/>
                    </a:moveTo>
                    <a:lnTo>
                      <a:pt x="152" y="256"/>
                    </a:lnTo>
                    <a:lnTo>
                      <a:pt x="148" y="260"/>
                    </a:lnTo>
                    <a:lnTo>
                      <a:pt x="142" y="266"/>
                    </a:lnTo>
                    <a:lnTo>
                      <a:pt x="140" y="275"/>
                    </a:lnTo>
                    <a:lnTo>
                      <a:pt x="135" y="283"/>
                    </a:lnTo>
                    <a:lnTo>
                      <a:pt x="133" y="296"/>
                    </a:lnTo>
                    <a:lnTo>
                      <a:pt x="131" y="309"/>
                    </a:lnTo>
                    <a:lnTo>
                      <a:pt x="131" y="328"/>
                    </a:lnTo>
                    <a:lnTo>
                      <a:pt x="131" y="334"/>
                    </a:lnTo>
                    <a:lnTo>
                      <a:pt x="131" y="342"/>
                    </a:lnTo>
                    <a:lnTo>
                      <a:pt x="133" y="351"/>
                    </a:lnTo>
                    <a:lnTo>
                      <a:pt x="137" y="361"/>
                    </a:lnTo>
                    <a:lnTo>
                      <a:pt x="140" y="378"/>
                    </a:lnTo>
                    <a:lnTo>
                      <a:pt x="146" y="395"/>
                    </a:lnTo>
                    <a:lnTo>
                      <a:pt x="152" y="408"/>
                    </a:lnTo>
                    <a:lnTo>
                      <a:pt x="156" y="420"/>
                    </a:lnTo>
                    <a:lnTo>
                      <a:pt x="157" y="429"/>
                    </a:lnTo>
                    <a:lnTo>
                      <a:pt x="161" y="431"/>
                    </a:lnTo>
                    <a:lnTo>
                      <a:pt x="140" y="530"/>
                    </a:lnTo>
                    <a:lnTo>
                      <a:pt x="207" y="551"/>
                    </a:lnTo>
                    <a:lnTo>
                      <a:pt x="186" y="663"/>
                    </a:lnTo>
                    <a:lnTo>
                      <a:pt x="245" y="669"/>
                    </a:lnTo>
                    <a:lnTo>
                      <a:pt x="262" y="661"/>
                    </a:lnTo>
                    <a:lnTo>
                      <a:pt x="311" y="488"/>
                    </a:lnTo>
                    <a:lnTo>
                      <a:pt x="294" y="309"/>
                    </a:lnTo>
                    <a:lnTo>
                      <a:pt x="319" y="250"/>
                    </a:lnTo>
                    <a:lnTo>
                      <a:pt x="315" y="152"/>
                    </a:lnTo>
                    <a:lnTo>
                      <a:pt x="374" y="214"/>
                    </a:lnTo>
                    <a:lnTo>
                      <a:pt x="399" y="193"/>
                    </a:lnTo>
                    <a:lnTo>
                      <a:pt x="429" y="157"/>
                    </a:lnTo>
                    <a:lnTo>
                      <a:pt x="389" y="100"/>
                    </a:lnTo>
                    <a:lnTo>
                      <a:pt x="367" y="108"/>
                    </a:lnTo>
                    <a:lnTo>
                      <a:pt x="330" y="39"/>
                    </a:lnTo>
                    <a:lnTo>
                      <a:pt x="289" y="19"/>
                    </a:lnTo>
                    <a:lnTo>
                      <a:pt x="251" y="20"/>
                    </a:lnTo>
                    <a:lnTo>
                      <a:pt x="241" y="0"/>
                    </a:lnTo>
                    <a:lnTo>
                      <a:pt x="156" y="15"/>
                    </a:lnTo>
                    <a:lnTo>
                      <a:pt x="138" y="39"/>
                    </a:lnTo>
                    <a:lnTo>
                      <a:pt x="81" y="51"/>
                    </a:lnTo>
                    <a:lnTo>
                      <a:pt x="24" y="49"/>
                    </a:lnTo>
                    <a:lnTo>
                      <a:pt x="0" y="79"/>
                    </a:lnTo>
                    <a:lnTo>
                      <a:pt x="21" y="142"/>
                    </a:lnTo>
                    <a:lnTo>
                      <a:pt x="51" y="161"/>
                    </a:lnTo>
                    <a:lnTo>
                      <a:pt x="72" y="148"/>
                    </a:lnTo>
                    <a:lnTo>
                      <a:pt x="108" y="163"/>
                    </a:lnTo>
                    <a:lnTo>
                      <a:pt x="138" y="163"/>
                    </a:lnTo>
                    <a:lnTo>
                      <a:pt x="154" y="203"/>
                    </a:lnTo>
                    <a:lnTo>
                      <a:pt x="161" y="230"/>
                    </a:lnTo>
                    <a:lnTo>
                      <a:pt x="152" y="25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9" name="Freeform 163"/>
              <p:cNvSpPr>
                <a:spLocks/>
              </p:cNvSpPr>
              <p:nvPr/>
            </p:nvSpPr>
            <p:spPr bwMode="auto">
              <a:xfrm>
                <a:off x="1172" y="3420"/>
                <a:ext cx="136" cy="290"/>
              </a:xfrm>
              <a:custGeom>
                <a:avLst/>
                <a:gdLst>
                  <a:gd name="T0" fmla="*/ 48 w 133"/>
                  <a:gd name="T1" fmla="*/ 0 h 284"/>
                  <a:gd name="T2" fmla="*/ 82 w 133"/>
                  <a:gd name="T3" fmla="*/ 65 h 284"/>
                  <a:gd name="T4" fmla="*/ 139 w 133"/>
                  <a:gd name="T5" fmla="*/ 75 h 284"/>
                  <a:gd name="T6" fmla="*/ 120 w 133"/>
                  <a:gd name="T7" fmla="*/ 126 h 284"/>
                  <a:gd name="T8" fmla="*/ 88 w 133"/>
                  <a:gd name="T9" fmla="*/ 141 h 284"/>
                  <a:gd name="T10" fmla="*/ 42 w 133"/>
                  <a:gd name="T11" fmla="*/ 107 h 284"/>
                  <a:gd name="T12" fmla="*/ 44 w 133"/>
                  <a:gd name="T13" fmla="*/ 180 h 284"/>
                  <a:gd name="T14" fmla="*/ 76 w 133"/>
                  <a:gd name="T15" fmla="*/ 242 h 284"/>
                  <a:gd name="T16" fmla="*/ 10 w 133"/>
                  <a:gd name="T17" fmla="*/ 296 h 284"/>
                  <a:gd name="T18" fmla="*/ 21 w 133"/>
                  <a:gd name="T19" fmla="*/ 180 h 284"/>
                  <a:gd name="T20" fmla="*/ 0 w 133"/>
                  <a:gd name="T21" fmla="*/ 82 h 284"/>
                  <a:gd name="T22" fmla="*/ 21 w 133"/>
                  <a:gd name="T23" fmla="*/ 12 h 284"/>
                  <a:gd name="T24" fmla="*/ 48 w 133"/>
                  <a:gd name="T25" fmla="*/ 0 h 284"/>
                  <a:gd name="T26" fmla="*/ 48 w 133"/>
                  <a:gd name="T27" fmla="*/ 0 h 2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3"/>
                  <a:gd name="T43" fmla="*/ 0 h 284"/>
                  <a:gd name="T44" fmla="*/ 133 w 133"/>
                  <a:gd name="T45" fmla="*/ 284 h 2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3" h="284">
                    <a:moveTo>
                      <a:pt x="46" y="0"/>
                    </a:moveTo>
                    <a:lnTo>
                      <a:pt x="78" y="63"/>
                    </a:lnTo>
                    <a:lnTo>
                      <a:pt x="133" y="71"/>
                    </a:lnTo>
                    <a:lnTo>
                      <a:pt x="114" y="120"/>
                    </a:lnTo>
                    <a:lnTo>
                      <a:pt x="84" y="135"/>
                    </a:lnTo>
                    <a:lnTo>
                      <a:pt x="40" y="103"/>
                    </a:lnTo>
                    <a:lnTo>
                      <a:pt x="42" y="172"/>
                    </a:lnTo>
                    <a:lnTo>
                      <a:pt x="72" y="232"/>
                    </a:lnTo>
                    <a:lnTo>
                      <a:pt x="10" y="284"/>
                    </a:lnTo>
                    <a:lnTo>
                      <a:pt x="21" y="172"/>
                    </a:lnTo>
                    <a:lnTo>
                      <a:pt x="0" y="78"/>
                    </a:lnTo>
                    <a:lnTo>
                      <a:pt x="21" y="1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0" name="Freeform 164"/>
              <p:cNvSpPr>
                <a:spLocks/>
              </p:cNvSpPr>
              <p:nvPr/>
            </p:nvSpPr>
            <p:spPr bwMode="auto">
              <a:xfrm>
                <a:off x="1045" y="3172"/>
                <a:ext cx="207" cy="100"/>
              </a:xfrm>
              <a:custGeom>
                <a:avLst/>
                <a:gdLst>
                  <a:gd name="T0" fmla="*/ 173 w 201"/>
                  <a:gd name="T1" fmla="*/ 6 h 99"/>
                  <a:gd name="T2" fmla="*/ 202 w 201"/>
                  <a:gd name="T3" fmla="*/ 0 h 99"/>
                  <a:gd name="T4" fmla="*/ 213 w 201"/>
                  <a:gd name="T5" fmla="*/ 21 h 99"/>
                  <a:gd name="T6" fmla="*/ 169 w 201"/>
                  <a:gd name="T7" fmla="*/ 30 h 99"/>
                  <a:gd name="T8" fmla="*/ 191 w 201"/>
                  <a:gd name="T9" fmla="*/ 53 h 99"/>
                  <a:gd name="T10" fmla="*/ 129 w 201"/>
                  <a:gd name="T11" fmla="*/ 89 h 99"/>
                  <a:gd name="T12" fmla="*/ 91 w 201"/>
                  <a:gd name="T13" fmla="*/ 74 h 99"/>
                  <a:gd name="T14" fmla="*/ 59 w 201"/>
                  <a:gd name="T15" fmla="*/ 95 h 99"/>
                  <a:gd name="T16" fmla="*/ 44 w 201"/>
                  <a:gd name="T17" fmla="*/ 69 h 99"/>
                  <a:gd name="T18" fmla="*/ 28 w 201"/>
                  <a:gd name="T19" fmla="*/ 101 h 99"/>
                  <a:gd name="T20" fmla="*/ 0 w 201"/>
                  <a:gd name="T21" fmla="*/ 74 h 99"/>
                  <a:gd name="T22" fmla="*/ 28 w 201"/>
                  <a:gd name="T23" fmla="*/ 42 h 99"/>
                  <a:gd name="T24" fmla="*/ 59 w 201"/>
                  <a:gd name="T25" fmla="*/ 30 h 99"/>
                  <a:gd name="T26" fmla="*/ 80 w 201"/>
                  <a:gd name="T27" fmla="*/ 40 h 99"/>
                  <a:gd name="T28" fmla="*/ 148 w 201"/>
                  <a:gd name="T29" fmla="*/ 27 h 99"/>
                  <a:gd name="T30" fmla="*/ 173 w 201"/>
                  <a:gd name="T31" fmla="*/ 6 h 99"/>
                  <a:gd name="T32" fmla="*/ 173 w 201"/>
                  <a:gd name="T33" fmla="*/ 6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1"/>
                  <a:gd name="T52" fmla="*/ 0 h 99"/>
                  <a:gd name="T53" fmla="*/ 201 w 201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1" h="99">
                    <a:moveTo>
                      <a:pt x="163" y="6"/>
                    </a:moveTo>
                    <a:lnTo>
                      <a:pt x="190" y="0"/>
                    </a:lnTo>
                    <a:lnTo>
                      <a:pt x="201" y="21"/>
                    </a:lnTo>
                    <a:lnTo>
                      <a:pt x="159" y="30"/>
                    </a:lnTo>
                    <a:lnTo>
                      <a:pt x="180" y="51"/>
                    </a:lnTo>
                    <a:lnTo>
                      <a:pt x="121" y="87"/>
                    </a:lnTo>
                    <a:lnTo>
                      <a:pt x="85" y="72"/>
                    </a:lnTo>
                    <a:lnTo>
                      <a:pt x="55" y="93"/>
                    </a:lnTo>
                    <a:lnTo>
                      <a:pt x="42" y="67"/>
                    </a:lnTo>
                    <a:lnTo>
                      <a:pt x="26" y="99"/>
                    </a:lnTo>
                    <a:lnTo>
                      <a:pt x="0" y="72"/>
                    </a:lnTo>
                    <a:lnTo>
                      <a:pt x="26" y="42"/>
                    </a:lnTo>
                    <a:lnTo>
                      <a:pt x="55" y="30"/>
                    </a:lnTo>
                    <a:lnTo>
                      <a:pt x="76" y="40"/>
                    </a:lnTo>
                    <a:lnTo>
                      <a:pt x="140" y="27"/>
                    </a:lnTo>
                    <a:lnTo>
                      <a:pt x="163" y="6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1" name="Freeform 165"/>
              <p:cNvSpPr>
                <a:spLocks/>
              </p:cNvSpPr>
              <p:nvPr/>
            </p:nvSpPr>
            <p:spPr bwMode="auto">
              <a:xfrm>
                <a:off x="1205" y="3051"/>
                <a:ext cx="103" cy="104"/>
              </a:xfrm>
              <a:custGeom>
                <a:avLst/>
                <a:gdLst>
                  <a:gd name="T0" fmla="*/ 106 w 100"/>
                  <a:gd name="T1" fmla="*/ 67 h 103"/>
                  <a:gd name="T2" fmla="*/ 104 w 100"/>
                  <a:gd name="T3" fmla="*/ 69 h 103"/>
                  <a:gd name="T4" fmla="*/ 104 w 100"/>
                  <a:gd name="T5" fmla="*/ 72 h 103"/>
                  <a:gd name="T6" fmla="*/ 101 w 100"/>
                  <a:gd name="T7" fmla="*/ 80 h 103"/>
                  <a:gd name="T8" fmla="*/ 99 w 100"/>
                  <a:gd name="T9" fmla="*/ 92 h 103"/>
                  <a:gd name="T10" fmla="*/ 88 w 100"/>
                  <a:gd name="T11" fmla="*/ 95 h 103"/>
                  <a:gd name="T12" fmla="*/ 81 w 100"/>
                  <a:gd name="T13" fmla="*/ 101 h 103"/>
                  <a:gd name="T14" fmla="*/ 76 w 100"/>
                  <a:gd name="T15" fmla="*/ 103 h 103"/>
                  <a:gd name="T16" fmla="*/ 74 w 100"/>
                  <a:gd name="T17" fmla="*/ 105 h 103"/>
                  <a:gd name="T18" fmla="*/ 47 w 100"/>
                  <a:gd name="T19" fmla="*/ 93 h 103"/>
                  <a:gd name="T20" fmla="*/ 40 w 100"/>
                  <a:gd name="T21" fmla="*/ 74 h 103"/>
                  <a:gd name="T22" fmla="*/ 36 w 100"/>
                  <a:gd name="T23" fmla="*/ 50 h 103"/>
                  <a:gd name="T24" fmla="*/ 21 w 100"/>
                  <a:gd name="T25" fmla="*/ 46 h 103"/>
                  <a:gd name="T26" fmla="*/ 21 w 100"/>
                  <a:gd name="T27" fmla="*/ 63 h 103"/>
                  <a:gd name="T28" fmla="*/ 0 w 100"/>
                  <a:gd name="T29" fmla="*/ 50 h 103"/>
                  <a:gd name="T30" fmla="*/ 0 w 100"/>
                  <a:gd name="T31" fmla="*/ 0 h 103"/>
                  <a:gd name="T32" fmla="*/ 106 w 100"/>
                  <a:gd name="T33" fmla="*/ 67 h 103"/>
                  <a:gd name="T34" fmla="*/ 106 w 100"/>
                  <a:gd name="T35" fmla="*/ 67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0"/>
                  <a:gd name="T55" fmla="*/ 0 h 103"/>
                  <a:gd name="T56" fmla="*/ 100 w 100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0" h="103">
                    <a:moveTo>
                      <a:pt x="100" y="65"/>
                    </a:moveTo>
                    <a:lnTo>
                      <a:pt x="98" y="67"/>
                    </a:lnTo>
                    <a:lnTo>
                      <a:pt x="98" y="70"/>
                    </a:lnTo>
                    <a:lnTo>
                      <a:pt x="95" y="78"/>
                    </a:lnTo>
                    <a:lnTo>
                      <a:pt x="93" y="90"/>
                    </a:lnTo>
                    <a:lnTo>
                      <a:pt x="83" y="93"/>
                    </a:lnTo>
                    <a:lnTo>
                      <a:pt x="77" y="99"/>
                    </a:lnTo>
                    <a:lnTo>
                      <a:pt x="72" y="101"/>
                    </a:lnTo>
                    <a:lnTo>
                      <a:pt x="70" y="103"/>
                    </a:lnTo>
                    <a:lnTo>
                      <a:pt x="45" y="91"/>
                    </a:lnTo>
                    <a:lnTo>
                      <a:pt x="38" y="72"/>
                    </a:lnTo>
                    <a:lnTo>
                      <a:pt x="34" y="50"/>
                    </a:lnTo>
                    <a:lnTo>
                      <a:pt x="19" y="46"/>
                    </a:lnTo>
                    <a:lnTo>
                      <a:pt x="19" y="61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2" name="Freeform 166"/>
              <p:cNvSpPr>
                <a:spLocks/>
              </p:cNvSpPr>
              <p:nvPr/>
            </p:nvSpPr>
            <p:spPr bwMode="auto">
              <a:xfrm>
                <a:off x="1166" y="2975"/>
                <a:ext cx="168" cy="147"/>
              </a:xfrm>
              <a:custGeom>
                <a:avLst/>
                <a:gdLst>
                  <a:gd name="T0" fmla="*/ 62 w 165"/>
                  <a:gd name="T1" fmla="*/ 11 h 144"/>
                  <a:gd name="T2" fmla="*/ 47 w 165"/>
                  <a:gd name="T3" fmla="*/ 0 h 144"/>
                  <a:gd name="T4" fmla="*/ 0 w 165"/>
                  <a:gd name="T5" fmla="*/ 6 h 144"/>
                  <a:gd name="T6" fmla="*/ 11 w 165"/>
                  <a:gd name="T7" fmla="*/ 34 h 144"/>
                  <a:gd name="T8" fmla="*/ 13 w 165"/>
                  <a:gd name="T9" fmla="*/ 55 h 144"/>
                  <a:gd name="T10" fmla="*/ 13 w 165"/>
                  <a:gd name="T11" fmla="*/ 59 h 144"/>
                  <a:gd name="T12" fmla="*/ 20 w 165"/>
                  <a:gd name="T13" fmla="*/ 67 h 144"/>
                  <a:gd name="T14" fmla="*/ 22 w 165"/>
                  <a:gd name="T15" fmla="*/ 72 h 144"/>
                  <a:gd name="T16" fmla="*/ 32 w 165"/>
                  <a:gd name="T17" fmla="*/ 82 h 144"/>
                  <a:gd name="T18" fmla="*/ 40 w 165"/>
                  <a:gd name="T19" fmla="*/ 90 h 144"/>
                  <a:gd name="T20" fmla="*/ 49 w 165"/>
                  <a:gd name="T21" fmla="*/ 99 h 144"/>
                  <a:gd name="T22" fmla="*/ 59 w 165"/>
                  <a:gd name="T23" fmla="*/ 107 h 144"/>
                  <a:gd name="T24" fmla="*/ 70 w 165"/>
                  <a:gd name="T25" fmla="*/ 116 h 144"/>
                  <a:gd name="T26" fmla="*/ 81 w 165"/>
                  <a:gd name="T27" fmla="*/ 125 h 144"/>
                  <a:gd name="T28" fmla="*/ 97 w 165"/>
                  <a:gd name="T29" fmla="*/ 135 h 144"/>
                  <a:gd name="T30" fmla="*/ 104 w 165"/>
                  <a:gd name="T31" fmla="*/ 139 h 144"/>
                  <a:gd name="T32" fmla="*/ 114 w 165"/>
                  <a:gd name="T33" fmla="*/ 147 h 144"/>
                  <a:gd name="T34" fmla="*/ 118 w 165"/>
                  <a:gd name="T35" fmla="*/ 149 h 144"/>
                  <a:gd name="T36" fmla="*/ 121 w 165"/>
                  <a:gd name="T37" fmla="*/ 150 h 144"/>
                  <a:gd name="T38" fmla="*/ 171 w 165"/>
                  <a:gd name="T39" fmla="*/ 116 h 144"/>
                  <a:gd name="T40" fmla="*/ 171 w 165"/>
                  <a:gd name="T41" fmla="*/ 114 h 144"/>
                  <a:gd name="T42" fmla="*/ 171 w 165"/>
                  <a:gd name="T43" fmla="*/ 107 h 144"/>
                  <a:gd name="T44" fmla="*/ 171 w 165"/>
                  <a:gd name="T45" fmla="*/ 97 h 144"/>
                  <a:gd name="T46" fmla="*/ 171 w 165"/>
                  <a:gd name="T47" fmla="*/ 86 h 144"/>
                  <a:gd name="T48" fmla="*/ 169 w 165"/>
                  <a:gd name="T49" fmla="*/ 69 h 144"/>
                  <a:gd name="T50" fmla="*/ 167 w 165"/>
                  <a:gd name="T51" fmla="*/ 55 h 144"/>
                  <a:gd name="T52" fmla="*/ 161 w 165"/>
                  <a:gd name="T53" fmla="*/ 42 h 144"/>
                  <a:gd name="T54" fmla="*/ 158 w 165"/>
                  <a:gd name="T55" fmla="*/ 31 h 144"/>
                  <a:gd name="T56" fmla="*/ 148 w 165"/>
                  <a:gd name="T57" fmla="*/ 17 h 144"/>
                  <a:gd name="T58" fmla="*/ 137 w 165"/>
                  <a:gd name="T59" fmla="*/ 11 h 144"/>
                  <a:gd name="T60" fmla="*/ 127 w 165"/>
                  <a:gd name="T61" fmla="*/ 6 h 144"/>
                  <a:gd name="T62" fmla="*/ 118 w 165"/>
                  <a:gd name="T63" fmla="*/ 2 h 144"/>
                  <a:gd name="T64" fmla="*/ 102 w 165"/>
                  <a:gd name="T65" fmla="*/ 0 h 144"/>
                  <a:gd name="T66" fmla="*/ 97 w 165"/>
                  <a:gd name="T67" fmla="*/ 0 h 144"/>
                  <a:gd name="T68" fmla="*/ 62 w 165"/>
                  <a:gd name="T69" fmla="*/ 11 h 144"/>
                  <a:gd name="T70" fmla="*/ 62 w 165"/>
                  <a:gd name="T71" fmla="*/ 11 h 1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65"/>
                  <a:gd name="T109" fmla="*/ 0 h 144"/>
                  <a:gd name="T110" fmla="*/ 165 w 165"/>
                  <a:gd name="T111" fmla="*/ 144 h 14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65" h="144">
                    <a:moveTo>
                      <a:pt x="60" y="11"/>
                    </a:moveTo>
                    <a:lnTo>
                      <a:pt x="45" y="0"/>
                    </a:lnTo>
                    <a:lnTo>
                      <a:pt x="0" y="6"/>
                    </a:lnTo>
                    <a:lnTo>
                      <a:pt x="11" y="32"/>
                    </a:lnTo>
                    <a:lnTo>
                      <a:pt x="13" y="53"/>
                    </a:lnTo>
                    <a:lnTo>
                      <a:pt x="13" y="57"/>
                    </a:lnTo>
                    <a:lnTo>
                      <a:pt x="20" y="65"/>
                    </a:lnTo>
                    <a:lnTo>
                      <a:pt x="22" y="70"/>
                    </a:lnTo>
                    <a:lnTo>
                      <a:pt x="30" y="78"/>
                    </a:lnTo>
                    <a:lnTo>
                      <a:pt x="38" y="86"/>
                    </a:lnTo>
                    <a:lnTo>
                      <a:pt x="47" y="95"/>
                    </a:lnTo>
                    <a:lnTo>
                      <a:pt x="57" y="103"/>
                    </a:lnTo>
                    <a:lnTo>
                      <a:pt x="68" y="112"/>
                    </a:lnTo>
                    <a:lnTo>
                      <a:pt x="79" y="120"/>
                    </a:lnTo>
                    <a:lnTo>
                      <a:pt x="93" y="129"/>
                    </a:lnTo>
                    <a:lnTo>
                      <a:pt x="100" y="133"/>
                    </a:lnTo>
                    <a:lnTo>
                      <a:pt x="110" y="141"/>
                    </a:lnTo>
                    <a:lnTo>
                      <a:pt x="114" y="143"/>
                    </a:lnTo>
                    <a:lnTo>
                      <a:pt x="117" y="144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5" y="103"/>
                    </a:lnTo>
                    <a:lnTo>
                      <a:pt x="165" y="93"/>
                    </a:lnTo>
                    <a:lnTo>
                      <a:pt x="165" y="82"/>
                    </a:lnTo>
                    <a:lnTo>
                      <a:pt x="163" y="67"/>
                    </a:lnTo>
                    <a:lnTo>
                      <a:pt x="161" y="53"/>
                    </a:lnTo>
                    <a:lnTo>
                      <a:pt x="155" y="40"/>
                    </a:lnTo>
                    <a:lnTo>
                      <a:pt x="152" y="29"/>
                    </a:lnTo>
                    <a:lnTo>
                      <a:pt x="142" y="17"/>
                    </a:lnTo>
                    <a:lnTo>
                      <a:pt x="133" y="11"/>
                    </a:lnTo>
                    <a:lnTo>
                      <a:pt x="123" y="6"/>
                    </a:lnTo>
                    <a:lnTo>
                      <a:pt x="114" y="2"/>
                    </a:lnTo>
                    <a:lnTo>
                      <a:pt x="98" y="0"/>
                    </a:lnTo>
                    <a:lnTo>
                      <a:pt x="93" y="0"/>
                    </a:lnTo>
                    <a:lnTo>
                      <a:pt x="60" y="1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3" name="Freeform 167"/>
              <p:cNvSpPr>
                <a:spLocks/>
              </p:cNvSpPr>
              <p:nvPr/>
            </p:nvSpPr>
            <p:spPr bwMode="auto">
              <a:xfrm>
                <a:off x="1160" y="2981"/>
                <a:ext cx="174" cy="148"/>
              </a:xfrm>
              <a:custGeom>
                <a:avLst/>
                <a:gdLst>
                  <a:gd name="T0" fmla="*/ 173 w 171"/>
                  <a:gd name="T1" fmla="*/ 101 h 144"/>
                  <a:gd name="T2" fmla="*/ 139 w 171"/>
                  <a:gd name="T3" fmla="*/ 114 h 144"/>
                  <a:gd name="T4" fmla="*/ 139 w 171"/>
                  <a:gd name="T5" fmla="*/ 108 h 144"/>
                  <a:gd name="T6" fmla="*/ 139 w 171"/>
                  <a:gd name="T7" fmla="*/ 97 h 144"/>
                  <a:gd name="T8" fmla="*/ 137 w 171"/>
                  <a:gd name="T9" fmla="*/ 87 h 144"/>
                  <a:gd name="T10" fmla="*/ 137 w 171"/>
                  <a:gd name="T11" fmla="*/ 80 h 144"/>
                  <a:gd name="T12" fmla="*/ 137 w 171"/>
                  <a:gd name="T13" fmla="*/ 70 h 144"/>
                  <a:gd name="T14" fmla="*/ 137 w 171"/>
                  <a:gd name="T15" fmla="*/ 65 h 144"/>
                  <a:gd name="T16" fmla="*/ 131 w 171"/>
                  <a:gd name="T17" fmla="*/ 51 h 144"/>
                  <a:gd name="T18" fmla="*/ 124 w 171"/>
                  <a:gd name="T19" fmla="*/ 45 h 144"/>
                  <a:gd name="T20" fmla="*/ 120 w 171"/>
                  <a:gd name="T21" fmla="*/ 42 h 144"/>
                  <a:gd name="T22" fmla="*/ 118 w 171"/>
                  <a:gd name="T23" fmla="*/ 42 h 144"/>
                  <a:gd name="T24" fmla="*/ 122 w 171"/>
                  <a:gd name="T25" fmla="*/ 47 h 144"/>
                  <a:gd name="T26" fmla="*/ 122 w 171"/>
                  <a:gd name="T27" fmla="*/ 53 h 144"/>
                  <a:gd name="T28" fmla="*/ 124 w 171"/>
                  <a:gd name="T29" fmla="*/ 65 h 144"/>
                  <a:gd name="T30" fmla="*/ 122 w 171"/>
                  <a:gd name="T31" fmla="*/ 74 h 144"/>
                  <a:gd name="T32" fmla="*/ 122 w 171"/>
                  <a:gd name="T33" fmla="*/ 85 h 144"/>
                  <a:gd name="T34" fmla="*/ 118 w 171"/>
                  <a:gd name="T35" fmla="*/ 94 h 144"/>
                  <a:gd name="T36" fmla="*/ 118 w 171"/>
                  <a:gd name="T37" fmla="*/ 99 h 144"/>
                  <a:gd name="T38" fmla="*/ 114 w 171"/>
                  <a:gd name="T39" fmla="*/ 97 h 144"/>
                  <a:gd name="T40" fmla="*/ 108 w 171"/>
                  <a:gd name="T41" fmla="*/ 94 h 144"/>
                  <a:gd name="T42" fmla="*/ 97 w 171"/>
                  <a:gd name="T43" fmla="*/ 87 h 144"/>
                  <a:gd name="T44" fmla="*/ 85 w 171"/>
                  <a:gd name="T45" fmla="*/ 80 h 144"/>
                  <a:gd name="T46" fmla="*/ 70 w 171"/>
                  <a:gd name="T47" fmla="*/ 66 h 144"/>
                  <a:gd name="T48" fmla="*/ 59 w 171"/>
                  <a:gd name="T49" fmla="*/ 51 h 144"/>
                  <a:gd name="T50" fmla="*/ 49 w 171"/>
                  <a:gd name="T51" fmla="*/ 40 h 144"/>
                  <a:gd name="T52" fmla="*/ 46 w 171"/>
                  <a:gd name="T53" fmla="*/ 38 h 144"/>
                  <a:gd name="T54" fmla="*/ 46 w 171"/>
                  <a:gd name="T55" fmla="*/ 65 h 144"/>
                  <a:gd name="T56" fmla="*/ 26 w 171"/>
                  <a:gd name="T57" fmla="*/ 49 h 144"/>
                  <a:gd name="T58" fmla="*/ 34 w 171"/>
                  <a:gd name="T59" fmla="*/ 23 h 144"/>
                  <a:gd name="T60" fmla="*/ 7 w 171"/>
                  <a:gd name="T61" fmla="*/ 0 h 144"/>
                  <a:gd name="T62" fmla="*/ 0 w 171"/>
                  <a:gd name="T63" fmla="*/ 5 h 144"/>
                  <a:gd name="T64" fmla="*/ 11 w 171"/>
                  <a:gd name="T65" fmla="*/ 23 h 144"/>
                  <a:gd name="T66" fmla="*/ 19 w 171"/>
                  <a:gd name="T67" fmla="*/ 61 h 144"/>
                  <a:gd name="T68" fmla="*/ 21 w 171"/>
                  <a:gd name="T69" fmla="*/ 63 h 144"/>
                  <a:gd name="T70" fmla="*/ 28 w 171"/>
                  <a:gd name="T71" fmla="*/ 74 h 144"/>
                  <a:gd name="T72" fmla="*/ 34 w 171"/>
                  <a:gd name="T73" fmla="*/ 80 h 144"/>
                  <a:gd name="T74" fmla="*/ 42 w 171"/>
                  <a:gd name="T75" fmla="*/ 89 h 144"/>
                  <a:gd name="T76" fmla="*/ 49 w 171"/>
                  <a:gd name="T77" fmla="*/ 99 h 144"/>
                  <a:gd name="T78" fmla="*/ 61 w 171"/>
                  <a:gd name="T79" fmla="*/ 108 h 144"/>
                  <a:gd name="T80" fmla="*/ 70 w 171"/>
                  <a:gd name="T81" fmla="*/ 114 h 144"/>
                  <a:gd name="T82" fmla="*/ 82 w 171"/>
                  <a:gd name="T83" fmla="*/ 124 h 144"/>
                  <a:gd name="T84" fmla="*/ 95 w 171"/>
                  <a:gd name="T85" fmla="*/ 129 h 144"/>
                  <a:gd name="T86" fmla="*/ 106 w 171"/>
                  <a:gd name="T87" fmla="*/ 139 h 144"/>
                  <a:gd name="T88" fmla="*/ 114 w 171"/>
                  <a:gd name="T89" fmla="*/ 143 h 144"/>
                  <a:gd name="T90" fmla="*/ 124 w 171"/>
                  <a:gd name="T91" fmla="*/ 146 h 144"/>
                  <a:gd name="T92" fmla="*/ 129 w 171"/>
                  <a:gd name="T93" fmla="*/ 150 h 144"/>
                  <a:gd name="T94" fmla="*/ 131 w 171"/>
                  <a:gd name="T95" fmla="*/ 152 h 144"/>
                  <a:gd name="T96" fmla="*/ 177 w 171"/>
                  <a:gd name="T97" fmla="*/ 114 h 144"/>
                  <a:gd name="T98" fmla="*/ 173 w 171"/>
                  <a:gd name="T99" fmla="*/ 101 h 144"/>
                  <a:gd name="T100" fmla="*/ 173 w 171"/>
                  <a:gd name="T101" fmla="*/ 101 h 14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71"/>
                  <a:gd name="T154" fmla="*/ 0 h 144"/>
                  <a:gd name="T155" fmla="*/ 171 w 171"/>
                  <a:gd name="T156" fmla="*/ 144 h 14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71" h="144">
                    <a:moveTo>
                      <a:pt x="167" y="95"/>
                    </a:moveTo>
                    <a:lnTo>
                      <a:pt x="135" y="108"/>
                    </a:lnTo>
                    <a:lnTo>
                      <a:pt x="135" y="102"/>
                    </a:lnTo>
                    <a:lnTo>
                      <a:pt x="135" y="91"/>
                    </a:lnTo>
                    <a:lnTo>
                      <a:pt x="133" y="83"/>
                    </a:lnTo>
                    <a:lnTo>
                      <a:pt x="133" y="76"/>
                    </a:lnTo>
                    <a:lnTo>
                      <a:pt x="133" y="66"/>
                    </a:lnTo>
                    <a:lnTo>
                      <a:pt x="133" y="61"/>
                    </a:lnTo>
                    <a:lnTo>
                      <a:pt x="127" y="49"/>
                    </a:lnTo>
                    <a:lnTo>
                      <a:pt x="120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8" y="45"/>
                    </a:lnTo>
                    <a:lnTo>
                      <a:pt x="118" y="51"/>
                    </a:lnTo>
                    <a:lnTo>
                      <a:pt x="120" y="61"/>
                    </a:lnTo>
                    <a:lnTo>
                      <a:pt x="118" y="70"/>
                    </a:lnTo>
                    <a:lnTo>
                      <a:pt x="118" y="81"/>
                    </a:lnTo>
                    <a:lnTo>
                      <a:pt x="114" y="89"/>
                    </a:lnTo>
                    <a:lnTo>
                      <a:pt x="114" y="93"/>
                    </a:lnTo>
                    <a:lnTo>
                      <a:pt x="110" y="91"/>
                    </a:lnTo>
                    <a:lnTo>
                      <a:pt x="104" y="89"/>
                    </a:lnTo>
                    <a:lnTo>
                      <a:pt x="93" y="83"/>
                    </a:lnTo>
                    <a:lnTo>
                      <a:pt x="83" y="76"/>
                    </a:lnTo>
                    <a:lnTo>
                      <a:pt x="68" y="62"/>
                    </a:lnTo>
                    <a:lnTo>
                      <a:pt x="57" y="49"/>
                    </a:lnTo>
                    <a:lnTo>
                      <a:pt x="47" y="38"/>
                    </a:lnTo>
                    <a:lnTo>
                      <a:pt x="44" y="36"/>
                    </a:lnTo>
                    <a:lnTo>
                      <a:pt x="44" y="61"/>
                    </a:lnTo>
                    <a:lnTo>
                      <a:pt x="26" y="47"/>
                    </a:lnTo>
                    <a:lnTo>
                      <a:pt x="32" y="21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11" y="21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8" y="70"/>
                    </a:lnTo>
                    <a:lnTo>
                      <a:pt x="32" y="76"/>
                    </a:lnTo>
                    <a:lnTo>
                      <a:pt x="40" y="85"/>
                    </a:lnTo>
                    <a:lnTo>
                      <a:pt x="47" y="93"/>
                    </a:lnTo>
                    <a:lnTo>
                      <a:pt x="59" y="102"/>
                    </a:lnTo>
                    <a:lnTo>
                      <a:pt x="68" y="108"/>
                    </a:lnTo>
                    <a:lnTo>
                      <a:pt x="80" y="118"/>
                    </a:lnTo>
                    <a:lnTo>
                      <a:pt x="91" y="123"/>
                    </a:lnTo>
                    <a:lnTo>
                      <a:pt x="102" y="131"/>
                    </a:lnTo>
                    <a:lnTo>
                      <a:pt x="110" y="135"/>
                    </a:lnTo>
                    <a:lnTo>
                      <a:pt x="120" y="138"/>
                    </a:lnTo>
                    <a:lnTo>
                      <a:pt x="125" y="142"/>
                    </a:lnTo>
                    <a:lnTo>
                      <a:pt x="127" y="144"/>
                    </a:lnTo>
                    <a:lnTo>
                      <a:pt x="171" y="108"/>
                    </a:lnTo>
                    <a:lnTo>
                      <a:pt x="167" y="95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4" name="Freeform 168"/>
              <p:cNvSpPr>
                <a:spLocks/>
              </p:cNvSpPr>
              <p:nvPr/>
            </p:nvSpPr>
            <p:spPr bwMode="auto">
              <a:xfrm>
                <a:off x="1298" y="3463"/>
                <a:ext cx="47" cy="15"/>
              </a:xfrm>
              <a:custGeom>
                <a:avLst/>
                <a:gdLst>
                  <a:gd name="T0" fmla="*/ 49 w 45"/>
                  <a:gd name="T1" fmla="*/ 0 h 16"/>
                  <a:gd name="T2" fmla="*/ 4 w 45"/>
                  <a:gd name="T3" fmla="*/ 0 h 16"/>
                  <a:gd name="T4" fmla="*/ 0 w 45"/>
                  <a:gd name="T5" fmla="*/ 14 h 16"/>
                  <a:gd name="T6" fmla="*/ 48 w 45"/>
                  <a:gd name="T7" fmla="*/ 14 h 16"/>
                  <a:gd name="T8" fmla="*/ 49 w 45"/>
                  <a:gd name="T9" fmla="*/ 0 h 16"/>
                  <a:gd name="T10" fmla="*/ 49 w 45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16"/>
                  <a:gd name="T20" fmla="*/ 45 w 45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16">
                    <a:moveTo>
                      <a:pt x="45" y="0"/>
                    </a:moveTo>
                    <a:lnTo>
                      <a:pt x="4" y="0"/>
                    </a:lnTo>
                    <a:lnTo>
                      <a:pt x="0" y="16"/>
                    </a:lnTo>
                    <a:lnTo>
                      <a:pt x="44" y="1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5" name="Freeform 169"/>
              <p:cNvSpPr>
                <a:spLocks/>
              </p:cNvSpPr>
              <p:nvPr/>
            </p:nvSpPr>
            <p:spPr bwMode="auto">
              <a:xfrm>
                <a:off x="1230" y="3420"/>
                <a:ext cx="51" cy="51"/>
              </a:xfrm>
              <a:custGeom>
                <a:avLst/>
                <a:gdLst>
                  <a:gd name="T0" fmla="*/ 52 w 50"/>
                  <a:gd name="T1" fmla="*/ 36 h 52"/>
                  <a:gd name="T2" fmla="*/ 6 w 50"/>
                  <a:gd name="T3" fmla="*/ 0 h 52"/>
                  <a:gd name="T4" fmla="*/ 0 w 50"/>
                  <a:gd name="T5" fmla="*/ 18 h 52"/>
                  <a:gd name="T6" fmla="*/ 21 w 50"/>
                  <a:gd name="T7" fmla="*/ 36 h 52"/>
                  <a:gd name="T8" fmla="*/ 44 w 50"/>
                  <a:gd name="T9" fmla="*/ 50 h 52"/>
                  <a:gd name="T10" fmla="*/ 52 w 50"/>
                  <a:gd name="T11" fmla="*/ 36 h 52"/>
                  <a:gd name="T12" fmla="*/ 52 w 50"/>
                  <a:gd name="T13" fmla="*/ 36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52"/>
                  <a:gd name="T23" fmla="*/ 50 w 50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52">
                    <a:moveTo>
                      <a:pt x="50" y="38"/>
                    </a:moveTo>
                    <a:lnTo>
                      <a:pt x="6" y="0"/>
                    </a:lnTo>
                    <a:lnTo>
                      <a:pt x="0" y="18"/>
                    </a:lnTo>
                    <a:lnTo>
                      <a:pt x="21" y="38"/>
                    </a:lnTo>
                    <a:lnTo>
                      <a:pt x="42" y="52"/>
                    </a:lnTo>
                    <a:lnTo>
                      <a:pt x="50" y="38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6" name="Freeform 170"/>
              <p:cNvSpPr>
                <a:spLocks/>
              </p:cNvSpPr>
              <p:nvPr/>
            </p:nvSpPr>
            <p:spPr bwMode="auto">
              <a:xfrm>
                <a:off x="1211" y="3393"/>
                <a:ext cx="19" cy="31"/>
              </a:xfrm>
              <a:custGeom>
                <a:avLst/>
                <a:gdLst>
                  <a:gd name="T0" fmla="*/ 19 w 19"/>
                  <a:gd name="T1" fmla="*/ 19 h 28"/>
                  <a:gd name="T2" fmla="*/ 2 w 19"/>
                  <a:gd name="T3" fmla="*/ 0 h 28"/>
                  <a:gd name="T4" fmla="*/ 0 w 19"/>
                  <a:gd name="T5" fmla="*/ 13 h 28"/>
                  <a:gd name="T6" fmla="*/ 10 w 19"/>
                  <a:gd name="T7" fmla="*/ 34 h 28"/>
                  <a:gd name="T8" fmla="*/ 19 w 19"/>
                  <a:gd name="T9" fmla="*/ 19 h 28"/>
                  <a:gd name="T10" fmla="*/ 19 w 19"/>
                  <a:gd name="T11" fmla="*/ 19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"/>
                  <a:gd name="T19" fmla="*/ 0 h 28"/>
                  <a:gd name="T20" fmla="*/ 19 w 19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" h="28">
                    <a:moveTo>
                      <a:pt x="19" y="15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10" y="28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7" name="Freeform 171"/>
              <p:cNvSpPr>
                <a:spLocks/>
              </p:cNvSpPr>
              <p:nvPr/>
            </p:nvSpPr>
            <p:spPr bwMode="auto">
              <a:xfrm>
                <a:off x="1240" y="3656"/>
                <a:ext cx="64" cy="183"/>
              </a:xfrm>
              <a:custGeom>
                <a:avLst/>
                <a:gdLst>
                  <a:gd name="T0" fmla="*/ 38 w 62"/>
                  <a:gd name="T1" fmla="*/ 0 h 178"/>
                  <a:gd name="T2" fmla="*/ 63 w 62"/>
                  <a:gd name="T3" fmla="*/ 11 h 178"/>
                  <a:gd name="T4" fmla="*/ 51 w 62"/>
                  <a:gd name="T5" fmla="*/ 24 h 178"/>
                  <a:gd name="T6" fmla="*/ 66 w 62"/>
                  <a:gd name="T7" fmla="*/ 51 h 178"/>
                  <a:gd name="T8" fmla="*/ 66 w 62"/>
                  <a:gd name="T9" fmla="*/ 53 h 178"/>
                  <a:gd name="T10" fmla="*/ 66 w 62"/>
                  <a:gd name="T11" fmla="*/ 64 h 178"/>
                  <a:gd name="T12" fmla="*/ 65 w 62"/>
                  <a:gd name="T13" fmla="*/ 72 h 178"/>
                  <a:gd name="T14" fmla="*/ 65 w 62"/>
                  <a:gd name="T15" fmla="*/ 81 h 178"/>
                  <a:gd name="T16" fmla="*/ 59 w 62"/>
                  <a:gd name="T17" fmla="*/ 92 h 178"/>
                  <a:gd name="T18" fmla="*/ 55 w 62"/>
                  <a:gd name="T19" fmla="*/ 106 h 178"/>
                  <a:gd name="T20" fmla="*/ 45 w 62"/>
                  <a:gd name="T21" fmla="*/ 116 h 178"/>
                  <a:gd name="T22" fmla="*/ 38 w 62"/>
                  <a:gd name="T23" fmla="*/ 133 h 178"/>
                  <a:gd name="T24" fmla="*/ 28 w 62"/>
                  <a:gd name="T25" fmla="*/ 146 h 178"/>
                  <a:gd name="T26" fmla="*/ 21 w 62"/>
                  <a:gd name="T27" fmla="*/ 158 h 178"/>
                  <a:gd name="T28" fmla="*/ 9 w 62"/>
                  <a:gd name="T29" fmla="*/ 168 h 178"/>
                  <a:gd name="T30" fmla="*/ 4 w 62"/>
                  <a:gd name="T31" fmla="*/ 179 h 178"/>
                  <a:gd name="T32" fmla="*/ 0 w 62"/>
                  <a:gd name="T33" fmla="*/ 184 h 178"/>
                  <a:gd name="T34" fmla="*/ 0 w 62"/>
                  <a:gd name="T35" fmla="*/ 188 h 178"/>
                  <a:gd name="T36" fmla="*/ 11 w 62"/>
                  <a:gd name="T37" fmla="*/ 45 h 178"/>
                  <a:gd name="T38" fmla="*/ 38 w 62"/>
                  <a:gd name="T39" fmla="*/ 0 h 178"/>
                  <a:gd name="T40" fmla="*/ 38 w 62"/>
                  <a:gd name="T41" fmla="*/ 0 h 17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2"/>
                  <a:gd name="T64" fmla="*/ 0 h 178"/>
                  <a:gd name="T65" fmla="*/ 62 w 62"/>
                  <a:gd name="T66" fmla="*/ 178 h 17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2" h="178">
                    <a:moveTo>
                      <a:pt x="36" y="0"/>
                    </a:moveTo>
                    <a:lnTo>
                      <a:pt x="59" y="11"/>
                    </a:lnTo>
                    <a:lnTo>
                      <a:pt x="47" y="22"/>
                    </a:lnTo>
                    <a:lnTo>
                      <a:pt x="62" y="49"/>
                    </a:lnTo>
                    <a:lnTo>
                      <a:pt x="62" y="51"/>
                    </a:lnTo>
                    <a:lnTo>
                      <a:pt x="62" y="60"/>
                    </a:lnTo>
                    <a:lnTo>
                      <a:pt x="61" y="68"/>
                    </a:lnTo>
                    <a:lnTo>
                      <a:pt x="61" y="77"/>
                    </a:lnTo>
                    <a:lnTo>
                      <a:pt x="55" y="87"/>
                    </a:lnTo>
                    <a:lnTo>
                      <a:pt x="51" y="100"/>
                    </a:lnTo>
                    <a:lnTo>
                      <a:pt x="43" y="110"/>
                    </a:lnTo>
                    <a:lnTo>
                      <a:pt x="36" y="125"/>
                    </a:lnTo>
                    <a:lnTo>
                      <a:pt x="26" y="138"/>
                    </a:lnTo>
                    <a:lnTo>
                      <a:pt x="19" y="150"/>
                    </a:lnTo>
                    <a:lnTo>
                      <a:pt x="9" y="159"/>
                    </a:lnTo>
                    <a:lnTo>
                      <a:pt x="4" y="169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11" y="4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8" name="Freeform 172"/>
              <p:cNvSpPr>
                <a:spLocks/>
              </p:cNvSpPr>
              <p:nvPr/>
            </p:nvSpPr>
            <p:spPr bwMode="auto">
              <a:xfrm>
                <a:off x="883" y="3143"/>
                <a:ext cx="183" cy="72"/>
              </a:xfrm>
              <a:custGeom>
                <a:avLst/>
                <a:gdLst>
                  <a:gd name="T0" fmla="*/ 57 w 179"/>
                  <a:gd name="T1" fmla="*/ 0 h 70"/>
                  <a:gd name="T2" fmla="*/ 84 w 179"/>
                  <a:gd name="T3" fmla="*/ 7 h 70"/>
                  <a:gd name="T4" fmla="*/ 93 w 179"/>
                  <a:gd name="T5" fmla="*/ 30 h 70"/>
                  <a:gd name="T6" fmla="*/ 128 w 179"/>
                  <a:gd name="T7" fmla="*/ 34 h 70"/>
                  <a:gd name="T8" fmla="*/ 187 w 179"/>
                  <a:gd name="T9" fmla="*/ 62 h 70"/>
                  <a:gd name="T10" fmla="*/ 115 w 179"/>
                  <a:gd name="T11" fmla="*/ 74 h 70"/>
                  <a:gd name="T12" fmla="*/ 80 w 179"/>
                  <a:gd name="T13" fmla="*/ 41 h 70"/>
                  <a:gd name="T14" fmla="*/ 0 w 179"/>
                  <a:gd name="T15" fmla="*/ 41 h 70"/>
                  <a:gd name="T16" fmla="*/ 0 w 179"/>
                  <a:gd name="T17" fmla="*/ 26 h 70"/>
                  <a:gd name="T18" fmla="*/ 63 w 179"/>
                  <a:gd name="T19" fmla="*/ 24 h 70"/>
                  <a:gd name="T20" fmla="*/ 57 w 179"/>
                  <a:gd name="T21" fmla="*/ 0 h 70"/>
                  <a:gd name="T22" fmla="*/ 57 w 179"/>
                  <a:gd name="T23" fmla="*/ 0 h 7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9"/>
                  <a:gd name="T37" fmla="*/ 0 h 70"/>
                  <a:gd name="T38" fmla="*/ 179 w 179"/>
                  <a:gd name="T39" fmla="*/ 70 h 7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9" h="70">
                    <a:moveTo>
                      <a:pt x="55" y="0"/>
                    </a:moveTo>
                    <a:lnTo>
                      <a:pt x="80" y="7"/>
                    </a:lnTo>
                    <a:lnTo>
                      <a:pt x="89" y="28"/>
                    </a:lnTo>
                    <a:lnTo>
                      <a:pt x="122" y="32"/>
                    </a:lnTo>
                    <a:lnTo>
                      <a:pt x="179" y="58"/>
                    </a:lnTo>
                    <a:lnTo>
                      <a:pt x="110" y="70"/>
                    </a:lnTo>
                    <a:lnTo>
                      <a:pt x="76" y="39"/>
                    </a:lnTo>
                    <a:lnTo>
                      <a:pt x="0" y="39"/>
                    </a:lnTo>
                    <a:lnTo>
                      <a:pt x="0" y="24"/>
                    </a:lnTo>
                    <a:lnTo>
                      <a:pt x="61" y="22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29" name="Freeform 173"/>
              <p:cNvSpPr>
                <a:spLocks/>
              </p:cNvSpPr>
              <p:nvPr/>
            </p:nvSpPr>
            <p:spPr bwMode="auto">
              <a:xfrm>
                <a:off x="1419" y="3120"/>
                <a:ext cx="135" cy="154"/>
              </a:xfrm>
              <a:custGeom>
                <a:avLst/>
                <a:gdLst>
                  <a:gd name="T0" fmla="*/ 42 w 131"/>
                  <a:gd name="T1" fmla="*/ 158 h 150"/>
                  <a:gd name="T2" fmla="*/ 45 w 131"/>
                  <a:gd name="T3" fmla="*/ 156 h 150"/>
                  <a:gd name="T4" fmla="*/ 57 w 131"/>
                  <a:gd name="T5" fmla="*/ 148 h 150"/>
                  <a:gd name="T6" fmla="*/ 66 w 131"/>
                  <a:gd name="T7" fmla="*/ 136 h 150"/>
                  <a:gd name="T8" fmla="*/ 78 w 131"/>
                  <a:gd name="T9" fmla="*/ 123 h 150"/>
                  <a:gd name="T10" fmla="*/ 80 w 131"/>
                  <a:gd name="T11" fmla="*/ 108 h 150"/>
                  <a:gd name="T12" fmla="*/ 80 w 131"/>
                  <a:gd name="T13" fmla="*/ 95 h 150"/>
                  <a:gd name="T14" fmla="*/ 78 w 131"/>
                  <a:gd name="T15" fmla="*/ 85 h 150"/>
                  <a:gd name="T16" fmla="*/ 78 w 131"/>
                  <a:gd name="T17" fmla="*/ 83 h 150"/>
                  <a:gd name="T18" fmla="*/ 112 w 131"/>
                  <a:gd name="T19" fmla="*/ 74 h 150"/>
                  <a:gd name="T20" fmla="*/ 139 w 131"/>
                  <a:gd name="T21" fmla="*/ 0 h 150"/>
                  <a:gd name="T22" fmla="*/ 103 w 131"/>
                  <a:gd name="T23" fmla="*/ 40 h 150"/>
                  <a:gd name="T24" fmla="*/ 91 w 131"/>
                  <a:gd name="T25" fmla="*/ 11 h 150"/>
                  <a:gd name="T26" fmla="*/ 76 w 131"/>
                  <a:gd name="T27" fmla="*/ 30 h 150"/>
                  <a:gd name="T28" fmla="*/ 76 w 131"/>
                  <a:gd name="T29" fmla="*/ 63 h 150"/>
                  <a:gd name="T30" fmla="*/ 42 w 131"/>
                  <a:gd name="T31" fmla="*/ 95 h 150"/>
                  <a:gd name="T32" fmla="*/ 0 w 131"/>
                  <a:gd name="T33" fmla="*/ 154 h 150"/>
                  <a:gd name="T34" fmla="*/ 26 w 131"/>
                  <a:gd name="T35" fmla="*/ 154 h 150"/>
                  <a:gd name="T36" fmla="*/ 42 w 131"/>
                  <a:gd name="T37" fmla="*/ 158 h 150"/>
                  <a:gd name="T38" fmla="*/ 42 w 131"/>
                  <a:gd name="T39" fmla="*/ 15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1"/>
                  <a:gd name="T61" fmla="*/ 0 h 150"/>
                  <a:gd name="T62" fmla="*/ 131 w 131"/>
                  <a:gd name="T63" fmla="*/ 150 h 15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1" h="150">
                    <a:moveTo>
                      <a:pt x="40" y="150"/>
                    </a:moveTo>
                    <a:lnTo>
                      <a:pt x="43" y="148"/>
                    </a:lnTo>
                    <a:lnTo>
                      <a:pt x="53" y="140"/>
                    </a:lnTo>
                    <a:lnTo>
                      <a:pt x="62" y="129"/>
                    </a:lnTo>
                    <a:lnTo>
                      <a:pt x="74" y="117"/>
                    </a:lnTo>
                    <a:lnTo>
                      <a:pt x="76" y="102"/>
                    </a:lnTo>
                    <a:lnTo>
                      <a:pt x="76" y="91"/>
                    </a:lnTo>
                    <a:lnTo>
                      <a:pt x="74" y="81"/>
                    </a:lnTo>
                    <a:lnTo>
                      <a:pt x="74" y="79"/>
                    </a:lnTo>
                    <a:lnTo>
                      <a:pt x="106" y="70"/>
                    </a:lnTo>
                    <a:lnTo>
                      <a:pt x="131" y="0"/>
                    </a:lnTo>
                    <a:lnTo>
                      <a:pt x="97" y="38"/>
                    </a:lnTo>
                    <a:lnTo>
                      <a:pt x="85" y="11"/>
                    </a:lnTo>
                    <a:lnTo>
                      <a:pt x="72" y="28"/>
                    </a:lnTo>
                    <a:lnTo>
                      <a:pt x="72" y="59"/>
                    </a:lnTo>
                    <a:lnTo>
                      <a:pt x="40" y="91"/>
                    </a:lnTo>
                    <a:lnTo>
                      <a:pt x="0" y="146"/>
                    </a:lnTo>
                    <a:lnTo>
                      <a:pt x="24" y="146"/>
                    </a:lnTo>
                    <a:lnTo>
                      <a:pt x="40" y="15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60" name="Group 174"/>
            <p:cNvGrpSpPr>
              <a:grpSpLocks/>
            </p:cNvGrpSpPr>
            <p:nvPr/>
          </p:nvGrpSpPr>
          <p:grpSpPr bwMode="auto">
            <a:xfrm>
              <a:off x="4227513" y="1086129"/>
              <a:ext cx="671512" cy="1460500"/>
              <a:chOff x="2339" y="2267"/>
              <a:chExt cx="284" cy="618"/>
            </a:xfrm>
          </p:grpSpPr>
          <p:sp>
            <p:nvSpPr>
              <p:cNvPr id="87" name="Freeform 175"/>
              <p:cNvSpPr>
                <a:spLocks/>
              </p:cNvSpPr>
              <p:nvPr/>
            </p:nvSpPr>
            <p:spPr bwMode="auto">
              <a:xfrm>
                <a:off x="2397" y="2444"/>
                <a:ext cx="55" cy="112"/>
              </a:xfrm>
              <a:custGeom>
                <a:avLst/>
                <a:gdLst>
                  <a:gd name="T0" fmla="*/ 0 w 85"/>
                  <a:gd name="T1" fmla="*/ 5 h 178"/>
                  <a:gd name="T2" fmla="*/ 36 w 85"/>
                  <a:gd name="T3" fmla="*/ 0 h 178"/>
                  <a:gd name="T4" fmla="*/ 34 w 85"/>
                  <a:gd name="T5" fmla="*/ 70 h 178"/>
                  <a:gd name="T6" fmla="*/ 0 w 85"/>
                  <a:gd name="T7" fmla="*/ 58 h 178"/>
                  <a:gd name="T8" fmla="*/ 0 w 85"/>
                  <a:gd name="T9" fmla="*/ 5 h 178"/>
                  <a:gd name="T10" fmla="*/ 0 w 85"/>
                  <a:gd name="T11" fmla="*/ 5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5"/>
                  <a:gd name="T19" fmla="*/ 0 h 178"/>
                  <a:gd name="T20" fmla="*/ 85 w 8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5" h="178">
                    <a:moveTo>
                      <a:pt x="0" y="13"/>
                    </a:moveTo>
                    <a:lnTo>
                      <a:pt x="85" y="0"/>
                    </a:lnTo>
                    <a:lnTo>
                      <a:pt x="82" y="178"/>
                    </a:lnTo>
                    <a:lnTo>
                      <a:pt x="0" y="146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8" name="Freeform 176"/>
              <p:cNvSpPr>
                <a:spLocks/>
              </p:cNvSpPr>
              <p:nvPr/>
            </p:nvSpPr>
            <p:spPr bwMode="auto">
              <a:xfrm>
                <a:off x="2351" y="2814"/>
                <a:ext cx="272" cy="71"/>
              </a:xfrm>
              <a:custGeom>
                <a:avLst/>
                <a:gdLst>
                  <a:gd name="T0" fmla="*/ 0 w 427"/>
                  <a:gd name="T1" fmla="*/ 17 h 112"/>
                  <a:gd name="T2" fmla="*/ 57 w 427"/>
                  <a:gd name="T3" fmla="*/ 17 h 112"/>
                  <a:gd name="T4" fmla="*/ 55 w 427"/>
                  <a:gd name="T5" fmla="*/ 16 h 112"/>
                  <a:gd name="T6" fmla="*/ 53 w 427"/>
                  <a:gd name="T7" fmla="*/ 15 h 112"/>
                  <a:gd name="T8" fmla="*/ 50 w 427"/>
                  <a:gd name="T9" fmla="*/ 13 h 112"/>
                  <a:gd name="T10" fmla="*/ 48 w 427"/>
                  <a:gd name="T11" fmla="*/ 10 h 112"/>
                  <a:gd name="T12" fmla="*/ 45 w 427"/>
                  <a:gd name="T13" fmla="*/ 7 h 112"/>
                  <a:gd name="T14" fmla="*/ 44 w 427"/>
                  <a:gd name="T15" fmla="*/ 5 h 112"/>
                  <a:gd name="T16" fmla="*/ 45 w 427"/>
                  <a:gd name="T17" fmla="*/ 3 h 112"/>
                  <a:gd name="T18" fmla="*/ 49 w 427"/>
                  <a:gd name="T19" fmla="*/ 2 h 112"/>
                  <a:gd name="T20" fmla="*/ 55 w 427"/>
                  <a:gd name="T21" fmla="*/ 0 h 112"/>
                  <a:gd name="T22" fmla="*/ 66 w 427"/>
                  <a:gd name="T23" fmla="*/ 0 h 112"/>
                  <a:gd name="T24" fmla="*/ 76 w 427"/>
                  <a:gd name="T25" fmla="*/ 0 h 112"/>
                  <a:gd name="T26" fmla="*/ 87 w 427"/>
                  <a:gd name="T27" fmla="*/ 2 h 112"/>
                  <a:gd name="T28" fmla="*/ 98 w 427"/>
                  <a:gd name="T29" fmla="*/ 2 h 112"/>
                  <a:gd name="T30" fmla="*/ 106 w 427"/>
                  <a:gd name="T31" fmla="*/ 3 h 112"/>
                  <a:gd name="T32" fmla="*/ 112 w 427"/>
                  <a:gd name="T33" fmla="*/ 3 h 112"/>
                  <a:gd name="T34" fmla="*/ 115 w 427"/>
                  <a:gd name="T35" fmla="*/ 4 h 112"/>
                  <a:gd name="T36" fmla="*/ 141 w 427"/>
                  <a:gd name="T37" fmla="*/ 13 h 112"/>
                  <a:gd name="T38" fmla="*/ 128 w 427"/>
                  <a:gd name="T39" fmla="*/ 22 h 112"/>
                  <a:gd name="T40" fmla="*/ 173 w 427"/>
                  <a:gd name="T41" fmla="*/ 29 h 112"/>
                  <a:gd name="T42" fmla="*/ 141 w 427"/>
                  <a:gd name="T43" fmla="*/ 45 h 112"/>
                  <a:gd name="T44" fmla="*/ 103 w 427"/>
                  <a:gd name="T45" fmla="*/ 36 h 112"/>
                  <a:gd name="T46" fmla="*/ 103 w 427"/>
                  <a:gd name="T47" fmla="*/ 36 h 112"/>
                  <a:gd name="T48" fmla="*/ 101 w 427"/>
                  <a:gd name="T49" fmla="*/ 36 h 112"/>
                  <a:gd name="T50" fmla="*/ 99 w 427"/>
                  <a:gd name="T51" fmla="*/ 36 h 112"/>
                  <a:gd name="T52" fmla="*/ 96 w 427"/>
                  <a:gd name="T53" fmla="*/ 37 h 112"/>
                  <a:gd name="T54" fmla="*/ 91 w 427"/>
                  <a:gd name="T55" fmla="*/ 38 h 112"/>
                  <a:gd name="T56" fmla="*/ 87 w 427"/>
                  <a:gd name="T57" fmla="*/ 39 h 112"/>
                  <a:gd name="T58" fmla="*/ 80 w 427"/>
                  <a:gd name="T59" fmla="*/ 40 h 112"/>
                  <a:gd name="T60" fmla="*/ 75 w 427"/>
                  <a:gd name="T61" fmla="*/ 41 h 112"/>
                  <a:gd name="T62" fmla="*/ 68 w 427"/>
                  <a:gd name="T63" fmla="*/ 39 h 112"/>
                  <a:gd name="T64" fmla="*/ 60 w 427"/>
                  <a:gd name="T65" fmla="*/ 38 h 112"/>
                  <a:gd name="T66" fmla="*/ 52 w 427"/>
                  <a:gd name="T67" fmla="*/ 37 h 112"/>
                  <a:gd name="T68" fmla="*/ 47 w 427"/>
                  <a:gd name="T69" fmla="*/ 36 h 112"/>
                  <a:gd name="T70" fmla="*/ 40 w 427"/>
                  <a:gd name="T71" fmla="*/ 35 h 112"/>
                  <a:gd name="T72" fmla="*/ 35 w 427"/>
                  <a:gd name="T73" fmla="*/ 33 h 112"/>
                  <a:gd name="T74" fmla="*/ 32 w 427"/>
                  <a:gd name="T75" fmla="*/ 32 h 112"/>
                  <a:gd name="T76" fmla="*/ 32 w 427"/>
                  <a:gd name="T77" fmla="*/ 32 h 112"/>
                  <a:gd name="T78" fmla="*/ 41 w 427"/>
                  <a:gd name="T79" fmla="*/ 25 h 112"/>
                  <a:gd name="T80" fmla="*/ 0 w 427"/>
                  <a:gd name="T81" fmla="*/ 17 h 112"/>
                  <a:gd name="T82" fmla="*/ 0 w 427"/>
                  <a:gd name="T83" fmla="*/ 17 h 1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7"/>
                  <a:gd name="T127" fmla="*/ 0 h 112"/>
                  <a:gd name="T128" fmla="*/ 427 w 427"/>
                  <a:gd name="T129" fmla="*/ 112 h 1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7" h="112">
                    <a:moveTo>
                      <a:pt x="0" y="42"/>
                    </a:moveTo>
                    <a:lnTo>
                      <a:pt x="140" y="42"/>
                    </a:lnTo>
                    <a:lnTo>
                      <a:pt x="137" y="40"/>
                    </a:lnTo>
                    <a:lnTo>
                      <a:pt x="131" y="36"/>
                    </a:lnTo>
                    <a:lnTo>
                      <a:pt x="123" y="31"/>
                    </a:lnTo>
                    <a:lnTo>
                      <a:pt x="118" y="25"/>
                    </a:lnTo>
                    <a:lnTo>
                      <a:pt x="110" y="17"/>
                    </a:lnTo>
                    <a:lnTo>
                      <a:pt x="108" y="13"/>
                    </a:lnTo>
                    <a:lnTo>
                      <a:pt x="112" y="8"/>
                    </a:lnTo>
                    <a:lnTo>
                      <a:pt x="121" y="4"/>
                    </a:lnTo>
                    <a:lnTo>
                      <a:pt x="137" y="0"/>
                    </a:lnTo>
                    <a:lnTo>
                      <a:pt x="161" y="0"/>
                    </a:lnTo>
                    <a:lnTo>
                      <a:pt x="188" y="0"/>
                    </a:lnTo>
                    <a:lnTo>
                      <a:pt x="215" y="4"/>
                    </a:lnTo>
                    <a:lnTo>
                      <a:pt x="241" y="4"/>
                    </a:lnTo>
                    <a:lnTo>
                      <a:pt x="262" y="8"/>
                    </a:lnTo>
                    <a:lnTo>
                      <a:pt x="277" y="8"/>
                    </a:lnTo>
                    <a:lnTo>
                      <a:pt x="283" y="10"/>
                    </a:lnTo>
                    <a:lnTo>
                      <a:pt x="349" y="32"/>
                    </a:lnTo>
                    <a:lnTo>
                      <a:pt x="315" y="55"/>
                    </a:lnTo>
                    <a:lnTo>
                      <a:pt x="427" y="72"/>
                    </a:lnTo>
                    <a:lnTo>
                      <a:pt x="349" y="112"/>
                    </a:lnTo>
                    <a:lnTo>
                      <a:pt x="253" y="88"/>
                    </a:lnTo>
                    <a:lnTo>
                      <a:pt x="249" y="88"/>
                    </a:lnTo>
                    <a:lnTo>
                      <a:pt x="243" y="90"/>
                    </a:lnTo>
                    <a:lnTo>
                      <a:pt x="235" y="93"/>
                    </a:lnTo>
                    <a:lnTo>
                      <a:pt x="224" y="95"/>
                    </a:lnTo>
                    <a:lnTo>
                      <a:pt x="213" y="97"/>
                    </a:lnTo>
                    <a:lnTo>
                      <a:pt x="197" y="99"/>
                    </a:lnTo>
                    <a:lnTo>
                      <a:pt x="184" y="101"/>
                    </a:lnTo>
                    <a:lnTo>
                      <a:pt x="167" y="97"/>
                    </a:lnTo>
                    <a:lnTo>
                      <a:pt x="148" y="95"/>
                    </a:lnTo>
                    <a:lnTo>
                      <a:pt x="129" y="93"/>
                    </a:lnTo>
                    <a:lnTo>
                      <a:pt x="114" y="90"/>
                    </a:lnTo>
                    <a:lnTo>
                      <a:pt x="99" y="86"/>
                    </a:lnTo>
                    <a:lnTo>
                      <a:pt x="87" y="82"/>
                    </a:lnTo>
                    <a:lnTo>
                      <a:pt x="80" y="80"/>
                    </a:lnTo>
                    <a:lnTo>
                      <a:pt x="78" y="80"/>
                    </a:lnTo>
                    <a:lnTo>
                      <a:pt x="100" y="63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9" name="Freeform 177"/>
              <p:cNvSpPr>
                <a:spLocks/>
              </p:cNvSpPr>
              <p:nvPr/>
            </p:nvSpPr>
            <p:spPr bwMode="auto">
              <a:xfrm>
                <a:off x="2406" y="2323"/>
                <a:ext cx="66" cy="85"/>
              </a:xfrm>
              <a:custGeom>
                <a:avLst/>
                <a:gdLst>
                  <a:gd name="T0" fmla="*/ 0 w 105"/>
                  <a:gd name="T1" fmla="*/ 43 h 135"/>
                  <a:gd name="T2" fmla="*/ 4 w 105"/>
                  <a:gd name="T3" fmla="*/ 34 h 135"/>
                  <a:gd name="T4" fmla="*/ 2 w 105"/>
                  <a:gd name="T5" fmla="*/ 0 h 135"/>
                  <a:gd name="T6" fmla="*/ 41 w 105"/>
                  <a:gd name="T7" fmla="*/ 0 h 135"/>
                  <a:gd name="T8" fmla="*/ 41 w 105"/>
                  <a:gd name="T9" fmla="*/ 13 h 135"/>
                  <a:gd name="T10" fmla="*/ 41 w 105"/>
                  <a:gd name="T11" fmla="*/ 25 h 135"/>
                  <a:gd name="T12" fmla="*/ 36 w 105"/>
                  <a:gd name="T13" fmla="*/ 25 h 135"/>
                  <a:gd name="T14" fmla="*/ 30 w 105"/>
                  <a:gd name="T15" fmla="*/ 38 h 135"/>
                  <a:gd name="T16" fmla="*/ 21 w 105"/>
                  <a:gd name="T17" fmla="*/ 40 h 135"/>
                  <a:gd name="T18" fmla="*/ 18 w 105"/>
                  <a:gd name="T19" fmla="*/ 54 h 135"/>
                  <a:gd name="T20" fmla="*/ 0 w 105"/>
                  <a:gd name="T21" fmla="*/ 43 h 135"/>
                  <a:gd name="T22" fmla="*/ 0 w 105"/>
                  <a:gd name="T23" fmla="*/ 43 h 1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5"/>
                  <a:gd name="T37" fmla="*/ 0 h 135"/>
                  <a:gd name="T38" fmla="*/ 105 w 105"/>
                  <a:gd name="T39" fmla="*/ 135 h 13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5" h="135">
                    <a:moveTo>
                      <a:pt x="0" y="110"/>
                    </a:moveTo>
                    <a:lnTo>
                      <a:pt x="10" y="85"/>
                    </a:lnTo>
                    <a:lnTo>
                      <a:pt x="4" y="0"/>
                    </a:lnTo>
                    <a:lnTo>
                      <a:pt x="105" y="0"/>
                    </a:lnTo>
                    <a:lnTo>
                      <a:pt x="105" y="32"/>
                    </a:lnTo>
                    <a:lnTo>
                      <a:pt x="105" y="62"/>
                    </a:lnTo>
                    <a:lnTo>
                      <a:pt x="91" y="62"/>
                    </a:lnTo>
                    <a:lnTo>
                      <a:pt x="74" y="97"/>
                    </a:lnTo>
                    <a:lnTo>
                      <a:pt x="53" y="102"/>
                    </a:lnTo>
                    <a:lnTo>
                      <a:pt x="46" y="135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0" name="Freeform 178"/>
              <p:cNvSpPr>
                <a:spLocks/>
              </p:cNvSpPr>
              <p:nvPr/>
            </p:nvSpPr>
            <p:spPr bwMode="auto">
              <a:xfrm>
                <a:off x="2393" y="2306"/>
                <a:ext cx="84" cy="77"/>
              </a:xfrm>
              <a:custGeom>
                <a:avLst/>
                <a:gdLst>
                  <a:gd name="T0" fmla="*/ 53 w 133"/>
                  <a:gd name="T1" fmla="*/ 6 h 120"/>
                  <a:gd name="T2" fmla="*/ 52 w 133"/>
                  <a:gd name="T3" fmla="*/ 8 h 120"/>
                  <a:gd name="T4" fmla="*/ 51 w 133"/>
                  <a:gd name="T5" fmla="*/ 13 h 120"/>
                  <a:gd name="T6" fmla="*/ 48 w 133"/>
                  <a:gd name="T7" fmla="*/ 17 h 120"/>
                  <a:gd name="T8" fmla="*/ 45 w 133"/>
                  <a:gd name="T9" fmla="*/ 19 h 120"/>
                  <a:gd name="T10" fmla="*/ 42 w 133"/>
                  <a:gd name="T11" fmla="*/ 20 h 120"/>
                  <a:gd name="T12" fmla="*/ 39 w 133"/>
                  <a:gd name="T13" fmla="*/ 24 h 120"/>
                  <a:gd name="T14" fmla="*/ 35 w 133"/>
                  <a:gd name="T15" fmla="*/ 24 h 120"/>
                  <a:gd name="T16" fmla="*/ 34 w 133"/>
                  <a:gd name="T17" fmla="*/ 24 h 120"/>
                  <a:gd name="T18" fmla="*/ 33 w 133"/>
                  <a:gd name="T19" fmla="*/ 24 h 120"/>
                  <a:gd name="T20" fmla="*/ 28 w 133"/>
                  <a:gd name="T21" fmla="*/ 17 h 120"/>
                  <a:gd name="T22" fmla="*/ 26 w 133"/>
                  <a:gd name="T23" fmla="*/ 18 h 120"/>
                  <a:gd name="T24" fmla="*/ 22 w 133"/>
                  <a:gd name="T25" fmla="*/ 21 h 120"/>
                  <a:gd name="T26" fmla="*/ 21 w 133"/>
                  <a:gd name="T27" fmla="*/ 24 h 120"/>
                  <a:gd name="T28" fmla="*/ 21 w 133"/>
                  <a:gd name="T29" fmla="*/ 29 h 120"/>
                  <a:gd name="T30" fmla="*/ 20 w 133"/>
                  <a:gd name="T31" fmla="*/ 30 h 120"/>
                  <a:gd name="T32" fmla="*/ 20 w 133"/>
                  <a:gd name="T33" fmla="*/ 34 h 120"/>
                  <a:gd name="T34" fmla="*/ 20 w 133"/>
                  <a:gd name="T35" fmla="*/ 37 h 120"/>
                  <a:gd name="T36" fmla="*/ 21 w 133"/>
                  <a:gd name="T37" fmla="*/ 42 h 120"/>
                  <a:gd name="T38" fmla="*/ 23 w 133"/>
                  <a:gd name="T39" fmla="*/ 46 h 120"/>
                  <a:gd name="T40" fmla="*/ 25 w 133"/>
                  <a:gd name="T41" fmla="*/ 49 h 120"/>
                  <a:gd name="T42" fmla="*/ 23 w 133"/>
                  <a:gd name="T43" fmla="*/ 49 h 120"/>
                  <a:gd name="T44" fmla="*/ 21 w 133"/>
                  <a:gd name="T45" fmla="*/ 49 h 120"/>
                  <a:gd name="T46" fmla="*/ 16 w 133"/>
                  <a:gd name="T47" fmla="*/ 49 h 120"/>
                  <a:gd name="T48" fmla="*/ 13 w 133"/>
                  <a:gd name="T49" fmla="*/ 49 h 120"/>
                  <a:gd name="T50" fmla="*/ 8 w 133"/>
                  <a:gd name="T51" fmla="*/ 46 h 120"/>
                  <a:gd name="T52" fmla="*/ 4 w 133"/>
                  <a:gd name="T53" fmla="*/ 44 h 120"/>
                  <a:gd name="T54" fmla="*/ 2 w 133"/>
                  <a:gd name="T55" fmla="*/ 42 h 120"/>
                  <a:gd name="T56" fmla="*/ 1 w 133"/>
                  <a:gd name="T57" fmla="*/ 42 h 120"/>
                  <a:gd name="T58" fmla="*/ 0 w 133"/>
                  <a:gd name="T59" fmla="*/ 40 h 120"/>
                  <a:gd name="T60" fmla="*/ 0 w 133"/>
                  <a:gd name="T61" fmla="*/ 39 h 120"/>
                  <a:gd name="T62" fmla="*/ 0 w 133"/>
                  <a:gd name="T63" fmla="*/ 36 h 120"/>
                  <a:gd name="T64" fmla="*/ 0 w 133"/>
                  <a:gd name="T65" fmla="*/ 33 h 120"/>
                  <a:gd name="T66" fmla="*/ 0 w 133"/>
                  <a:gd name="T67" fmla="*/ 28 h 120"/>
                  <a:gd name="T68" fmla="*/ 0 w 133"/>
                  <a:gd name="T69" fmla="*/ 24 h 120"/>
                  <a:gd name="T70" fmla="*/ 0 w 133"/>
                  <a:gd name="T71" fmla="*/ 20 h 120"/>
                  <a:gd name="T72" fmla="*/ 1 w 133"/>
                  <a:gd name="T73" fmla="*/ 17 h 120"/>
                  <a:gd name="T74" fmla="*/ 1 w 133"/>
                  <a:gd name="T75" fmla="*/ 12 h 120"/>
                  <a:gd name="T76" fmla="*/ 2 w 133"/>
                  <a:gd name="T77" fmla="*/ 10 h 120"/>
                  <a:gd name="T78" fmla="*/ 3 w 133"/>
                  <a:gd name="T79" fmla="*/ 6 h 120"/>
                  <a:gd name="T80" fmla="*/ 3 w 133"/>
                  <a:gd name="T81" fmla="*/ 4 h 120"/>
                  <a:gd name="T82" fmla="*/ 6 w 133"/>
                  <a:gd name="T83" fmla="*/ 1 h 120"/>
                  <a:gd name="T84" fmla="*/ 7 w 133"/>
                  <a:gd name="T85" fmla="*/ 0 h 120"/>
                  <a:gd name="T86" fmla="*/ 53 w 133"/>
                  <a:gd name="T87" fmla="*/ 6 h 120"/>
                  <a:gd name="T88" fmla="*/ 53 w 133"/>
                  <a:gd name="T89" fmla="*/ 6 h 12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3"/>
                  <a:gd name="T136" fmla="*/ 0 h 120"/>
                  <a:gd name="T137" fmla="*/ 133 w 133"/>
                  <a:gd name="T138" fmla="*/ 120 h 12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3" h="120">
                    <a:moveTo>
                      <a:pt x="133" y="15"/>
                    </a:moveTo>
                    <a:lnTo>
                      <a:pt x="132" y="19"/>
                    </a:lnTo>
                    <a:lnTo>
                      <a:pt x="126" y="32"/>
                    </a:lnTo>
                    <a:lnTo>
                      <a:pt x="120" y="40"/>
                    </a:lnTo>
                    <a:lnTo>
                      <a:pt x="112" y="45"/>
                    </a:lnTo>
                    <a:lnTo>
                      <a:pt x="105" y="49"/>
                    </a:lnTo>
                    <a:lnTo>
                      <a:pt x="97" y="57"/>
                    </a:lnTo>
                    <a:lnTo>
                      <a:pt x="88" y="57"/>
                    </a:lnTo>
                    <a:lnTo>
                      <a:pt x="86" y="57"/>
                    </a:lnTo>
                    <a:lnTo>
                      <a:pt x="84" y="57"/>
                    </a:lnTo>
                    <a:lnTo>
                      <a:pt x="71" y="40"/>
                    </a:lnTo>
                    <a:lnTo>
                      <a:pt x="65" y="44"/>
                    </a:lnTo>
                    <a:lnTo>
                      <a:pt x="55" y="51"/>
                    </a:lnTo>
                    <a:lnTo>
                      <a:pt x="52" y="57"/>
                    </a:lnTo>
                    <a:lnTo>
                      <a:pt x="54" y="70"/>
                    </a:lnTo>
                    <a:lnTo>
                      <a:pt x="50" y="74"/>
                    </a:lnTo>
                    <a:lnTo>
                      <a:pt x="50" y="82"/>
                    </a:lnTo>
                    <a:lnTo>
                      <a:pt x="50" y="91"/>
                    </a:lnTo>
                    <a:lnTo>
                      <a:pt x="54" y="101"/>
                    </a:lnTo>
                    <a:lnTo>
                      <a:pt x="57" y="112"/>
                    </a:lnTo>
                    <a:lnTo>
                      <a:pt x="63" y="120"/>
                    </a:lnTo>
                    <a:lnTo>
                      <a:pt x="59" y="120"/>
                    </a:lnTo>
                    <a:lnTo>
                      <a:pt x="52" y="120"/>
                    </a:lnTo>
                    <a:lnTo>
                      <a:pt x="40" y="120"/>
                    </a:lnTo>
                    <a:lnTo>
                      <a:pt x="31" y="120"/>
                    </a:lnTo>
                    <a:lnTo>
                      <a:pt x="19" y="112"/>
                    </a:lnTo>
                    <a:lnTo>
                      <a:pt x="10" y="106"/>
                    </a:lnTo>
                    <a:lnTo>
                      <a:pt x="4" y="103"/>
                    </a:lnTo>
                    <a:lnTo>
                      <a:pt x="2" y="101"/>
                    </a:lnTo>
                    <a:lnTo>
                      <a:pt x="0" y="97"/>
                    </a:lnTo>
                    <a:lnTo>
                      <a:pt x="0" y="95"/>
                    </a:lnTo>
                    <a:lnTo>
                      <a:pt x="0" y="87"/>
                    </a:lnTo>
                    <a:lnTo>
                      <a:pt x="0" y="80"/>
                    </a:lnTo>
                    <a:lnTo>
                      <a:pt x="0" y="68"/>
                    </a:lnTo>
                    <a:lnTo>
                      <a:pt x="0" y="59"/>
                    </a:lnTo>
                    <a:lnTo>
                      <a:pt x="0" y="49"/>
                    </a:lnTo>
                    <a:lnTo>
                      <a:pt x="2" y="40"/>
                    </a:lnTo>
                    <a:lnTo>
                      <a:pt x="2" y="30"/>
                    </a:lnTo>
                    <a:lnTo>
                      <a:pt x="4" y="23"/>
                    </a:lnTo>
                    <a:lnTo>
                      <a:pt x="6" y="15"/>
                    </a:lnTo>
                    <a:lnTo>
                      <a:pt x="8" y="9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133" y="1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1" name="Freeform 179"/>
              <p:cNvSpPr>
                <a:spLocks/>
              </p:cNvSpPr>
              <p:nvPr/>
            </p:nvSpPr>
            <p:spPr bwMode="auto">
              <a:xfrm>
                <a:off x="2383" y="2267"/>
                <a:ext cx="119" cy="70"/>
              </a:xfrm>
              <a:custGeom>
                <a:avLst/>
                <a:gdLst>
                  <a:gd name="T0" fmla="*/ 0 w 188"/>
                  <a:gd name="T1" fmla="*/ 32 h 110"/>
                  <a:gd name="T2" fmla="*/ 0 w 188"/>
                  <a:gd name="T3" fmla="*/ 28 h 110"/>
                  <a:gd name="T4" fmla="*/ 4 w 188"/>
                  <a:gd name="T5" fmla="*/ 26 h 110"/>
                  <a:gd name="T6" fmla="*/ 5 w 188"/>
                  <a:gd name="T7" fmla="*/ 25 h 110"/>
                  <a:gd name="T8" fmla="*/ 8 w 188"/>
                  <a:gd name="T9" fmla="*/ 20 h 110"/>
                  <a:gd name="T10" fmla="*/ 13 w 188"/>
                  <a:gd name="T11" fmla="*/ 15 h 110"/>
                  <a:gd name="T12" fmla="*/ 17 w 188"/>
                  <a:gd name="T13" fmla="*/ 10 h 110"/>
                  <a:gd name="T14" fmla="*/ 22 w 188"/>
                  <a:gd name="T15" fmla="*/ 5 h 110"/>
                  <a:gd name="T16" fmla="*/ 27 w 188"/>
                  <a:gd name="T17" fmla="*/ 3 h 110"/>
                  <a:gd name="T18" fmla="*/ 32 w 188"/>
                  <a:gd name="T19" fmla="*/ 0 h 110"/>
                  <a:gd name="T20" fmla="*/ 38 w 188"/>
                  <a:gd name="T21" fmla="*/ 1 h 110"/>
                  <a:gd name="T22" fmla="*/ 44 w 188"/>
                  <a:gd name="T23" fmla="*/ 2 h 110"/>
                  <a:gd name="T24" fmla="*/ 51 w 188"/>
                  <a:gd name="T25" fmla="*/ 4 h 110"/>
                  <a:gd name="T26" fmla="*/ 55 w 188"/>
                  <a:gd name="T27" fmla="*/ 8 h 110"/>
                  <a:gd name="T28" fmla="*/ 60 w 188"/>
                  <a:gd name="T29" fmla="*/ 13 h 110"/>
                  <a:gd name="T30" fmla="*/ 61 w 188"/>
                  <a:gd name="T31" fmla="*/ 16 h 110"/>
                  <a:gd name="T32" fmla="*/ 63 w 188"/>
                  <a:gd name="T33" fmla="*/ 20 h 110"/>
                  <a:gd name="T34" fmla="*/ 63 w 188"/>
                  <a:gd name="T35" fmla="*/ 22 h 110"/>
                  <a:gd name="T36" fmla="*/ 64 w 188"/>
                  <a:gd name="T37" fmla="*/ 26 h 110"/>
                  <a:gd name="T38" fmla="*/ 65 w 188"/>
                  <a:gd name="T39" fmla="*/ 32 h 110"/>
                  <a:gd name="T40" fmla="*/ 66 w 188"/>
                  <a:gd name="T41" fmla="*/ 34 h 110"/>
                  <a:gd name="T42" fmla="*/ 75 w 188"/>
                  <a:gd name="T43" fmla="*/ 40 h 110"/>
                  <a:gd name="T44" fmla="*/ 75 w 188"/>
                  <a:gd name="T45" fmla="*/ 45 h 110"/>
                  <a:gd name="T46" fmla="*/ 0 w 188"/>
                  <a:gd name="T47" fmla="*/ 32 h 110"/>
                  <a:gd name="T48" fmla="*/ 0 w 188"/>
                  <a:gd name="T49" fmla="*/ 32 h 1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88"/>
                  <a:gd name="T76" fmla="*/ 0 h 110"/>
                  <a:gd name="T77" fmla="*/ 188 w 188"/>
                  <a:gd name="T78" fmla="*/ 110 h 1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88" h="110">
                    <a:moveTo>
                      <a:pt x="0" y="80"/>
                    </a:moveTo>
                    <a:lnTo>
                      <a:pt x="0" y="69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9" y="50"/>
                    </a:lnTo>
                    <a:lnTo>
                      <a:pt x="31" y="36"/>
                    </a:lnTo>
                    <a:lnTo>
                      <a:pt x="42" y="25"/>
                    </a:lnTo>
                    <a:lnTo>
                      <a:pt x="55" y="12"/>
                    </a:lnTo>
                    <a:lnTo>
                      <a:pt x="67" y="6"/>
                    </a:lnTo>
                    <a:lnTo>
                      <a:pt x="80" y="0"/>
                    </a:lnTo>
                    <a:lnTo>
                      <a:pt x="95" y="2"/>
                    </a:lnTo>
                    <a:lnTo>
                      <a:pt x="110" y="4"/>
                    </a:lnTo>
                    <a:lnTo>
                      <a:pt x="126" y="10"/>
                    </a:lnTo>
                    <a:lnTo>
                      <a:pt x="137" y="19"/>
                    </a:lnTo>
                    <a:lnTo>
                      <a:pt x="148" y="32"/>
                    </a:lnTo>
                    <a:lnTo>
                      <a:pt x="152" y="40"/>
                    </a:lnTo>
                    <a:lnTo>
                      <a:pt x="156" y="48"/>
                    </a:lnTo>
                    <a:lnTo>
                      <a:pt x="156" y="55"/>
                    </a:lnTo>
                    <a:lnTo>
                      <a:pt x="160" y="65"/>
                    </a:lnTo>
                    <a:lnTo>
                      <a:pt x="162" y="78"/>
                    </a:lnTo>
                    <a:lnTo>
                      <a:pt x="164" y="84"/>
                    </a:lnTo>
                    <a:lnTo>
                      <a:pt x="188" y="99"/>
                    </a:lnTo>
                    <a:lnTo>
                      <a:pt x="188" y="11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2" name="Freeform 180"/>
              <p:cNvSpPr>
                <a:spLocks/>
              </p:cNvSpPr>
              <p:nvPr/>
            </p:nvSpPr>
            <p:spPr bwMode="auto">
              <a:xfrm>
                <a:off x="2400" y="2279"/>
                <a:ext cx="29" cy="34"/>
              </a:xfrm>
              <a:custGeom>
                <a:avLst/>
                <a:gdLst>
                  <a:gd name="T0" fmla="*/ 0 w 45"/>
                  <a:gd name="T1" fmla="*/ 17 h 55"/>
                  <a:gd name="T2" fmla="*/ 0 w 45"/>
                  <a:gd name="T3" fmla="*/ 16 h 55"/>
                  <a:gd name="T4" fmla="*/ 2 w 45"/>
                  <a:gd name="T5" fmla="*/ 13 h 55"/>
                  <a:gd name="T6" fmla="*/ 5 w 45"/>
                  <a:gd name="T7" fmla="*/ 9 h 55"/>
                  <a:gd name="T8" fmla="*/ 8 w 45"/>
                  <a:gd name="T9" fmla="*/ 6 h 55"/>
                  <a:gd name="T10" fmla="*/ 12 w 45"/>
                  <a:gd name="T11" fmla="*/ 2 h 55"/>
                  <a:gd name="T12" fmla="*/ 15 w 45"/>
                  <a:gd name="T13" fmla="*/ 1 h 55"/>
                  <a:gd name="T14" fmla="*/ 18 w 45"/>
                  <a:gd name="T15" fmla="*/ 0 h 55"/>
                  <a:gd name="T16" fmla="*/ 19 w 45"/>
                  <a:gd name="T17" fmla="*/ 0 h 55"/>
                  <a:gd name="T18" fmla="*/ 18 w 45"/>
                  <a:gd name="T19" fmla="*/ 0 h 55"/>
                  <a:gd name="T20" fmla="*/ 15 w 45"/>
                  <a:gd name="T21" fmla="*/ 2 h 55"/>
                  <a:gd name="T22" fmla="*/ 12 w 45"/>
                  <a:gd name="T23" fmla="*/ 6 h 55"/>
                  <a:gd name="T24" fmla="*/ 12 w 45"/>
                  <a:gd name="T25" fmla="*/ 9 h 55"/>
                  <a:gd name="T26" fmla="*/ 12 w 45"/>
                  <a:gd name="T27" fmla="*/ 12 h 55"/>
                  <a:gd name="T28" fmla="*/ 14 w 45"/>
                  <a:gd name="T29" fmla="*/ 17 h 55"/>
                  <a:gd name="T30" fmla="*/ 15 w 45"/>
                  <a:gd name="T31" fmla="*/ 20 h 55"/>
                  <a:gd name="T32" fmla="*/ 17 w 45"/>
                  <a:gd name="T33" fmla="*/ 21 h 55"/>
                  <a:gd name="T34" fmla="*/ 0 w 45"/>
                  <a:gd name="T35" fmla="*/ 17 h 55"/>
                  <a:gd name="T36" fmla="*/ 0 w 45"/>
                  <a:gd name="T37" fmla="*/ 17 h 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5"/>
                  <a:gd name="T58" fmla="*/ 0 h 55"/>
                  <a:gd name="T59" fmla="*/ 45 w 45"/>
                  <a:gd name="T60" fmla="*/ 55 h 5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5" h="55">
                    <a:moveTo>
                      <a:pt x="0" y="46"/>
                    </a:moveTo>
                    <a:lnTo>
                      <a:pt x="0" y="42"/>
                    </a:lnTo>
                    <a:lnTo>
                      <a:pt x="5" y="34"/>
                    </a:lnTo>
                    <a:lnTo>
                      <a:pt x="11" y="23"/>
                    </a:lnTo>
                    <a:lnTo>
                      <a:pt x="19" y="15"/>
                    </a:lnTo>
                    <a:lnTo>
                      <a:pt x="28" y="6"/>
                    </a:lnTo>
                    <a:lnTo>
                      <a:pt x="36" y="2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36" y="6"/>
                    </a:lnTo>
                    <a:lnTo>
                      <a:pt x="30" y="14"/>
                    </a:lnTo>
                    <a:lnTo>
                      <a:pt x="28" y="23"/>
                    </a:lnTo>
                    <a:lnTo>
                      <a:pt x="28" y="33"/>
                    </a:lnTo>
                    <a:lnTo>
                      <a:pt x="34" y="44"/>
                    </a:lnTo>
                    <a:lnTo>
                      <a:pt x="38" y="52"/>
                    </a:lnTo>
                    <a:lnTo>
                      <a:pt x="42" y="55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3B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3" name="Freeform 181"/>
              <p:cNvSpPr>
                <a:spLocks/>
              </p:cNvSpPr>
              <p:nvPr/>
            </p:nvSpPr>
            <p:spPr bwMode="auto">
              <a:xfrm>
                <a:off x="2452" y="2282"/>
                <a:ext cx="28" cy="41"/>
              </a:xfrm>
              <a:custGeom>
                <a:avLst/>
                <a:gdLst>
                  <a:gd name="T0" fmla="*/ 3 w 44"/>
                  <a:gd name="T1" fmla="*/ 0 h 63"/>
                  <a:gd name="T2" fmla="*/ 3 w 44"/>
                  <a:gd name="T3" fmla="*/ 0 h 63"/>
                  <a:gd name="T4" fmla="*/ 6 w 44"/>
                  <a:gd name="T5" fmla="*/ 1 h 63"/>
                  <a:gd name="T6" fmla="*/ 10 w 44"/>
                  <a:gd name="T7" fmla="*/ 3 h 63"/>
                  <a:gd name="T8" fmla="*/ 13 w 44"/>
                  <a:gd name="T9" fmla="*/ 9 h 63"/>
                  <a:gd name="T10" fmla="*/ 16 w 44"/>
                  <a:gd name="T11" fmla="*/ 14 h 63"/>
                  <a:gd name="T12" fmla="*/ 17 w 44"/>
                  <a:gd name="T13" fmla="*/ 20 h 63"/>
                  <a:gd name="T14" fmla="*/ 17 w 44"/>
                  <a:gd name="T15" fmla="*/ 23 h 63"/>
                  <a:gd name="T16" fmla="*/ 18 w 44"/>
                  <a:gd name="T17" fmla="*/ 27 h 63"/>
                  <a:gd name="T18" fmla="*/ 0 w 44"/>
                  <a:gd name="T19" fmla="*/ 22 h 63"/>
                  <a:gd name="T20" fmla="*/ 0 w 44"/>
                  <a:gd name="T21" fmla="*/ 20 h 63"/>
                  <a:gd name="T22" fmla="*/ 1 w 44"/>
                  <a:gd name="T23" fmla="*/ 16 h 63"/>
                  <a:gd name="T24" fmla="*/ 3 w 44"/>
                  <a:gd name="T25" fmla="*/ 12 h 63"/>
                  <a:gd name="T26" fmla="*/ 4 w 44"/>
                  <a:gd name="T27" fmla="*/ 7 h 63"/>
                  <a:gd name="T28" fmla="*/ 3 w 44"/>
                  <a:gd name="T29" fmla="*/ 3 h 63"/>
                  <a:gd name="T30" fmla="*/ 3 w 44"/>
                  <a:gd name="T31" fmla="*/ 1 h 63"/>
                  <a:gd name="T32" fmla="*/ 3 w 44"/>
                  <a:gd name="T33" fmla="*/ 0 h 63"/>
                  <a:gd name="T34" fmla="*/ 3 w 44"/>
                  <a:gd name="T35" fmla="*/ 0 h 6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4"/>
                  <a:gd name="T55" fmla="*/ 0 h 63"/>
                  <a:gd name="T56" fmla="*/ 44 w 44"/>
                  <a:gd name="T57" fmla="*/ 63 h 6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4" h="63">
                    <a:moveTo>
                      <a:pt x="6" y="0"/>
                    </a:moveTo>
                    <a:lnTo>
                      <a:pt x="8" y="0"/>
                    </a:lnTo>
                    <a:lnTo>
                      <a:pt x="16" y="2"/>
                    </a:lnTo>
                    <a:lnTo>
                      <a:pt x="25" y="7"/>
                    </a:lnTo>
                    <a:lnTo>
                      <a:pt x="33" y="21"/>
                    </a:lnTo>
                    <a:lnTo>
                      <a:pt x="39" y="32"/>
                    </a:lnTo>
                    <a:lnTo>
                      <a:pt x="42" y="47"/>
                    </a:lnTo>
                    <a:lnTo>
                      <a:pt x="42" y="55"/>
                    </a:lnTo>
                    <a:lnTo>
                      <a:pt x="44" y="63"/>
                    </a:lnTo>
                    <a:lnTo>
                      <a:pt x="0" y="53"/>
                    </a:lnTo>
                    <a:lnTo>
                      <a:pt x="0" y="47"/>
                    </a:lnTo>
                    <a:lnTo>
                      <a:pt x="2" y="38"/>
                    </a:lnTo>
                    <a:lnTo>
                      <a:pt x="6" y="28"/>
                    </a:lnTo>
                    <a:lnTo>
                      <a:pt x="10" y="17"/>
                    </a:lnTo>
                    <a:lnTo>
                      <a:pt x="8" y="7"/>
                    </a:lnTo>
                    <a:lnTo>
                      <a:pt x="8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3B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4" name="Freeform 182"/>
              <p:cNvSpPr>
                <a:spLocks/>
              </p:cNvSpPr>
              <p:nvPr/>
            </p:nvSpPr>
            <p:spPr bwMode="auto">
              <a:xfrm>
                <a:off x="2497" y="2369"/>
                <a:ext cx="104" cy="123"/>
              </a:xfrm>
              <a:custGeom>
                <a:avLst/>
                <a:gdLst>
                  <a:gd name="T0" fmla="*/ 17 w 163"/>
                  <a:gd name="T1" fmla="*/ 22 h 194"/>
                  <a:gd name="T2" fmla="*/ 27 w 163"/>
                  <a:gd name="T3" fmla="*/ 3 h 194"/>
                  <a:gd name="T4" fmla="*/ 29 w 163"/>
                  <a:gd name="T5" fmla="*/ 0 h 194"/>
                  <a:gd name="T6" fmla="*/ 62 w 163"/>
                  <a:gd name="T7" fmla="*/ 3 h 194"/>
                  <a:gd name="T8" fmla="*/ 66 w 163"/>
                  <a:gd name="T9" fmla="*/ 5 h 194"/>
                  <a:gd name="T10" fmla="*/ 41 w 163"/>
                  <a:gd name="T11" fmla="*/ 75 h 194"/>
                  <a:gd name="T12" fmla="*/ 34 w 163"/>
                  <a:gd name="T13" fmla="*/ 78 h 194"/>
                  <a:gd name="T14" fmla="*/ 0 w 163"/>
                  <a:gd name="T15" fmla="*/ 60 h 194"/>
                  <a:gd name="T16" fmla="*/ 17 w 163"/>
                  <a:gd name="T17" fmla="*/ 22 h 194"/>
                  <a:gd name="T18" fmla="*/ 17 w 163"/>
                  <a:gd name="T19" fmla="*/ 22 h 19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3"/>
                  <a:gd name="T31" fmla="*/ 0 h 194"/>
                  <a:gd name="T32" fmla="*/ 163 w 163"/>
                  <a:gd name="T33" fmla="*/ 194 h 19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3" h="194">
                    <a:moveTo>
                      <a:pt x="43" y="53"/>
                    </a:moveTo>
                    <a:lnTo>
                      <a:pt x="66" y="6"/>
                    </a:lnTo>
                    <a:lnTo>
                      <a:pt x="70" y="0"/>
                    </a:lnTo>
                    <a:lnTo>
                      <a:pt x="152" y="6"/>
                    </a:lnTo>
                    <a:lnTo>
                      <a:pt x="163" y="13"/>
                    </a:lnTo>
                    <a:lnTo>
                      <a:pt x="102" y="188"/>
                    </a:lnTo>
                    <a:lnTo>
                      <a:pt x="85" y="194"/>
                    </a:lnTo>
                    <a:lnTo>
                      <a:pt x="0" y="148"/>
                    </a:lnTo>
                    <a:lnTo>
                      <a:pt x="43" y="53"/>
                    </a:lnTo>
                    <a:close/>
                  </a:path>
                </a:pathLst>
              </a:custGeom>
              <a:solidFill>
                <a:srgbClr val="875E3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5" name="Freeform 183"/>
              <p:cNvSpPr>
                <a:spLocks/>
              </p:cNvSpPr>
              <p:nvPr/>
            </p:nvSpPr>
            <p:spPr bwMode="auto">
              <a:xfrm>
                <a:off x="2502" y="2394"/>
                <a:ext cx="33" cy="43"/>
              </a:xfrm>
              <a:custGeom>
                <a:avLst/>
                <a:gdLst>
                  <a:gd name="T0" fmla="*/ 0 w 52"/>
                  <a:gd name="T1" fmla="*/ 22 h 68"/>
                  <a:gd name="T2" fmla="*/ 5 w 52"/>
                  <a:gd name="T3" fmla="*/ 16 h 68"/>
                  <a:gd name="T4" fmla="*/ 6 w 52"/>
                  <a:gd name="T5" fmla="*/ 8 h 68"/>
                  <a:gd name="T6" fmla="*/ 13 w 52"/>
                  <a:gd name="T7" fmla="*/ 3 h 68"/>
                  <a:gd name="T8" fmla="*/ 21 w 52"/>
                  <a:gd name="T9" fmla="*/ 0 h 68"/>
                  <a:gd name="T10" fmla="*/ 21 w 52"/>
                  <a:gd name="T11" fmla="*/ 3 h 68"/>
                  <a:gd name="T12" fmla="*/ 15 w 52"/>
                  <a:gd name="T13" fmla="*/ 8 h 68"/>
                  <a:gd name="T14" fmla="*/ 10 w 52"/>
                  <a:gd name="T15" fmla="*/ 17 h 68"/>
                  <a:gd name="T16" fmla="*/ 5 w 52"/>
                  <a:gd name="T17" fmla="*/ 27 h 68"/>
                  <a:gd name="T18" fmla="*/ 0 w 52"/>
                  <a:gd name="T19" fmla="*/ 22 h 68"/>
                  <a:gd name="T20" fmla="*/ 0 w 52"/>
                  <a:gd name="T21" fmla="*/ 22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"/>
                  <a:gd name="T34" fmla="*/ 0 h 68"/>
                  <a:gd name="T35" fmla="*/ 52 w 52"/>
                  <a:gd name="T36" fmla="*/ 68 h 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" h="68">
                    <a:moveTo>
                      <a:pt x="0" y="53"/>
                    </a:moveTo>
                    <a:lnTo>
                      <a:pt x="12" y="40"/>
                    </a:lnTo>
                    <a:lnTo>
                      <a:pt x="16" y="21"/>
                    </a:lnTo>
                    <a:lnTo>
                      <a:pt x="33" y="7"/>
                    </a:lnTo>
                    <a:lnTo>
                      <a:pt x="52" y="0"/>
                    </a:lnTo>
                    <a:lnTo>
                      <a:pt x="52" y="7"/>
                    </a:lnTo>
                    <a:lnTo>
                      <a:pt x="38" y="21"/>
                    </a:lnTo>
                    <a:lnTo>
                      <a:pt x="25" y="43"/>
                    </a:lnTo>
                    <a:lnTo>
                      <a:pt x="12" y="68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6" name="Freeform 184"/>
              <p:cNvSpPr>
                <a:spLocks/>
              </p:cNvSpPr>
              <p:nvPr/>
            </p:nvSpPr>
            <p:spPr bwMode="auto">
              <a:xfrm>
                <a:off x="2506" y="2371"/>
                <a:ext cx="85" cy="107"/>
              </a:xfrm>
              <a:custGeom>
                <a:avLst/>
                <a:gdLst>
                  <a:gd name="T0" fmla="*/ 23 w 135"/>
                  <a:gd name="T1" fmla="*/ 0 h 169"/>
                  <a:gd name="T2" fmla="*/ 54 w 135"/>
                  <a:gd name="T3" fmla="*/ 3 h 169"/>
                  <a:gd name="T4" fmla="*/ 53 w 135"/>
                  <a:gd name="T5" fmla="*/ 3 h 169"/>
                  <a:gd name="T6" fmla="*/ 51 w 135"/>
                  <a:gd name="T7" fmla="*/ 5 h 169"/>
                  <a:gd name="T8" fmla="*/ 50 w 135"/>
                  <a:gd name="T9" fmla="*/ 8 h 169"/>
                  <a:gd name="T10" fmla="*/ 48 w 135"/>
                  <a:gd name="T11" fmla="*/ 13 h 169"/>
                  <a:gd name="T12" fmla="*/ 46 w 135"/>
                  <a:gd name="T13" fmla="*/ 16 h 169"/>
                  <a:gd name="T14" fmla="*/ 43 w 135"/>
                  <a:gd name="T15" fmla="*/ 22 h 169"/>
                  <a:gd name="T16" fmla="*/ 42 w 135"/>
                  <a:gd name="T17" fmla="*/ 27 h 169"/>
                  <a:gd name="T18" fmla="*/ 41 w 135"/>
                  <a:gd name="T19" fmla="*/ 32 h 169"/>
                  <a:gd name="T20" fmla="*/ 38 w 135"/>
                  <a:gd name="T21" fmla="*/ 35 h 169"/>
                  <a:gd name="T22" fmla="*/ 38 w 135"/>
                  <a:gd name="T23" fmla="*/ 39 h 169"/>
                  <a:gd name="T24" fmla="*/ 36 w 135"/>
                  <a:gd name="T25" fmla="*/ 42 h 169"/>
                  <a:gd name="T26" fmla="*/ 36 w 135"/>
                  <a:gd name="T27" fmla="*/ 46 h 169"/>
                  <a:gd name="T28" fmla="*/ 35 w 135"/>
                  <a:gd name="T29" fmla="*/ 52 h 169"/>
                  <a:gd name="T30" fmla="*/ 35 w 135"/>
                  <a:gd name="T31" fmla="*/ 56 h 169"/>
                  <a:gd name="T32" fmla="*/ 33 w 135"/>
                  <a:gd name="T33" fmla="*/ 61 h 169"/>
                  <a:gd name="T34" fmla="*/ 31 w 135"/>
                  <a:gd name="T35" fmla="*/ 65 h 169"/>
                  <a:gd name="T36" fmla="*/ 30 w 135"/>
                  <a:gd name="T37" fmla="*/ 67 h 169"/>
                  <a:gd name="T38" fmla="*/ 30 w 135"/>
                  <a:gd name="T39" fmla="*/ 68 h 169"/>
                  <a:gd name="T40" fmla="*/ 0 w 135"/>
                  <a:gd name="T41" fmla="*/ 54 h 169"/>
                  <a:gd name="T42" fmla="*/ 1 w 135"/>
                  <a:gd name="T43" fmla="*/ 53 h 169"/>
                  <a:gd name="T44" fmla="*/ 4 w 135"/>
                  <a:gd name="T45" fmla="*/ 49 h 169"/>
                  <a:gd name="T46" fmla="*/ 4 w 135"/>
                  <a:gd name="T47" fmla="*/ 46 h 169"/>
                  <a:gd name="T48" fmla="*/ 7 w 135"/>
                  <a:gd name="T49" fmla="*/ 44 h 169"/>
                  <a:gd name="T50" fmla="*/ 8 w 135"/>
                  <a:gd name="T51" fmla="*/ 40 h 169"/>
                  <a:gd name="T52" fmla="*/ 11 w 135"/>
                  <a:gd name="T53" fmla="*/ 37 h 169"/>
                  <a:gd name="T54" fmla="*/ 12 w 135"/>
                  <a:gd name="T55" fmla="*/ 32 h 169"/>
                  <a:gd name="T56" fmla="*/ 13 w 135"/>
                  <a:gd name="T57" fmla="*/ 29 h 169"/>
                  <a:gd name="T58" fmla="*/ 15 w 135"/>
                  <a:gd name="T59" fmla="*/ 24 h 169"/>
                  <a:gd name="T60" fmla="*/ 16 w 135"/>
                  <a:gd name="T61" fmla="*/ 20 h 169"/>
                  <a:gd name="T62" fmla="*/ 16 w 135"/>
                  <a:gd name="T63" fmla="*/ 16 h 169"/>
                  <a:gd name="T64" fmla="*/ 18 w 135"/>
                  <a:gd name="T65" fmla="*/ 13 h 169"/>
                  <a:gd name="T66" fmla="*/ 19 w 135"/>
                  <a:gd name="T67" fmla="*/ 9 h 169"/>
                  <a:gd name="T68" fmla="*/ 20 w 135"/>
                  <a:gd name="T69" fmla="*/ 8 h 169"/>
                  <a:gd name="T70" fmla="*/ 21 w 135"/>
                  <a:gd name="T71" fmla="*/ 3 h 169"/>
                  <a:gd name="T72" fmla="*/ 23 w 135"/>
                  <a:gd name="T73" fmla="*/ 1 h 169"/>
                  <a:gd name="T74" fmla="*/ 23 w 135"/>
                  <a:gd name="T75" fmla="*/ 0 h 169"/>
                  <a:gd name="T76" fmla="*/ 23 w 135"/>
                  <a:gd name="T77" fmla="*/ 0 h 169"/>
                  <a:gd name="T78" fmla="*/ 23 w 135"/>
                  <a:gd name="T79" fmla="*/ 0 h 16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35"/>
                  <a:gd name="T121" fmla="*/ 0 h 169"/>
                  <a:gd name="T122" fmla="*/ 135 w 135"/>
                  <a:gd name="T123" fmla="*/ 169 h 16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35" h="169">
                    <a:moveTo>
                      <a:pt x="59" y="0"/>
                    </a:moveTo>
                    <a:lnTo>
                      <a:pt x="135" y="7"/>
                    </a:lnTo>
                    <a:lnTo>
                      <a:pt x="133" y="7"/>
                    </a:lnTo>
                    <a:lnTo>
                      <a:pt x="129" y="13"/>
                    </a:lnTo>
                    <a:lnTo>
                      <a:pt x="125" y="21"/>
                    </a:lnTo>
                    <a:lnTo>
                      <a:pt x="122" y="32"/>
                    </a:lnTo>
                    <a:lnTo>
                      <a:pt x="116" y="41"/>
                    </a:lnTo>
                    <a:lnTo>
                      <a:pt x="110" y="55"/>
                    </a:lnTo>
                    <a:lnTo>
                      <a:pt x="105" y="66"/>
                    </a:lnTo>
                    <a:lnTo>
                      <a:pt x="103" y="79"/>
                    </a:lnTo>
                    <a:lnTo>
                      <a:pt x="97" y="89"/>
                    </a:lnTo>
                    <a:lnTo>
                      <a:pt x="95" y="97"/>
                    </a:lnTo>
                    <a:lnTo>
                      <a:pt x="91" y="106"/>
                    </a:lnTo>
                    <a:lnTo>
                      <a:pt x="91" y="114"/>
                    </a:lnTo>
                    <a:lnTo>
                      <a:pt x="87" y="129"/>
                    </a:lnTo>
                    <a:lnTo>
                      <a:pt x="87" y="140"/>
                    </a:lnTo>
                    <a:lnTo>
                      <a:pt x="82" y="152"/>
                    </a:lnTo>
                    <a:lnTo>
                      <a:pt x="80" y="161"/>
                    </a:lnTo>
                    <a:lnTo>
                      <a:pt x="76" y="167"/>
                    </a:lnTo>
                    <a:lnTo>
                      <a:pt x="76" y="169"/>
                    </a:lnTo>
                    <a:lnTo>
                      <a:pt x="0" y="136"/>
                    </a:lnTo>
                    <a:lnTo>
                      <a:pt x="2" y="131"/>
                    </a:lnTo>
                    <a:lnTo>
                      <a:pt x="10" y="123"/>
                    </a:lnTo>
                    <a:lnTo>
                      <a:pt x="11" y="116"/>
                    </a:lnTo>
                    <a:lnTo>
                      <a:pt x="17" y="110"/>
                    </a:lnTo>
                    <a:lnTo>
                      <a:pt x="21" y="100"/>
                    </a:lnTo>
                    <a:lnTo>
                      <a:pt x="27" y="93"/>
                    </a:lnTo>
                    <a:lnTo>
                      <a:pt x="30" y="81"/>
                    </a:lnTo>
                    <a:lnTo>
                      <a:pt x="34" y="72"/>
                    </a:lnTo>
                    <a:lnTo>
                      <a:pt x="38" y="60"/>
                    </a:lnTo>
                    <a:lnTo>
                      <a:pt x="40" y="51"/>
                    </a:lnTo>
                    <a:lnTo>
                      <a:pt x="42" y="41"/>
                    </a:lnTo>
                    <a:lnTo>
                      <a:pt x="46" y="32"/>
                    </a:lnTo>
                    <a:lnTo>
                      <a:pt x="48" y="22"/>
                    </a:lnTo>
                    <a:lnTo>
                      <a:pt x="49" y="19"/>
                    </a:lnTo>
                    <a:lnTo>
                      <a:pt x="53" y="7"/>
                    </a:lnTo>
                    <a:lnTo>
                      <a:pt x="57" y="2"/>
                    </a:lnTo>
                    <a:lnTo>
                      <a:pt x="57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7" name="Freeform 185"/>
              <p:cNvSpPr>
                <a:spLocks/>
              </p:cNvSpPr>
              <p:nvPr/>
            </p:nvSpPr>
            <p:spPr bwMode="auto">
              <a:xfrm>
                <a:off x="2344" y="2705"/>
                <a:ext cx="53" cy="134"/>
              </a:xfrm>
              <a:custGeom>
                <a:avLst/>
                <a:gdLst>
                  <a:gd name="T0" fmla="*/ 33 w 86"/>
                  <a:gd name="T1" fmla="*/ 0 h 211"/>
                  <a:gd name="T2" fmla="*/ 32 w 86"/>
                  <a:gd name="T3" fmla="*/ 1 h 211"/>
                  <a:gd name="T4" fmla="*/ 31 w 86"/>
                  <a:gd name="T5" fmla="*/ 3 h 211"/>
                  <a:gd name="T6" fmla="*/ 30 w 86"/>
                  <a:gd name="T7" fmla="*/ 7 h 211"/>
                  <a:gd name="T8" fmla="*/ 30 w 86"/>
                  <a:gd name="T9" fmla="*/ 13 h 211"/>
                  <a:gd name="T10" fmla="*/ 28 w 86"/>
                  <a:gd name="T11" fmla="*/ 18 h 211"/>
                  <a:gd name="T12" fmla="*/ 27 w 86"/>
                  <a:gd name="T13" fmla="*/ 25 h 211"/>
                  <a:gd name="T14" fmla="*/ 25 w 86"/>
                  <a:gd name="T15" fmla="*/ 30 h 211"/>
                  <a:gd name="T16" fmla="*/ 24 w 86"/>
                  <a:gd name="T17" fmla="*/ 37 h 211"/>
                  <a:gd name="T18" fmla="*/ 22 w 86"/>
                  <a:gd name="T19" fmla="*/ 43 h 211"/>
                  <a:gd name="T20" fmla="*/ 19 w 86"/>
                  <a:gd name="T21" fmla="*/ 48 h 211"/>
                  <a:gd name="T22" fmla="*/ 17 w 86"/>
                  <a:gd name="T23" fmla="*/ 52 h 211"/>
                  <a:gd name="T24" fmla="*/ 15 w 86"/>
                  <a:gd name="T25" fmla="*/ 57 h 211"/>
                  <a:gd name="T26" fmla="*/ 14 w 86"/>
                  <a:gd name="T27" fmla="*/ 60 h 211"/>
                  <a:gd name="T28" fmla="*/ 12 w 86"/>
                  <a:gd name="T29" fmla="*/ 65 h 211"/>
                  <a:gd name="T30" fmla="*/ 11 w 86"/>
                  <a:gd name="T31" fmla="*/ 67 h 211"/>
                  <a:gd name="T32" fmla="*/ 11 w 86"/>
                  <a:gd name="T33" fmla="*/ 70 h 211"/>
                  <a:gd name="T34" fmla="*/ 12 w 86"/>
                  <a:gd name="T35" fmla="*/ 75 h 211"/>
                  <a:gd name="T36" fmla="*/ 15 w 86"/>
                  <a:gd name="T37" fmla="*/ 81 h 211"/>
                  <a:gd name="T38" fmla="*/ 17 w 86"/>
                  <a:gd name="T39" fmla="*/ 83 h 211"/>
                  <a:gd name="T40" fmla="*/ 19 w 86"/>
                  <a:gd name="T41" fmla="*/ 85 h 211"/>
                  <a:gd name="T42" fmla="*/ 0 w 86"/>
                  <a:gd name="T43" fmla="*/ 81 h 211"/>
                  <a:gd name="T44" fmla="*/ 3 w 86"/>
                  <a:gd name="T45" fmla="*/ 69 h 211"/>
                  <a:gd name="T46" fmla="*/ 3 w 86"/>
                  <a:gd name="T47" fmla="*/ 67 h 211"/>
                  <a:gd name="T48" fmla="*/ 3 w 86"/>
                  <a:gd name="T49" fmla="*/ 65 h 211"/>
                  <a:gd name="T50" fmla="*/ 2 w 86"/>
                  <a:gd name="T51" fmla="*/ 62 h 211"/>
                  <a:gd name="T52" fmla="*/ 2 w 86"/>
                  <a:gd name="T53" fmla="*/ 57 h 211"/>
                  <a:gd name="T54" fmla="*/ 2 w 86"/>
                  <a:gd name="T55" fmla="*/ 51 h 211"/>
                  <a:gd name="T56" fmla="*/ 2 w 86"/>
                  <a:gd name="T57" fmla="*/ 45 h 211"/>
                  <a:gd name="T58" fmla="*/ 2 w 86"/>
                  <a:gd name="T59" fmla="*/ 40 h 211"/>
                  <a:gd name="T60" fmla="*/ 3 w 86"/>
                  <a:gd name="T61" fmla="*/ 34 h 211"/>
                  <a:gd name="T62" fmla="*/ 3 w 86"/>
                  <a:gd name="T63" fmla="*/ 28 h 211"/>
                  <a:gd name="T64" fmla="*/ 4 w 86"/>
                  <a:gd name="T65" fmla="*/ 23 h 211"/>
                  <a:gd name="T66" fmla="*/ 6 w 86"/>
                  <a:gd name="T67" fmla="*/ 18 h 211"/>
                  <a:gd name="T68" fmla="*/ 7 w 86"/>
                  <a:gd name="T69" fmla="*/ 15 h 211"/>
                  <a:gd name="T70" fmla="*/ 9 w 86"/>
                  <a:gd name="T71" fmla="*/ 11 h 211"/>
                  <a:gd name="T72" fmla="*/ 9 w 86"/>
                  <a:gd name="T73" fmla="*/ 10 h 211"/>
                  <a:gd name="T74" fmla="*/ 10 w 86"/>
                  <a:gd name="T75" fmla="*/ 8 h 211"/>
                  <a:gd name="T76" fmla="*/ 11 w 86"/>
                  <a:gd name="T77" fmla="*/ 8 h 211"/>
                  <a:gd name="T78" fmla="*/ 33 w 86"/>
                  <a:gd name="T79" fmla="*/ 0 h 211"/>
                  <a:gd name="T80" fmla="*/ 33 w 86"/>
                  <a:gd name="T81" fmla="*/ 0 h 21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6"/>
                  <a:gd name="T124" fmla="*/ 0 h 211"/>
                  <a:gd name="T125" fmla="*/ 86 w 86"/>
                  <a:gd name="T126" fmla="*/ 211 h 21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6" h="211">
                    <a:moveTo>
                      <a:pt x="86" y="0"/>
                    </a:moveTo>
                    <a:lnTo>
                      <a:pt x="84" y="2"/>
                    </a:lnTo>
                    <a:lnTo>
                      <a:pt x="82" y="8"/>
                    </a:lnTo>
                    <a:lnTo>
                      <a:pt x="78" y="17"/>
                    </a:lnTo>
                    <a:lnTo>
                      <a:pt x="78" y="31"/>
                    </a:lnTo>
                    <a:lnTo>
                      <a:pt x="73" y="46"/>
                    </a:lnTo>
                    <a:lnTo>
                      <a:pt x="71" y="61"/>
                    </a:lnTo>
                    <a:lnTo>
                      <a:pt x="65" y="76"/>
                    </a:lnTo>
                    <a:lnTo>
                      <a:pt x="63" y="93"/>
                    </a:lnTo>
                    <a:lnTo>
                      <a:pt x="56" y="107"/>
                    </a:lnTo>
                    <a:lnTo>
                      <a:pt x="50" y="118"/>
                    </a:lnTo>
                    <a:lnTo>
                      <a:pt x="44" y="129"/>
                    </a:lnTo>
                    <a:lnTo>
                      <a:pt x="40" y="141"/>
                    </a:lnTo>
                    <a:lnTo>
                      <a:pt x="35" y="150"/>
                    </a:lnTo>
                    <a:lnTo>
                      <a:pt x="31" y="160"/>
                    </a:lnTo>
                    <a:lnTo>
                      <a:pt x="29" y="167"/>
                    </a:lnTo>
                    <a:lnTo>
                      <a:pt x="29" y="175"/>
                    </a:lnTo>
                    <a:lnTo>
                      <a:pt x="31" y="186"/>
                    </a:lnTo>
                    <a:lnTo>
                      <a:pt x="40" y="200"/>
                    </a:lnTo>
                    <a:lnTo>
                      <a:pt x="46" y="207"/>
                    </a:lnTo>
                    <a:lnTo>
                      <a:pt x="50" y="211"/>
                    </a:lnTo>
                    <a:lnTo>
                      <a:pt x="0" y="200"/>
                    </a:lnTo>
                    <a:lnTo>
                      <a:pt x="8" y="171"/>
                    </a:lnTo>
                    <a:lnTo>
                      <a:pt x="8" y="167"/>
                    </a:lnTo>
                    <a:lnTo>
                      <a:pt x="8" y="162"/>
                    </a:lnTo>
                    <a:lnTo>
                      <a:pt x="6" y="152"/>
                    </a:lnTo>
                    <a:lnTo>
                      <a:pt x="6" y="141"/>
                    </a:lnTo>
                    <a:lnTo>
                      <a:pt x="6" y="126"/>
                    </a:lnTo>
                    <a:lnTo>
                      <a:pt x="6" y="112"/>
                    </a:lnTo>
                    <a:lnTo>
                      <a:pt x="6" y="99"/>
                    </a:lnTo>
                    <a:lnTo>
                      <a:pt x="8" y="84"/>
                    </a:lnTo>
                    <a:lnTo>
                      <a:pt x="8" y="69"/>
                    </a:lnTo>
                    <a:lnTo>
                      <a:pt x="12" y="57"/>
                    </a:lnTo>
                    <a:lnTo>
                      <a:pt x="16" y="46"/>
                    </a:lnTo>
                    <a:lnTo>
                      <a:pt x="19" y="36"/>
                    </a:lnTo>
                    <a:lnTo>
                      <a:pt x="23" y="29"/>
                    </a:lnTo>
                    <a:lnTo>
                      <a:pt x="25" y="23"/>
                    </a:lnTo>
                    <a:lnTo>
                      <a:pt x="27" y="19"/>
                    </a:lnTo>
                    <a:lnTo>
                      <a:pt x="29" y="19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8" name="Freeform 186"/>
              <p:cNvSpPr>
                <a:spLocks/>
              </p:cNvSpPr>
              <p:nvPr/>
            </p:nvSpPr>
            <p:spPr bwMode="auto">
              <a:xfrm>
                <a:off x="2445" y="2695"/>
                <a:ext cx="65" cy="130"/>
              </a:xfrm>
              <a:custGeom>
                <a:avLst/>
                <a:gdLst>
                  <a:gd name="T0" fmla="*/ 11 w 103"/>
                  <a:gd name="T1" fmla="*/ 0 h 207"/>
                  <a:gd name="T2" fmla="*/ 11 w 103"/>
                  <a:gd name="T3" fmla="*/ 3 h 207"/>
                  <a:gd name="T4" fmla="*/ 13 w 103"/>
                  <a:gd name="T5" fmla="*/ 5 h 207"/>
                  <a:gd name="T6" fmla="*/ 15 w 103"/>
                  <a:gd name="T7" fmla="*/ 11 h 207"/>
                  <a:gd name="T8" fmla="*/ 17 w 103"/>
                  <a:gd name="T9" fmla="*/ 15 h 207"/>
                  <a:gd name="T10" fmla="*/ 19 w 103"/>
                  <a:gd name="T11" fmla="*/ 20 h 207"/>
                  <a:gd name="T12" fmla="*/ 20 w 103"/>
                  <a:gd name="T13" fmla="*/ 26 h 207"/>
                  <a:gd name="T14" fmla="*/ 23 w 103"/>
                  <a:gd name="T15" fmla="*/ 32 h 207"/>
                  <a:gd name="T16" fmla="*/ 23 w 103"/>
                  <a:gd name="T17" fmla="*/ 38 h 207"/>
                  <a:gd name="T18" fmla="*/ 24 w 103"/>
                  <a:gd name="T19" fmla="*/ 43 h 207"/>
                  <a:gd name="T20" fmla="*/ 25 w 103"/>
                  <a:gd name="T21" fmla="*/ 48 h 207"/>
                  <a:gd name="T22" fmla="*/ 26 w 103"/>
                  <a:gd name="T23" fmla="*/ 53 h 207"/>
                  <a:gd name="T24" fmla="*/ 26 w 103"/>
                  <a:gd name="T25" fmla="*/ 58 h 207"/>
                  <a:gd name="T26" fmla="*/ 28 w 103"/>
                  <a:gd name="T27" fmla="*/ 62 h 207"/>
                  <a:gd name="T28" fmla="*/ 28 w 103"/>
                  <a:gd name="T29" fmla="*/ 65 h 207"/>
                  <a:gd name="T30" fmla="*/ 30 w 103"/>
                  <a:gd name="T31" fmla="*/ 69 h 207"/>
                  <a:gd name="T32" fmla="*/ 33 w 103"/>
                  <a:gd name="T33" fmla="*/ 74 h 207"/>
                  <a:gd name="T34" fmla="*/ 36 w 103"/>
                  <a:gd name="T35" fmla="*/ 77 h 207"/>
                  <a:gd name="T36" fmla="*/ 39 w 103"/>
                  <a:gd name="T37" fmla="*/ 79 h 207"/>
                  <a:gd name="T38" fmla="*/ 41 w 103"/>
                  <a:gd name="T39" fmla="*/ 80 h 207"/>
                  <a:gd name="T40" fmla="*/ 18 w 103"/>
                  <a:gd name="T41" fmla="*/ 82 h 207"/>
                  <a:gd name="T42" fmla="*/ 18 w 103"/>
                  <a:gd name="T43" fmla="*/ 80 h 207"/>
                  <a:gd name="T44" fmla="*/ 18 w 103"/>
                  <a:gd name="T45" fmla="*/ 79 h 207"/>
                  <a:gd name="T46" fmla="*/ 17 w 103"/>
                  <a:gd name="T47" fmla="*/ 74 h 207"/>
                  <a:gd name="T48" fmla="*/ 16 w 103"/>
                  <a:gd name="T49" fmla="*/ 69 h 207"/>
                  <a:gd name="T50" fmla="*/ 15 w 103"/>
                  <a:gd name="T51" fmla="*/ 65 h 207"/>
                  <a:gd name="T52" fmla="*/ 13 w 103"/>
                  <a:gd name="T53" fmla="*/ 62 h 207"/>
                  <a:gd name="T54" fmla="*/ 11 w 103"/>
                  <a:gd name="T55" fmla="*/ 57 h 207"/>
                  <a:gd name="T56" fmla="*/ 8 w 103"/>
                  <a:gd name="T57" fmla="*/ 53 h 207"/>
                  <a:gd name="T58" fmla="*/ 6 w 103"/>
                  <a:gd name="T59" fmla="*/ 47 h 207"/>
                  <a:gd name="T60" fmla="*/ 4 w 103"/>
                  <a:gd name="T61" fmla="*/ 43 h 207"/>
                  <a:gd name="T62" fmla="*/ 2 w 103"/>
                  <a:gd name="T63" fmla="*/ 38 h 207"/>
                  <a:gd name="T64" fmla="*/ 2 w 103"/>
                  <a:gd name="T65" fmla="*/ 34 h 207"/>
                  <a:gd name="T66" fmla="*/ 0 w 103"/>
                  <a:gd name="T67" fmla="*/ 29 h 207"/>
                  <a:gd name="T68" fmla="*/ 1 w 103"/>
                  <a:gd name="T69" fmla="*/ 26 h 207"/>
                  <a:gd name="T70" fmla="*/ 1 w 103"/>
                  <a:gd name="T71" fmla="*/ 22 h 207"/>
                  <a:gd name="T72" fmla="*/ 2 w 103"/>
                  <a:gd name="T73" fmla="*/ 19 h 207"/>
                  <a:gd name="T74" fmla="*/ 3 w 103"/>
                  <a:gd name="T75" fmla="*/ 15 h 207"/>
                  <a:gd name="T76" fmla="*/ 4 w 103"/>
                  <a:gd name="T77" fmla="*/ 14 h 207"/>
                  <a:gd name="T78" fmla="*/ 11 w 103"/>
                  <a:gd name="T79" fmla="*/ 0 h 207"/>
                  <a:gd name="T80" fmla="*/ 11 w 103"/>
                  <a:gd name="T81" fmla="*/ 0 h 20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3"/>
                  <a:gd name="T124" fmla="*/ 0 h 207"/>
                  <a:gd name="T125" fmla="*/ 103 w 103"/>
                  <a:gd name="T126" fmla="*/ 207 h 20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3" h="207">
                    <a:moveTo>
                      <a:pt x="27" y="0"/>
                    </a:moveTo>
                    <a:lnTo>
                      <a:pt x="29" y="8"/>
                    </a:lnTo>
                    <a:lnTo>
                      <a:pt x="32" y="13"/>
                    </a:lnTo>
                    <a:lnTo>
                      <a:pt x="36" y="27"/>
                    </a:lnTo>
                    <a:lnTo>
                      <a:pt x="42" y="38"/>
                    </a:lnTo>
                    <a:lnTo>
                      <a:pt x="48" y="51"/>
                    </a:lnTo>
                    <a:lnTo>
                      <a:pt x="51" y="67"/>
                    </a:lnTo>
                    <a:lnTo>
                      <a:pt x="57" y="82"/>
                    </a:lnTo>
                    <a:lnTo>
                      <a:pt x="59" y="95"/>
                    </a:lnTo>
                    <a:lnTo>
                      <a:pt x="61" y="108"/>
                    </a:lnTo>
                    <a:lnTo>
                      <a:pt x="63" y="122"/>
                    </a:lnTo>
                    <a:lnTo>
                      <a:pt x="65" y="135"/>
                    </a:lnTo>
                    <a:lnTo>
                      <a:pt x="65" y="146"/>
                    </a:lnTo>
                    <a:lnTo>
                      <a:pt x="69" y="158"/>
                    </a:lnTo>
                    <a:lnTo>
                      <a:pt x="69" y="165"/>
                    </a:lnTo>
                    <a:lnTo>
                      <a:pt x="74" y="175"/>
                    </a:lnTo>
                    <a:lnTo>
                      <a:pt x="82" y="188"/>
                    </a:lnTo>
                    <a:lnTo>
                      <a:pt x="91" y="196"/>
                    </a:lnTo>
                    <a:lnTo>
                      <a:pt x="99" y="201"/>
                    </a:lnTo>
                    <a:lnTo>
                      <a:pt x="103" y="203"/>
                    </a:lnTo>
                    <a:lnTo>
                      <a:pt x="44" y="207"/>
                    </a:lnTo>
                    <a:lnTo>
                      <a:pt x="44" y="203"/>
                    </a:lnTo>
                    <a:lnTo>
                      <a:pt x="44" y="200"/>
                    </a:lnTo>
                    <a:lnTo>
                      <a:pt x="42" y="188"/>
                    </a:lnTo>
                    <a:lnTo>
                      <a:pt x="40" y="175"/>
                    </a:lnTo>
                    <a:lnTo>
                      <a:pt x="36" y="165"/>
                    </a:lnTo>
                    <a:lnTo>
                      <a:pt x="32" y="156"/>
                    </a:lnTo>
                    <a:lnTo>
                      <a:pt x="27" y="143"/>
                    </a:lnTo>
                    <a:lnTo>
                      <a:pt x="21" y="133"/>
                    </a:lnTo>
                    <a:lnTo>
                      <a:pt x="15" y="120"/>
                    </a:lnTo>
                    <a:lnTo>
                      <a:pt x="10" y="108"/>
                    </a:lnTo>
                    <a:lnTo>
                      <a:pt x="4" y="95"/>
                    </a:lnTo>
                    <a:lnTo>
                      <a:pt x="4" y="86"/>
                    </a:lnTo>
                    <a:lnTo>
                      <a:pt x="0" y="74"/>
                    </a:lnTo>
                    <a:lnTo>
                      <a:pt x="2" y="65"/>
                    </a:lnTo>
                    <a:lnTo>
                      <a:pt x="2" y="55"/>
                    </a:lnTo>
                    <a:lnTo>
                      <a:pt x="4" y="49"/>
                    </a:lnTo>
                    <a:lnTo>
                      <a:pt x="8" y="38"/>
                    </a:lnTo>
                    <a:lnTo>
                      <a:pt x="11" y="3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99" name="Freeform 187"/>
              <p:cNvSpPr>
                <a:spLocks/>
              </p:cNvSpPr>
              <p:nvPr/>
            </p:nvSpPr>
            <p:spPr bwMode="auto">
              <a:xfrm>
                <a:off x="2349" y="2573"/>
                <a:ext cx="128" cy="155"/>
              </a:xfrm>
              <a:custGeom>
                <a:avLst/>
                <a:gdLst>
                  <a:gd name="T0" fmla="*/ 73 w 201"/>
                  <a:gd name="T1" fmla="*/ 24 h 243"/>
                  <a:gd name="T2" fmla="*/ 82 w 201"/>
                  <a:gd name="T3" fmla="*/ 92 h 243"/>
                  <a:gd name="T4" fmla="*/ 81 w 201"/>
                  <a:gd name="T5" fmla="*/ 92 h 243"/>
                  <a:gd name="T6" fmla="*/ 79 w 201"/>
                  <a:gd name="T7" fmla="*/ 95 h 243"/>
                  <a:gd name="T8" fmla="*/ 75 w 201"/>
                  <a:gd name="T9" fmla="*/ 96 h 243"/>
                  <a:gd name="T10" fmla="*/ 72 w 201"/>
                  <a:gd name="T11" fmla="*/ 97 h 243"/>
                  <a:gd name="T12" fmla="*/ 66 w 201"/>
                  <a:gd name="T13" fmla="*/ 98 h 243"/>
                  <a:gd name="T14" fmla="*/ 59 w 201"/>
                  <a:gd name="T15" fmla="*/ 99 h 243"/>
                  <a:gd name="T16" fmla="*/ 51 w 201"/>
                  <a:gd name="T17" fmla="*/ 99 h 243"/>
                  <a:gd name="T18" fmla="*/ 42 w 201"/>
                  <a:gd name="T19" fmla="*/ 99 h 243"/>
                  <a:gd name="T20" fmla="*/ 32 w 201"/>
                  <a:gd name="T21" fmla="*/ 97 h 243"/>
                  <a:gd name="T22" fmla="*/ 22 w 201"/>
                  <a:gd name="T23" fmla="*/ 97 h 243"/>
                  <a:gd name="T24" fmla="*/ 13 w 201"/>
                  <a:gd name="T25" fmla="*/ 95 h 243"/>
                  <a:gd name="T26" fmla="*/ 6 w 201"/>
                  <a:gd name="T27" fmla="*/ 94 h 243"/>
                  <a:gd name="T28" fmla="*/ 2 w 201"/>
                  <a:gd name="T29" fmla="*/ 94 h 243"/>
                  <a:gd name="T30" fmla="*/ 0 w 201"/>
                  <a:gd name="T31" fmla="*/ 94 h 243"/>
                  <a:gd name="T32" fmla="*/ 0 w 201"/>
                  <a:gd name="T33" fmla="*/ 92 h 243"/>
                  <a:gd name="T34" fmla="*/ 1 w 201"/>
                  <a:gd name="T35" fmla="*/ 91 h 243"/>
                  <a:gd name="T36" fmla="*/ 2 w 201"/>
                  <a:gd name="T37" fmla="*/ 87 h 243"/>
                  <a:gd name="T38" fmla="*/ 3 w 201"/>
                  <a:gd name="T39" fmla="*/ 84 h 243"/>
                  <a:gd name="T40" fmla="*/ 4 w 201"/>
                  <a:gd name="T41" fmla="*/ 79 h 243"/>
                  <a:gd name="T42" fmla="*/ 5 w 201"/>
                  <a:gd name="T43" fmla="*/ 73 h 243"/>
                  <a:gd name="T44" fmla="*/ 6 w 201"/>
                  <a:gd name="T45" fmla="*/ 69 h 243"/>
                  <a:gd name="T46" fmla="*/ 8 w 201"/>
                  <a:gd name="T47" fmla="*/ 64 h 243"/>
                  <a:gd name="T48" fmla="*/ 8 w 201"/>
                  <a:gd name="T49" fmla="*/ 59 h 243"/>
                  <a:gd name="T50" fmla="*/ 8 w 201"/>
                  <a:gd name="T51" fmla="*/ 55 h 243"/>
                  <a:gd name="T52" fmla="*/ 10 w 201"/>
                  <a:gd name="T53" fmla="*/ 51 h 243"/>
                  <a:gd name="T54" fmla="*/ 11 w 201"/>
                  <a:gd name="T55" fmla="*/ 48 h 243"/>
                  <a:gd name="T56" fmla="*/ 11 w 201"/>
                  <a:gd name="T57" fmla="*/ 43 h 243"/>
                  <a:gd name="T58" fmla="*/ 11 w 201"/>
                  <a:gd name="T59" fmla="*/ 40 h 243"/>
                  <a:gd name="T60" fmla="*/ 12 w 201"/>
                  <a:gd name="T61" fmla="*/ 34 h 243"/>
                  <a:gd name="T62" fmla="*/ 12 w 201"/>
                  <a:gd name="T63" fmla="*/ 31 h 243"/>
                  <a:gd name="T64" fmla="*/ 12 w 201"/>
                  <a:gd name="T65" fmla="*/ 26 h 243"/>
                  <a:gd name="T66" fmla="*/ 12 w 201"/>
                  <a:gd name="T67" fmla="*/ 19 h 243"/>
                  <a:gd name="T68" fmla="*/ 12 w 201"/>
                  <a:gd name="T69" fmla="*/ 14 h 243"/>
                  <a:gd name="T70" fmla="*/ 15 w 201"/>
                  <a:gd name="T71" fmla="*/ 10 h 243"/>
                  <a:gd name="T72" fmla="*/ 15 w 201"/>
                  <a:gd name="T73" fmla="*/ 4 h 243"/>
                  <a:gd name="T74" fmla="*/ 18 w 201"/>
                  <a:gd name="T75" fmla="*/ 3 h 243"/>
                  <a:gd name="T76" fmla="*/ 22 w 201"/>
                  <a:gd name="T77" fmla="*/ 0 h 243"/>
                  <a:gd name="T78" fmla="*/ 27 w 201"/>
                  <a:gd name="T79" fmla="*/ 0 h 243"/>
                  <a:gd name="T80" fmla="*/ 33 w 201"/>
                  <a:gd name="T81" fmla="*/ 1 h 243"/>
                  <a:gd name="T82" fmla="*/ 40 w 201"/>
                  <a:gd name="T83" fmla="*/ 4 h 243"/>
                  <a:gd name="T84" fmla="*/ 48 w 201"/>
                  <a:gd name="T85" fmla="*/ 8 h 243"/>
                  <a:gd name="T86" fmla="*/ 55 w 201"/>
                  <a:gd name="T87" fmla="*/ 12 h 243"/>
                  <a:gd name="T88" fmla="*/ 62 w 201"/>
                  <a:gd name="T89" fmla="*/ 17 h 243"/>
                  <a:gd name="T90" fmla="*/ 67 w 201"/>
                  <a:gd name="T91" fmla="*/ 20 h 243"/>
                  <a:gd name="T92" fmla="*/ 71 w 201"/>
                  <a:gd name="T93" fmla="*/ 22 h 243"/>
                  <a:gd name="T94" fmla="*/ 73 w 201"/>
                  <a:gd name="T95" fmla="*/ 24 h 243"/>
                  <a:gd name="T96" fmla="*/ 73 w 201"/>
                  <a:gd name="T97" fmla="*/ 24 h 24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1"/>
                  <a:gd name="T148" fmla="*/ 0 h 243"/>
                  <a:gd name="T149" fmla="*/ 201 w 201"/>
                  <a:gd name="T150" fmla="*/ 243 h 24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1" h="243">
                    <a:moveTo>
                      <a:pt x="179" y="59"/>
                    </a:moveTo>
                    <a:lnTo>
                      <a:pt x="201" y="226"/>
                    </a:lnTo>
                    <a:lnTo>
                      <a:pt x="200" y="228"/>
                    </a:lnTo>
                    <a:lnTo>
                      <a:pt x="194" y="234"/>
                    </a:lnTo>
                    <a:lnTo>
                      <a:pt x="186" y="236"/>
                    </a:lnTo>
                    <a:lnTo>
                      <a:pt x="177" y="239"/>
                    </a:lnTo>
                    <a:lnTo>
                      <a:pt x="163" y="241"/>
                    </a:lnTo>
                    <a:lnTo>
                      <a:pt x="146" y="243"/>
                    </a:lnTo>
                    <a:lnTo>
                      <a:pt x="125" y="243"/>
                    </a:lnTo>
                    <a:lnTo>
                      <a:pt x="103" y="243"/>
                    </a:lnTo>
                    <a:lnTo>
                      <a:pt x="78" y="239"/>
                    </a:lnTo>
                    <a:lnTo>
                      <a:pt x="55" y="238"/>
                    </a:lnTo>
                    <a:lnTo>
                      <a:pt x="32" y="234"/>
                    </a:lnTo>
                    <a:lnTo>
                      <a:pt x="15" y="232"/>
                    </a:lnTo>
                    <a:lnTo>
                      <a:pt x="4" y="230"/>
                    </a:lnTo>
                    <a:lnTo>
                      <a:pt x="0" y="230"/>
                    </a:lnTo>
                    <a:lnTo>
                      <a:pt x="0" y="228"/>
                    </a:lnTo>
                    <a:lnTo>
                      <a:pt x="2" y="222"/>
                    </a:lnTo>
                    <a:lnTo>
                      <a:pt x="4" y="213"/>
                    </a:lnTo>
                    <a:lnTo>
                      <a:pt x="6" y="205"/>
                    </a:lnTo>
                    <a:lnTo>
                      <a:pt x="9" y="194"/>
                    </a:lnTo>
                    <a:lnTo>
                      <a:pt x="13" y="181"/>
                    </a:lnTo>
                    <a:lnTo>
                      <a:pt x="15" y="169"/>
                    </a:lnTo>
                    <a:lnTo>
                      <a:pt x="19" y="158"/>
                    </a:lnTo>
                    <a:lnTo>
                      <a:pt x="21" y="146"/>
                    </a:lnTo>
                    <a:lnTo>
                      <a:pt x="21" y="137"/>
                    </a:lnTo>
                    <a:lnTo>
                      <a:pt x="23" y="125"/>
                    </a:lnTo>
                    <a:lnTo>
                      <a:pt x="27" y="118"/>
                    </a:lnTo>
                    <a:lnTo>
                      <a:pt x="27" y="106"/>
                    </a:lnTo>
                    <a:lnTo>
                      <a:pt x="28" y="97"/>
                    </a:lnTo>
                    <a:lnTo>
                      <a:pt x="30" y="85"/>
                    </a:lnTo>
                    <a:lnTo>
                      <a:pt x="30" y="76"/>
                    </a:lnTo>
                    <a:lnTo>
                      <a:pt x="30" y="63"/>
                    </a:lnTo>
                    <a:lnTo>
                      <a:pt x="30" y="47"/>
                    </a:lnTo>
                    <a:lnTo>
                      <a:pt x="30" y="34"/>
                    </a:lnTo>
                    <a:lnTo>
                      <a:pt x="36" y="23"/>
                    </a:lnTo>
                    <a:lnTo>
                      <a:pt x="38" y="11"/>
                    </a:lnTo>
                    <a:lnTo>
                      <a:pt x="46" y="6"/>
                    </a:lnTo>
                    <a:lnTo>
                      <a:pt x="53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9" y="9"/>
                    </a:lnTo>
                    <a:lnTo>
                      <a:pt x="118" y="19"/>
                    </a:lnTo>
                    <a:lnTo>
                      <a:pt x="137" y="30"/>
                    </a:lnTo>
                    <a:lnTo>
                      <a:pt x="152" y="40"/>
                    </a:lnTo>
                    <a:lnTo>
                      <a:pt x="165" y="49"/>
                    </a:lnTo>
                    <a:lnTo>
                      <a:pt x="175" y="55"/>
                    </a:lnTo>
                    <a:lnTo>
                      <a:pt x="179" y="59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0" name="Freeform 188"/>
              <p:cNvSpPr>
                <a:spLocks/>
              </p:cNvSpPr>
              <p:nvPr/>
            </p:nvSpPr>
            <p:spPr bwMode="auto">
              <a:xfrm>
                <a:off x="2339" y="2824"/>
                <a:ext cx="64" cy="26"/>
              </a:xfrm>
              <a:custGeom>
                <a:avLst/>
                <a:gdLst>
                  <a:gd name="T0" fmla="*/ 3 w 102"/>
                  <a:gd name="T1" fmla="*/ 0 h 40"/>
                  <a:gd name="T2" fmla="*/ 12 w 102"/>
                  <a:gd name="T3" fmla="*/ 5 h 40"/>
                  <a:gd name="T4" fmla="*/ 16 w 102"/>
                  <a:gd name="T5" fmla="*/ 1 h 40"/>
                  <a:gd name="T6" fmla="*/ 18 w 102"/>
                  <a:gd name="T7" fmla="*/ 3 h 40"/>
                  <a:gd name="T8" fmla="*/ 20 w 102"/>
                  <a:gd name="T9" fmla="*/ 5 h 40"/>
                  <a:gd name="T10" fmla="*/ 25 w 102"/>
                  <a:gd name="T11" fmla="*/ 7 h 40"/>
                  <a:gd name="T12" fmla="*/ 28 w 102"/>
                  <a:gd name="T13" fmla="*/ 7 h 40"/>
                  <a:gd name="T14" fmla="*/ 33 w 102"/>
                  <a:gd name="T15" fmla="*/ 10 h 40"/>
                  <a:gd name="T16" fmla="*/ 36 w 102"/>
                  <a:gd name="T17" fmla="*/ 10 h 40"/>
                  <a:gd name="T18" fmla="*/ 38 w 102"/>
                  <a:gd name="T19" fmla="*/ 10 h 40"/>
                  <a:gd name="T20" fmla="*/ 40 w 102"/>
                  <a:gd name="T21" fmla="*/ 16 h 40"/>
                  <a:gd name="T22" fmla="*/ 39 w 102"/>
                  <a:gd name="T23" fmla="*/ 16 h 40"/>
                  <a:gd name="T24" fmla="*/ 36 w 102"/>
                  <a:gd name="T25" fmla="*/ 16 h 40"/>
                  <a:gd name="T26" fmla="*/ 33 w 102"/>
                  <a:gd name="T27" fmla="*/ 16 h 40"/>
                  <a:gd name="T28" fmla="*/ 31 w 102"/>
                  <a:gd name="T29" fmla="*/ 16 h 40"/>
                  <a:gd name="T30" fmla="*/ 28 w 102"/>
                  <a:gd name="T31" fmla="*/ 16 h 40"/>
                  <a:gd name="T32" fmla="*/ 25 w 102"/>
                  <a:gd name="T33" fmla="*/ 17 h 40"/>
                  <a:gd name="T34" fmla="*/ 21 w 102"/>
                  <a:gd name="T35" fmla="*/ 16 h 40"/>
                  <a:gd name="T36" fmla="*/ 16 w 102"/>
                  <a:gd name="T37" fmla="*/ 15 h 40"/>
                  <a:gd name="T38" fmla="*/ 12 w 102"/>
                  <a:gd name="T39" fmla="*/ 15 h 40"/>
                  <a:gd name="T40" fmla="*/ 9 w 102"/>
                  <a:gd name="T41" fmla="*/ 14 h 40"/>
                  <a:gd name="T42" fmla="*/ 4 w 102"/>
                  <a:gd name="T43" fmla="*/ 13 h 40"/>
                  <a:gd name="T44" fmla="*/ 3 w 102"/>
                  <a:gd name="T45" fmla="*/ 13 h 40"/>
                  <a:gd name="T46" fmla="*/ 0 w 102"/>
                  <a:gd name="T47" fmla="*/ 13 h 40"/>
                  <a:gd name="T48" fmla="*/ 0 w 102"/>
                  <a:gd name="T49" fmla="*/ 10 h 40"/>
                  <a:gd name="T50" fmla="*/ 3 w 102"/>
                  <a:gd name="T51" fmla="*/ 0 h 40"/>
                  <a:gd name="T52" fmla="*/ 3 w 102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2"/>
                  <a:gd name="T82" fmla="*/ 0 h 40"/>
                  <a:gd name="T83" fmla="*/ 102 w 102"/>
                  <a:gd name="T84" fmla="*/ 40 h 4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2" h="40">
                    <a:moveTo>
                      <a:pt x="7" y="0"/>
                    </a:moveTo>
                    <a:lnTo>
                      <a:pt x="30" y="10"/>
                    </a:lnTo>
                    <a:lnTo>
                      <a:pt x="40" y="2"/>
                    </a:lnTo>
                    <a:lnTo>
                      <a:pt x="45" y="6"/>
                    </a:lnTo>
                    <a:lnTo>
                      <a:pt x="51" y="10"/>
                    </a:lnTo>
                    <a:lnTo>
                      <a:pt x="63" y="15"/>
                    </a:lnTo>
                    <a:lnTo>
                      <a:pt x="72" y="17"/>
                    </a:lnTo>
                    <a:lnTo>
                      <a:pt x="83" y="23"/>
                    </a:lnTo>
                    <a:lnTo>
                      <a:pt x="93" y="23"/>
                    </a:lnTo>
                    <a:lnTo>
                      <a:pt x="97" y="25"/>
                    </a:lnTo>
                    <a:lnTo>
                      <a:pt x="102" y="38"/>
                    </a:lnTo>
                    <a:lnTo>
                      <a:pt x="99" y="38"/>
                    </a:lnTo>
                    <a:lnTo>
                      <a:pt x="91" y="38"/>
                    </a:lnTo>
                    <a:lnTo>
                      <a:pt x="85" y="38"/>
                    </a:lnTo>
                    <a:lnTo>
                      <a:pt x="78" y="38"/>
                    </a:lnTo>
                    <a:lnTo>
                      <a:pt x="70" y="38"/>
                    </a:lnTo>
                    <a:lnTo>
                      <a:pt x="63" y="40"/>
                    </a:lnTo>
                    <a:lnTo>
                      <a:pt x="53" y="38"/>
                    </a:lnTo>
                    <a:lnTo>
                      <a:pt x="42" y="36"/>
                    </a:lnTo>
                    <a:lnTo>
                      <a:pt x="30" y="35"/>
                    </a:lnTo>
                    <a:lnTo>
                      <a:pt x="23" y="33"/>
                    </a:lnTo>
                    <a:lnTo>
                      <a:pt x="11" y="31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C78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1" name="Freeform 189"/>
              <p:cNvSpPr>
                <a:spLocks/>
              </p:cNvSpPr>
              <p:nvPr/>
            </p:nvSpPr>
            <p:spPr bwMode="auto">
              <a:xfrm>
                <a:off x="2464" y="2814"/>
                <a:ext cx="68" cy="25"/>
              </a:xfrm>
              <a:custGeom>
                <a:avLst/>
                <a:gdLst>
                  <a:gd name="T0" fmla="*/ 7 w 107"/>
                  <a:gd name="T1" fmla="*/ 3 h 40"/>
                  <a:gd name="T2" fmla="*/ 15 w 107"/>
                  <a:gd name="T3" fmla="*/ 6 h 40"/>
                  <a:gd name="T4" fmla="*/ 20 w 107"/>
                  <a:gd name="T5" fmla="*/ 0 h 40"/>
                  <a:gd name="T6" fmla="*/ 29 w 107"/>
                  <a:gd name="T7" fmla="*/ 4 h 40"/>
                  <a:gd name="T8" fmla="*/ 43 w 107"/>
                  <a:gd name="T9" fmla="*/ 9 h 40"/>
                  <a:gd name="T10" fmla="*/ 43 w 107"/>
                  <a:gd name="T11" fmla="*/ 13 h 40"/>
                  <a:gd name="T12" fmla="*/ 22 w 107"/>
                  <a:gd name="T13" fmla="*/ 16 h 40"/>
                  <a:gd name="T14" fmla="*/ 13 w 107"/>
                  <a:gd name="T15" fmla="*/ 14 h 40"/>
                  <a:gd name="T16" fmla="*/ 0 w 107"/>
                  <a:gd name="T17" fmla="*/ 13 h 40"/>
                  <a:gd name="T18" fmla="*/ 3 w 107"/>
                  <a:gd name="T19" fmla="*/ 6 h 40"/>
                  <a:gd name="T20" fmla="*/ 7 w 107"/>
                  <a:gd name="T21" fmla="*/ 3 h 40"/>
                  <a:gd name="T22" fmla="*/ 7 w 107"/>
                  <a:gd name="T23" fmla="*/ 3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7"/>
                  <a:gd name="T37" fmla="*/ 0 h 40"/>
                  <a:gd name="T38" fmla="*/ 107 w 107"/>
                  <a:gd name="T39" fmla="*/ 40 h 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7" h="40">
                    <a:moveTo>
                      <a:pt x="18" y="8"/>
                    </a:moveTo>
                    <a:lnTo>
                      <a:pt x="37" y="15"/>
                    </a:lnTo>
                    <a:lnTo>
                      <a:pt x="50" y="0"/>
                    </a:lnTo>
                    <a:lnTo>
                      <a:pt x="73" y="10"/>
                    </a:lnTo>
                    <a:lnTo>
                      <a:pt x="107" y="23"/>
                    </a:lnTo>
                    <a:lnTo>
                      <a:pt x="107" y="32"/>
                    </a:lnTo>
                    <a:lnTo>
                      <a:pt x="54" y="40"/>
                    </a:lnTo>
                    <a:lnTo>
                      <a:pt x="31" y="36"/>
                    </a:lnTo>
                    <a:lnTo>
                      <a:pt x="0" y="32"/>
                    </a:lnTo>
                    <a:lnTo>
                      <a:pt x="8" y="15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C78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2" name="Freeform 190"/>
              <p:cNvSpPr>
                <a:spLocks/>
              </p:cNvSpPr>
              <p:nvPr/>
            </p:nvSpPr>
            <p:spPr bwMode="auto">
              <a:xfrm>
                <a:off x="2410" y="2394"/>
                <a:ext cx="100" cy="91"/>
              </a:xfrm>
              <a:custGeom>
                <a:avLst/>
                <a:gdLst>
                  <a:gd name="T0" fmla="*/ 16 w 158"/>
                  <a:gd name="T1" fmla="*/ 8 h 144"/>
                  <a:gd name="T2" fmla="*/ 18 w 158"/>
                  <a:gd name="T3" fmla="*/ 2 h 144"/>
                  <a:gd name="T4" fmla="*/ 18 w 158"/>
                  <a:gd name="T5" fmla="*/ 2 h 144"/>
                  <a:gd name="T6" fmla="*/ 19 w 158"/>
                  <a:gd name="T7" fmla="*/ 4 h 144"/>
                  <a:gd name="T8" fmla="*/ 20 w 158"/>
                  <a:gd name="T9" fmla="*/ 8 h 144"/>
                  <a:gd name="T10" fmla="*/ 23 w 158"/>
                  <a:gd name="T11" fmla="*/ 12 h 144"/>
                  <a:gd name="T12" fmla="*/ 26 w 158"/>
                  <a:gd name="T13" fmla="*/ 16 h 144"/>
                  <a:gd name="T14" fmla="*/ 28 w 158"/>
                  <a:gd name="T15" fmla="*/ 21 h 144"/>
                  <a:gd name="T16" fmla="*/ 30 w 158"/>
                  <a:gd name="T17" fmla="*/ 25 h 144"/>
                  <a:gd name="T18" fmla="*/ 33 w 158"/>
                  <a:gd name="T19" fmla="*/ 28 h 144"/>
                  <a:gd name="T20" fmla="*/ 34 w 158"/>
                  <a:gd name="T21" fmla="*/ 31 h 144"/>
                  <a:gd name="T22" fmla="*/ 35 w 158"/>
                  <a:gd name="T23" fmla="*/ 32 h 144"/>
                  <a:gd name="T24" fmla="*/ 35 w 158"/>
                  <a:gd name="T25" fmla="*/ 32 h 144"/>
                  <a:gd name="T26" fmla="*/ 58 w 158"/>
                  <a:gd name="T27" fmla="*/ 20 h 144"/>
                  <a:gd name="T28" fmla="*/ 63 w 158"/>
                  <a:gd name="T29" fmla="*/ 28 h 144"/>
                  <a:gd name="T30" fmla="*/ 58 w 158"/>
                  <a:gd name="T31" fmla="*/ 38 h 144"/>
                  <a:gd name="T32" fmla="*/ 30 w 158"/>
                  <a:gd name="T33" fmla="*/ 58 h 144"/>
                  <a:gd name="T34" fmla="*/ 0 w 158"/>
                  <a:gd name="T35" fmla="*/ 0 h 144"/>
                  <a:gd name="T36" fmla="*/ 16 w 158"/>
                  <a:gd name="T37" fmla="*/ 8 h 144"/>
                  <a:gd name="T38" fmla="*/ 16 w 158"/>
                  <a:gd name="T39" fmla="*/ 8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8"/>
                  <a:gd name="T61" fmla="*/ 0 h 144"/>
                  <a:gd name="T62" fmla="*/ 158 w 158"/>
                  <a:gd name="T63" fmla="*/ 144 h 1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8" h="144">
                    <a:moveTo>
                      <a:pt x="40" y="19"/>
                    </a:moveTo>
                    <a:lnTo>
                      <a:pt x="44" y="4"/>
                    </a:lnTo>
                    <a:lnTo>
                      <a:pt x="44" y="5"/>
                    </a:lnTo>
                    <a:lnTo>
                      <a:pt x="47" y="11"/>
                    </a:lnTo>
                    <a:lnTo>
                      <a:pt x="51" y="19"/>
                    </a:lnTo>
                    <a:lnTo>
                      <a:pt x="59" y="30"/>
                    </a:lnTo>
                    <a:lnTo>
                      <a:pt x="65" y="40"/>
                    </a:lnTo>
                    <a:lnTo>
                      <a:pt x="70" y="53"/>
                    </a:lnTo>
                    <a:lnTo>
                      <a:pt x="76" y="61"/>
                    </a:lnTo>
                    <a:lnTo>
                      <a:pt x="82" y="70"/>
                    </a:lnTo>
                    <a:lnTo>
                      <a:pt x="85" y="78"/>
                    </a:lnTo>
                    <a:lnTo>
                      <a:pt x="87" y="80"/>
                    </a:lnTo>
                    <a:lnTo>
                      <a:pt x="89" y="80"/>
                    </a:lnTo>
                    <a:lnTo>
                      <a:pt x="146" y="49"/>
                    </a:lnTo>
                    <a:lnTo>
                      <a:pt x="158" y="70"/>
                    </a:lnTo>
                    <a:lnTo>
                      <a:pt x="143" y="95"/>
                    </a:lnTo>
                    <a:lnTo>
                      <a:pt x="76" y="144"/>
                    </a:lnTo>
                    <a:lnTo>
                      <a:pt x="0" y="0"/>
                    </a:ln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9FB8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3" name="Freeform 191"/>
              <p:cNvSpPr>
                <a:spLocks/>
              </p:cNvSpPr>
              <p:nvPr/>
            </p:nvSpPr>
            <p:spPr bwMode="auto">
              <a:xfrm>
                <a:off x="2364" y="2381"/>
                <a:ext cx="163" cy="264"/>
              </a:xfrm>
              <a:custGeom>
                <a:avLst/>
                <a:gdLst>
                  <a:gd name="T0" fmla="*/ 27 w 256"/>
                  <a:gd name="T1" fmla="*/ 0 h 416"/>
                  <a:gd name="T2" fmla="*/ 22 w 256"/>
                  <a:gd name="T3" fmla="*/ 4 h 416"/>
                  <a:gd name="T4" fmla="*/ 15 w 256"/>
                  <a:gd name="T5" fmla="*/ 12 h 416"/>
                  <a:gd name="T6" fmla="*/ 10 w 256"/>
                  <a:gd name="T7" fmla="*/ 23 h 416"/>
                  <a:gd name="T8" fmla="*/ 5 w 256"/>
                  <a:gd name="T9" fmla="*/ 35 h 416"/>
                  <a:gd name="T10" fmla="*/ 7 w 256"/>
                  <a:gd name="T11" fmla="*/ 46 h 416"/>
                  <a:gd name="T12" fmla="*/ 11 w 256"/>
                  <a:gd name="T13" fmla="*/ 58 h 416"/>
                  <a:gd name="T14" fmla="*/ 15 w 256"/>
                  <a:gd name="T15" fmla="*/ 69 h 416"/>
                  <a:gd name="T16" fmla="*/ 17 w 256"/>
                  <a:gd name="T17" fmla="*/ 79 h 416"/>
                  <a:gd name="T18" fmla="*/ 17 w 256"/>
                  <a:gd name="T19" fmla="*/ 88 h 416"/>
                  <a:gd name="T20" fmla="*/ 16 w 256"/>
                  <a:gd name="T21" fmla="*/ 95 h 416"/>
                  <a:gd name="T22" fmla="*/ 15 w 256"/>
                  <a:gd name="T23" fmla="*/ 102 h 416"/>
                  <a:gd name="T24" fmla="*/ 12 w 256"/>
                  <a:gd name="T25" fmla="*/ 112 h 416"/>
                  <a:gd name="T26" fmla="*/ 8 w 256"/>
                  <a:gd name="T27" fmla="*/ 122 h 416"/>
                  <a:gd name="T28" fmla="*/ 5 w 256"/>
                  <a:gd name="T29" fmla="*/ 128 h 416"/>
                  <a:gd name="T30" fmla="*/ 3 w 256"/>
                  <a:gd name="T31" fmla="*/ 137 h 416"/>
                  <a:gd name="T32" fmla="*/ 2 w 256"/>
                  <a:gd name="T33" fmla="*/ 144 h 416"/>
                  <a:gd name="T34" fmla="*/ 0 w 256"/>
                  <a:gd name="T35" fmla="*/ 154 h 416"/>
                  <a:gd name="T36" fmla="*/ 1 w 256"/>
                  <a:gd name="T37" fmla="*/ 156 h 416"/>
                  <a:gd name="T38" fmla="*/ 6 w 256"/>
                  <a:gd name="T39" fmla="*/ 158 h 416"/>
                  <a:gd name="T40" fmla="*/ 17 w 256"/>
                  <a:gd name="T41" fmla="*/ 161 h 416"/>
                  <a:gd name="T42" fmla="*/ 30 w 256"/>
                  <a:gd name="T43" fmla="*/ 165 h 416"/>
                  <a:gd name="T44" fmla="*/ 43 w 256"/>
                  <a:gd name="T45" fmla="*/ 167 h 416"/>
                  <a:gd name="T46" fmla="*/ 55 w 256"/>
                  <a:gd name="T47" fmla="*/ 168 h 416"/>
                  <a:gd name="T48" fmla="*/ 64 w 256"/>
                  <a:gd name="T49" fmla="*/ 167 h 416"/>
                  <a:gd name="T50" fmla="*/ 69 w 256"/>
                  <a:gd name="T51" fmla="*/ 167 h 416"/>
                  <a:gd name="T52" fmla="*/ 70 w 256"/>
                  <a:gd name="T53" fmla="*/ 165 h 416"/>
                  <a:gd name="T54" fmla="*/ 69 w 256"/>
                  <a:gd name="T55" fmla="*/ 156 h 416"/>
                  <a:gd name="T56" fmla="*/ 67 w 256"/>
                  <a:gd name="T57" fmla="*/ 140 h 416"/>
                  <a:gd name="T58" fmla="*/ 66 w 256"/>
                  <a:gd name="T59" fmla="*/ 125 h 416"/>
                  <a:gd name="T60" fmla="*/ 66 w 256"/>
                  <a:gd name="T61" fmla="*/ 110 h 416"/>
                  <a:gd name="T62" fmla="*/ 66 w 256"/>
                  <a:gd name="T63" fmla="*/ 101 h 416"/>
                  <a:gd name="T64" fmla="*/ 69 w 256"/>
                  <a:gd name="T65" fmla="*/ 93 h 416"/>
                  <a:gd name="T66" fmla="*/ 89 w 256"/>
                  <a:gd name="T67" fmla="*/ 83 h 416"/>
                  <a:gd name="T68" fmla="*/ 88 w 256"/>
                  <a:gd name="T69" fmla="*/ 44 h 416"/>
                  <a:gd name="T70" fmla="*/ 47 w 256"/>
                  <a:gd name="T71" fmla="*/ 20 h 416"/>
                  <a:gd name="T72" fmla="*/ 37 w 256"/>
                  <a:gd name="T73" fmla="*/ 8 h 416"/>
                  <a:gd name="T74" fmla="*/ 29 w 256"/>
                  <a:gd name="T75" fmla="*/ 0 h 41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6"/>
                  <a:gd name="T115" fmla="*/ 0 h 416"/>
                  <a:gd name="T116" fmla="*/ 256 w 256"/>
                  <a:gd name="T117" fmla="*/ 416 h 41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6" h="416">
                    <a:moveTo>
                      <a:pt x="70" y="0"/>
                    </a:moveTo>
                    <a:lnTo>
                      <a:pt x="68" y="0"/>
                    </a:lnTo>
                    <a:lnTo>
                      <a:pt x="62" y="4"/>
                    </a:lnTo>
                    <a:lnTo>
                      <a:pt x="55" y="9"/>
                    </a:lnTo>
                    <a:lnTo>
                      <a:pt x="47" y="21"/>
                    </a:lnTo>
                    <a:lnTo>
                      <a:pt x="38" y="30"/>
                    </a:lnTo>
                    <a:lnTo>
                      <a:pt x="30" y="43"/>
                    </a:lnTo>
                    <a:lnTo>
                      <a:pt x="23" y="57"/>
                    </a:lnTo>
                    <a:lnTo>
                      <a:pt x="17" y="72"/>
                    </a:lnTo>
                    <a:lnTo>
                      <a:pt x="13" y="87"/>
                    </a:lnTo>
                    <a:lnTo>
                      <a:pt x="13" y="100"/>
                    </a:lnTo>
                    <a:lnTo>
                      <a:pt x="17" y="114"/>
                    </a:lnTo>
                    <a:lnTo>
                      <a:pt x="23" y="129"/>
                    </a:lnTo>
                    <a:lnTo>
                      <a:pt x="26" y="144"/>
                    </a:lnTo>
                    <a:lnTo>
                      <a:pt x="30" y="157"/>
                    </a:lnTo>
                    <a:lnTo>
                      <a:pt x="36" y="171"/>
                    </a:lnTo>
                    <a:lnTo>
                      <a:pt x="40" y="184"/>
                    </a:lnTo>
                    <a:lnTo>
                      <a:pt x="42" y="195"/>
                    </a:lnTo>
                    <a:lnTo>
                      <a:pt x="43" y="207"/>
                    </a:lnTo>
                    <a:lnTo>
                      <a:pt x="43" y="218"/>
                    </a:lnTo>
                    <a:lnTo>
                      <a:pt x="43" y="230"/>
                    </a:lnTo>
                    <a:lnTo>
                      <a:pt x="40" y="237"/>
                    </a:lnTo>
                    <a:lnTo>
                      <a:pt x="38" y="247"/>
                    </a:lnTo>
                    <a:lnTo>
                      <a:pt x="38" y="254"/>
                    </a:lnTo>
                    <a:lnTo>
                      <a:pt x="36" y="262"/>
                    </a:lnTo>
                    <a:lnTo>
                      <a:pt x="30" y="277"/>
                    </a:lnTo>
                    <a:lnTo>
                      <a:pt x="23" y="292"/>
                    </a:lnTo>
                    <a:lnTo>
                      <a:pt x="19" y="302"/>
                    </a:lnTo>
                    <a:lnTo>
                      <a:pt x="17" y="310"/>
                    </a:lnTo>
                    <a:lnTo>
                      <a:pt x="13" y="319"/>
                    </a:lnTo>
                    <a:lnTo>
                      <a:pt x="13" y="330"/>
                    </a:lnTo>
                    <a:lnTo>
                      <a:pt x="7" y="340"/>
                    </a:lnTo>
                    <a:lnTo>
                      <a:pt x="7" y="348"/>
                    </a:lnTo>
                    <a:lnTo>
                      <a:pt x="4" y="357"/>
                    </a:lnTo>
                    <a:lnTo>
                      <a:pt x="4" y="368"/>
                    </a:lnTo>
                    <a:lnTo>
                      <a:pt x="0" y="382"/>
                    </a:lnTo>
                    <a:lnTo>
                      <a:pt x="0" y="387"/>
                    </a:lnTo>
                    <a:lnTo>
                      <a:pt x="2" y="387"/>
                    </a:lnTo>
                    <a:lnTo>
                      <a:pt x="7" y="389"/>
                    </a:lnTo>
                    <a:lnTo>
                      <a:pt x="15" y="393"/>
                    </a:lnTo>
                    <a:lnTo>
                      <a:pt x="30" y="397"/>
                    </a:lnTo>
                    <a:lnTo>
                      <a:pt x="42" y="401"/>
                    </a:lnTo>
                    <a:lnTo>
                      <a:pt x="57" y="405"/>
                    </a:lnTo>
                    <a:lnTo>
                      <a:pt x="74" y="410"/>
                    </a:lnTo>
                    <a:lnTo>
                      <a:pt x="91" y="414"/>
                    </a:lnTo>
                    <a:lnTo>
                      <a:pt x="106" y="414"/>
                    </a:lnTo>
                    <a:lnTo>
                      <a:pt x="121" y="416"/>
                    </a:lnTo>
                    <a:lnTo>
                      <a:pt x="135" y="416"/>
                    </a:lnTo>
                    <a:lnTo>
                      <a:pt x="148" y="416"/>
                    </a:lnTo>
                    <a:lnTo>
                      <a:pt x="157" y="414"/>
                    </a:lnTo>
                    <a:lnTo>
                      <a:pt x="167" y="414"/>
                    </a:lnTo>
                    <a:lnTo>
                      <a:pt x="171" y="414"/>
                    </a:lnTo>
                    <a:lnTo>
                      <a:pt x="175" y="414"/>
                    </a:lnTo>
                    <a:lnTo>
                      <a:pt x="173" y="410"/>
                    </a:lnTo>
                    <a:lnTo>
                      <a:pt x="171" y="401"/>
                    </a:lnTo>
                    <a:lnTo>
                      <a:pt x="171" y="387"/>
                    </a:lnTo>
                    <a:lnTo>
                      <a:pt x="169" y="370"/>
                    </a:lnTo>
                    <a:lnTo>
                      <a:pt x="165" y="349"/>
                    </a:lnTo>
                    <a:lnTo>
                      <a:pt x="165" y="330"/>
                    </a:lnTo>
                    <a:lnTo>
                      <a:pt x="163" y="310"/>
                    </a:lnTo>
                    <a:lnTo>
                      <a:pt x="163" y="292"/>
                    </a:lnTo>
                    <a:lnTo>
                      <a:pt x="163" y="273"/>
                    </a:lnTo>
                    <a:lnTo>
                      <a:pt x="163" y="262"/>
                    </a:lnTo>
                    <a:lnTo>
                      <a:pt x="163" y="251"/>
                    </a:lnTo>
                    <a:lnTo>
                      <a:pt x="167" y="243"/>
                    </a:lnTo>
                    <a:lnTo>
                      <a:pt x="169" y="232"/>
                    </a:lnTo>
                    <a:lnTo>
                      <a:pt x="171" y="230"/>
                    </a:lnTo>
                    <a:lnTo>
                      <a:pt x="218" y="205"/>
                    </a:lnTo>
                    <a:lnTo>
                      <a:pt x="256" y="157"/>
                    </a:lnTo>
                    <a:lnTo>
                      <a:pt x="216" y="108"/>
                    </a:lnTo>
                    <a:lnTo>
                      <a:pt x="156" y="152"/>
                    </a:lnTo>
                    <a:lnTo>
                      <a:pt x="116" y="51"/>
                    </a:lnTo>
                    <a:lnTo>
                      <a:pt x="91" y="32"/>
                    </a:lnTo>
                    <a:lnTo>
                      <a:pt x="91" y="19"/>
                    </a:lnTo>
                    <a:lnTo>
                      <a:pt x="76" y="9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4" name="Freeform 192"/>
              <p:cNvSpPr>
                <a:spLocks/>
              </p:cNvSpPr>
              <p:nvPr/>
            </p:nvSpPr>
            <p:spPr bwMode="auto">
              <a:xfrm>
                <a:off x="2398" y="2436"/>
                <a:ext cx="123" cy="195"/>
              </a:xfrm>
              <a:custGeom>
                <a:avLst/>
                <a:gdLst>
                  <a:gd name="T0" fmla="*/ 2 w 194"/>
                  <a:gd name="T1" fmla="*/ 2 h 308"/>
                  <a:gd name="T2" fmla="*/ 4 w 194"/>
                  <a:gd name="T3" fmla="*/ 10 h 308"/>
                  <a:gd name="T4" fmla="*/ 6 w 194"/>
                  <a:gd name="T5" fmla="*/ 17 h 308"/>
                  <a:gd name="T6" fmla="*/ 11 w 194"/>
                  <a:gd name="T7" fmla="*/ 27 h 308"/>
                  <a:gd name="T8" fmla="*/ 18 w 194"/>
                  <a:gd name="T9" fmla="*/ 35 h 308"/>
                  <a:gd name="T10" fmla="*/ 18 w 194"/>
                  <a:gd name="T11" fmla="*/ 35 h 308"/>
                  <a:gd name="T12" fmla="*/ 18 w 194"/>
                  <a:gd name="T13" fmla="*/ 29 h 308"/>
                  <a:gd name="T14" fmla="*/ 22 w 194"/>
                  <a:gd name="T15" fmla="*/ 25 h 308"/>
                  <a:gd name="T16" fmla="*/ 31 w 194"/>
                  <a:gd name="T17" fmla="*/ 25 h 308"/>
                  <a:gd name="T18" fmla="*/ 34 w 194"/>
                  <a:gd name="T19" fmla="*/ 28 h 308"/>
                  <a:gd name="T20" fmla="*/ 30 w 194"/>
                  <a:gd name="T21" fmla="*/ 33 h 308"/>
                  <a:gd name="T22" fmla="*/ 27 w 194"/>
                  <a:gd name="T23" fmla="*/ 42 h 308"/>
                  <a:gd name="T24" fmla="*/ 34 w 194"/>
                  <a:gd name="T25" fmla="*/ 47 h 308"/>
                  <a:gd name="T26" fmla="*/ 45 w 194"/>
                  <a:gd name="T27" fmla="*/ 41 h 308"/>
                  <a:gd name="T28" fmla="*/ 52 w 194"/>
                  <a:gd name="T29" fmla="*/ 37 h 308"/>
                  <a:gd name="T30" fmla="*/ 57 w 194"/>
                  <a:gd name="T31" fmla="*/ 36 h 308"/>
                  <a:gd name="T32" fmla="*/ 61 w 194"/>
                  <a:gd name="T33" fmla="*/ 41 h 308"/>
                  <a:gd name="T34" fmla="*/ 61 w 194"/>
                  <a:gd name="T35" fmla="*/ 46 h 308"/>
                  <a:gd name="T36" fmla="*/ 68 w 194"/>
                  <a:gd name="T37" fmla="*/ 20 h 308"/>
                  <a:gd name="T38" fmla="*/ 78 w 194"/>
                  <a:gd name="T39" fmla="*/ 31 h 308"/>
                  <a:gd name="T40" fmla="*/ 75 w 194"/>
                  <a:gd name="T41" fmla="*/ 36 h 308"/>
                  <a:gd name="T42" fmla="*/ 68 w 194"/>
                  <a:gd name="T43" fmla="*/ 47 h 308"/>
                  <a:gd name="T44" fmla="*/ 56 w 194"/>
                  <a:gd name="T45" fmla="*/ 56 h 308"/>
                  <a:gd name="T46" fmla="*/ 51 w 194"/>
                  <a:gd name="T47" fmla="*/ 60 h 308"/>
                  <a:gd name="T48" fmla="*/ 42 w 194"/>
                  <a:gd name="T49" fmla="*/ 78 h 308"/>
                  <a:gd name="T50" fmla="*/ 42 w 194"/>
                  <a:gd name="T51" fmla="*/ 122 h 308"/>
                  <a:gd name="T52" fmla="*/ 41 w 194"/>
                  <a:gd name="T53" fmla="*/ 118 h 308"/>
                  <a:gd name="T54" fmla="*/ 39 w 194"/>
                  <a:gd name="T55" fmla="*/ 111 h 308"/>
                  <a:gd name="T56" fmla="*/ 34 w 194"/>
                  <a:gd name="T57" fmla="*/ 104 h 308"/>
                  <a:gd name="T58" fmla="*/ 27 w 194"/>
                  <a:gd name="T59" fmla="*/ 99 h 308"/>
                  <a:gd name="T60" fmla="*/ 18 w 194"/>
                  <a:gd name="T61" fmla="*/ 96 h 308"/>
                  <a:gd name="T62" fmla="*/ 10 w 194"/>
                  <a:gd name="T63" fmla="*/ 96 h 308"/>
                  <a:gd name="T64" fmla="*/ 4 w 194"/>
                  <a:gd name="T65" fmla="*/ 96 h 308"/>
                  <a:gd name="T66" fmla="*/ 10 w 194"/>
                  <a:gd name="T67" fmla="*/ 90 h 308"/>
                  <a:gd name="T68" fmla="*/ 30 w 194"/>
                  <a:gd name="T69" fmla="*/ 91 h 308"/>
                  <a:gd name="T70" fmla="*/ 30 w 194"/>
                  <a:gd name="T71" fmla="*/ 83 h 308"/>
                  <a:gd name="T72" fmla="*/ 27 w 194"/>
                  <a:gd name="T73" fmla="*/ 75 h 308"/>
                  <a:gd name="T74" fmla="*/ 22 w 194"/>
                  <a:gd name="T75" fmla="*/ 68 h 308"/>
                  <a:gd name="T76" fmla="*/ 14 w 194"/>
                  <a:gd name="T77" fmla="*/ 67 h 308"/>
                  <a:gd name="T78" fmla="*/ 12 w 194"/>
                  <a:gd name="T79" fmla="*/ 63 h 308"/>
                  <a:gd name="T80" fmla="*/ 12 w 194"/>
                  <a:gd name="T81" fmla="*/ 59 h 308"/>
                  <a:gd name="T82" fmla="*/ 18 w 194"/>
                  <a:gd name="T83" fmla="*/ 56 h 308"/>
                  <a:gd name="T84" fmla="*/ 12 w 194"/>
                  <a:gd name="T85" fmla="*/ 50 h 308"/>
                  <a:gd name="T86" fmla="*/ 7 w 194"/>
                  <a:gd name="T87" fmla="*/ 42 h 308"/>
                  <a:gd name="T88" fmla="*/ 3 w 194"/>
                  <a:gd name="T89" fmla="*/ 33 h 308"/>
                  <a:gd name="T90" fmla="*/ 1 w 194"/>
                  <a:gd name="T91" fmla="*/ 22 h 308"/>
                  <a:gd name="T92" fmla="*/ 0 w 194"/>
                  <a:gd name="T93" fmla="*/ 11 h 308"/>
                  <a:gd name="T94" fmla="*/ 1 w 194"/>
                  <a:gd name="T95" fmla="*/ 3 h 308"/>
                  <a:gd name="T96" fmla="*/ 2 w 194"/>
                  <a:gd name="T97" fmla="*/ 0 h 30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4"/>
                  <a:gd name="T148" fmla="*/ 0 h 308"/>
                  <a:gd name="T149" fmla="*/ 194 w 194"/>
                  <a:gd name="T150" fmla="*/ 308 h 30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4" h="308">
                    <a:moveTo>
                      <a:pt x="4" y="0"/>
                    </a:moveTo>
                    <a:lnTo>
                      <a:pt x="4" y="4"/>
                    </a:lnTo>
                    <a:lnTo>
                      <a:pt x="7" y="17"/>
                    </a:lnTo>
                    <a:lnTo>
                      <a:pt x="9" y="25"/>
                    </a:lnTo>
                    <a:lnTo>
                      <a:pt x="13" y="34"/>
                    </a:lnTo>
                    <a:lnTo>
                      <a:pt x="15" y="42"/>
                    </a:lnTo>
                    <a:lnTo>
                      <a:pt x="21" y="53"/>
                    </a:lnTo>
                    <a:lnTo>
                      <a:pt x="28" y="67"/>
                    </a:lnTo>
                    <a:lnTo>
                      <a:pt x="36" y="82"/>
                    </a:lnTo>
                    <a:lnTo>
                      <a:pt x="44" y="88"/>
                    </a:lnTo>
                    <a:lnTo>
                      <a:pt x="47" y="90"/>
                    </a:lnTo>
                    <a:lnTo>
                      <a:pt x="45" y="88"/>
                    </a:lnTo>
                    <a:lnTo>
                      <a:pt x="45" y="82"/>
                    </a:lnTo>
                    <a:lnTo>
                      <a:pt x="44" y="72"/>
                    </a:lnTo>
                    <a:lnTo>
                      <a:pt x="47" y="67"/>
                    </a:lnTo>
                    <a:lnTo>
                      <a:pt x="55" y="63"/>
                    </a:lnTo>
                    <a:lnTo>
                      <a:pt x="68" y="63"/>
                    </a:lnTo>
                    <a:lnTo>
                      <a:pt x="78" y="63"/>
                    </a:lnTo>
                    <a:lnTo>
                      <a:pt x="87" y="67"/>
                    </a:lnTo>
                    <a:lnTo>
                      <a:pt x="85" y="71"/>
                    </a:lnTo>
                    <a:lnTo>
                      <a:pt x="78" y="74"/>
                    </a:lnTo>
                    <a:lnTo>
                      <a:pt x="76" y="82"/>
                    </a:lnTo>
                    <a:lnTo>
                      <a:pt x="70" y="93"/>
                    </a:lnTo>
                    <a:lnTo>
                      <a:pt x="68" y="105"/>
                    </a:lnTo>
                    <a:lnTo>
                      <a:pt x="72" y="114"/>
                    </a:lnTo>
                    <a:lnTo>
                      <a:pt x="83" y="118"/>
                    </a:lnTo>
                    <a:lnTo>
                      <a:pt x="95" y="112"/>
                    </a:lnTo>
                    <a:lnTo>
                      <a:pt x="112" y="103"/>
                    </a:lnTo>
                    <a:lnTo>
                      <a:pt x="120" y="99"/>
                    </a:lnTo>
                    <a:lnTo>
                      <a:pt x="129" y="93"/>
                    </a:lnTo>
                    <a:lnTo>
                      <a:pt x="135" y="90"/>
                    </a:lnTo>
                    <a:lnTo>
                      <a:pt x="142" y="90"/>
                    </a:lnTo>
                    <a:lnTo>
                      <a:pt x="148" y="93"/>
                    </a:lnTo>
                    <a:lnTo>
                      <a:pt x="152" y="103"/>
                    </a:lnTo>
                    <a:lnTo>
                      <a:pt x="152" y="110"/>
                    </a:lnTo>
                    <a:lnTo>
                      <a:pt x="152" y="114"/>
                    </a:lnTo>
                    <a:lnTo>
                      <a:pt x="173" y="88"/>
                    </a:lnTo>
                    <a:lnTo>
                      <a:pt x="169" y="50"/>
                    </a:lnTo>
                    <a:lnTo>
                      <a:pt x="179" y="46"/>
                    </a:lnTo>
                    <a:lnTo>
                      <a:pt x="194" y="78"/>
                    </a:lnTo>
                    <a:lnTo>
                      <a:pt x="190" y="82"/>
                    </a:lnTo>
                    <a:lnTo>
                      <a:pt x="186" y="90"/>
                    </a:lnTo>
                    <a:lnTo>
                      <a:pt x="179" y="103"/>
                    </a:lnTo>
                    <a:lnTo>
                      <a:pt x="169" y="118"/>
                    </a:lnTo>
                    <a:lnTo>
                      <a:pt x="154" y="130"/>
                    </a:lnTo>
                    <a:lnTo>
                      <a:pt x="141" y="139"/>
                    </a:lnTo>
                    <a:lnTo>
                      <a:pt x="131" y="145"/>
                    </a:lnTo>
                    <a:lnTo>
                      <a:pt x="127" y="149"/>
                    </a:lnTo>
                    <a:lnTo>
                      <a:pt x="108" y="158"/>
                    </a:lnTo>
                    <a:lnTo>
                      <a:pt x="106" y="194"/>
                    </a:lnTo>
                    <a:lnTo>
                      <a:pt x="106" y="308"/>
                    </a:lnTo>
                    <a:lnTo>
                      <a:pt x="104" y="304"/>
                    </a:lnTo>
                    <a:lnTo>
                      <a:pt x="104" y="302"/>
                    </a:lnTo>
                    <a:lnTo>
                      <a:pt x="102" y="295"/>
                    </a:lnTo>
                    <a:lnTo>
                      <a:pt x="101" y="287"/>
                    </a:lnTo>
                    <a:lnTo>
                      <a:pt x="97" y="278"/>
                    </a:lnTo>
                    <a:lnTo>
                      <a:pt x="93" y="268"/>
                    </a:lnTo>
                    <a:lnTo>
                      <a:pt x="85" y="259"/>
                    </a:lnTo>
                    <a:lnTo>
                      <a:pt x="80" y="253"/>
                    </a:lnTo>
                    <a:lnTo>
                      <a:pt x="68" y="247"/>
                    </a:lnTo>
                    <a:lnTo>
                      <a:pt x="59" y="242"/>
                    </a:lnTo>
                    <a:lnTo>
                      <a:pt x="45" y="240"/>
                    </a:lnTo>
                    <a:lnTo>
                      <a:pt x="38" y="240"/>
                    </a:lnTo>
                    <a:lnTo>
                      <a:pt x="26" y="238"/>
                    </a:lnTo>
                    <a:lnTo>
                      <a:pt x="19" y="238"/>
                    </a:lnTo>
                    <a:lnTo>
                      <a:pt x="11" y="240"/>
                    </a:lnTo>
                    <a:lnTo>
                      <a:pt x="25" y="192"/>
                    </a:lnTo>
                    <a:lnTo>
                      <a:pt x="25" y="225"/>
                    </a:lnTo>
                    <a:lnTo>
                      <a:pt x="76" y="230"/>
                    </a:lnTo>
                    <a:lnTo>
                      <a:pt x="76" y="226"/>
                    </a:lnTo>
                    <a:lnTo>
                      <a:pt x="76" y="219"/>
                    </a:lnTo>
                    <a:lnTo>
                      <a:pt x="76" y="207"/>
                    </a:lnTo>
                    <a:lnTo>
                      <a:pt x="76" y="200"/>
                    </a:lnTo>
                    <a:lnTo>
                      <a:pt x="68" y="188"/>
                    </a:lnTo>
                    <a:lnTo>
                      <a:pt x="61" y="179"/>
                    </a:lnTo>
                    <a:lnTo>
                      <a:pt x="53" y="171"/>
                    </a:lnTo>
                    <a:lnTo>
                      <a:pt x="45" y="169"/>
                    </a:lnTo>
                    <a:lnTo>
                      <a:pt x="34" y="168"/>
                    </a:lnTo>
                    <a:lnTo>
                      <a:pt x="30" y="164"/>
                    </a:lnTo>
                    <a:lnTo>
                      <a:pt x="30" y="158"/>
                    </a:lnTo>
                    <a:lnTo>
                      <a:pt x="30" y="152"/>
                    </a:lnTo>
                    <a:lnTo>
                      <a:pt x="30" y="147"/>
                    </a:lnTo>
                    <a:lnTo>
                      <a:pt x="30" y="145"/>
                    </a:lnTo>
                    <a:lnTo>
                      <a:pt x="45" y="141"/>
                    </a:lnTo>
                    <a:lnTo>
                      <a:pt x="38" y="137"/>
                    </a:lnTo>
                    <a:lnTo>
                      <a:pt x="30" y="124"/>
                    </a:lnTo>
                    <a:lnTo>
                      <a:pt x="21" y="114"/>
                    </a:lnTo>
                    <a:lnTo>
                      <a:pt x="17" y="105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4" y="67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0" y="27"/>
                    </a:lnTo>
                    <a:lnTo>
                      <a:pt x="0" y="15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FB8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5" name="Freeform 193"/>
              <p:cNvSpPr>
                <a:spLocks/>
              </p:cNvSpPr>
              <p:nvPr/>
            </p:nvSpPr>
            <p:spPr bwMode="auto">
              <a:xfrm>
                <a:off x="2520" y="2404"/>
                <a:ext cx="47" cy="70"/>
              </a:xfrm>
              <a:custGeom>
                <a:avLst/>
                <a:gdLst>
                  <a:gd name="T0" fmla="*/ 31 w 72"/>
                  <a:gd name="T1" fmla="*/ 0 h 108"/>
                  <a:gd name="T2" fmla="*/ 29 w 72"/>
                  <a:gd name="T3" fmla="*/ 1 h 108"/>
                  <a:gd name="T4" fmla="*/ 27 w 72"/>
                  <a:gd name="T5" fmla="*/ 4 h 108"/>
                  <a:gd name="T6" fmla="*/ 25 w 72"/>
                  <a:gd name="T7" fmla="*/ 7 h 108"/>
                  <a:gd name="T8" fmla="*/ 24 w 72"/>
                  <a:gd name="T9" fmla="*/ 12 h 108"/>
                  <a:gd name="T10" fmla="*/ 24 w 72"/>
                  <a:gd name="T11" fmla="*/ 14 h 108"/>
                  <a:gd name="T12" fmla="*/ 24 w 72"/>
                  <a:gd name="T13" fmla="*/ 18 h 108"/>
                  <a:gd name="T14" fmla="*/ 25 w 72"/>
                  <a:gd name="T15" fmla="*/ 21 h 108"/>
                  <a:gd name="T16" fmla="*/ 27 w 72"/>
                  <a:gd name="T17" fmla="*/ 27 h 108"/>
                  <a:gd name="T18" fmla="*/ 25 w 72"/>
                  <a:gd name="T19" fmla="*/ 32 h 108"/>
                  <a:gd name="T20" fmla="*/ 24 w 72"/>
                  <a:gd name="T21" fmla="*/ 38 h 108"/>
                  <a:gd name="T22" fmla="*/ 24 w 72"/>
                  <a:gd name="T23" fmla="*/ 43 h 108"/>
                  <a:gd name="T24" fmla="*/ 24 w 72"/>
                  <a:gd name="T25" fmla="*/ 45 h 108"/>
                  <a:gd name="T26" fmla="*/ 14 w 72"/>
                  <a:gd name="T27" fmla="*/ 45 h 108"/>
                  <a:gd name="T28" fmla="*/ 0 w 72"/>
                  <a:gd name="T29" fmla="*/ 40 h 108"/>
                  <a:gd name="T30" fmla="*/ 2 w 72"/>
                  <a:gd name="T31" fmla="*/ 39 h 108"/>
                  <a:gd name="T32" fmla="*/ 5 w 72"/>
                  <a:gd name="T33" fmla="*/ 38 h 108"/>
                  <a:gd name="T34" fmla="*/ 10 w 72"/>
                  <a:gd name="T35" fmla="*/ 36 h 108"/>
                  <a:gd name="T36" fmla="*/ 13 w 72"/>
                  <a:gd name="T37" fmla="*/ 33 h 108"/>
                  <a:gd name="T38" fmla="*/ 13 w 72"/>
                  <a:gd name="T39" fmla="*/ 29 h 108"/>
                  <a:gd name="T40" fmla="*/ 13 w 72"/>
                  <a:gd name="T41" fmla="*/ 27 h 108"/>
                  <a:gd name="T42" fmla="*/ 12 w 72"/>
                  <a:gd name="T43" fmla="*/ 23 h 108"/>
                  <a:gd name="T44" fmla="*/ 11 w 72"/>
                  <a:gd name="T45" fmla="*/ 19 h 108"/>
                  <a:gd name="T46" fmla="*/ 11 w 72"/>
                  <a:gd name="T47" fmla="*/ 12 h 108"/>
                  <a:gd name="T48" fmla="*/ 13 w 72"/>
                  <a:gd name="T49" fmla="*/ 8 h 108"/>
                  <a:gd name="T50" fmla="*/ 17 w 72"/>
                  <a:gd name="T51" fmla="*/ 3 h 108"/>
                  <a:gd name="T52" fmla="*/ 23 w 72"/>
                  <a:gd name="T53" fmla="*/ 2 h 108"/>
                  <a:gd name="T54" fmla="*/ 27 w 72"/>
                  <a:gd name="T55" fmla="*/ 0 h 108"/>
                  <a:gd name="T56" fmla="*/ 31 w 72"/>
                  <a:gd name="T57" fmla="*/ 0 h 108"/>
                  <a:gd name="T58" fmla="*/ 31 w 72"/>
                  <a:gd name="T59" fmla="*/ 0 h 10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108"/>
                  <a:gd name="T92" fmla="*/ 72 w 72"/>
                  <a:gd name="T93" fmla="*/ 108 h 10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108">
                    <a:moveTo>
                      <a:pt x="72" y="0"/>
                    </a:moveTo>
                    <a:lnTo>
                      <a:pt x="68" y="2"/>
                    </a:lnTo>
                    <a:lnTo>
                      <a:pt x="64" y="9"/>
                    </a:lnTo>
                    <a:lnTo>
                      <a:pt x="59" y="17"/>
                    </a:lnTo>
                    <a:lnTo>
                      <a:pt x="57" y="28"/>
                    </a:lnTo>
                    <a:lnTo>
                      <a:pt x="57" y="34"/>
                    </a:lnTo>
                    <a:lnTo>
                      <a:pt x="57" y="42"/>
                    </a:lnTo>
                    <a:lnTo>
                      <a:pt x="59" y="49"/>
                    </a:lnTo>
                    <a:lnTo>
                      <a:pt x="63" y="63"/>
                    </a:lnTo>
                    <a:lnTo>
                      <a:pt x="59" y="76"/>
                    </a:lnTo>
                    <a:lnTo>
                      <a:pt x="57" y="91"/>
                    </a:lnTo>
                    <a:lnTo>
                      <a:pt x="55" y="102"/>
                    </a:lnTo>
                    <a:lnTo>
                      <a:pt x="55" y="108"/>
                    </a:lnTo>
                    <a:lnTo>
                      <a:pt x="34" y="108"/>
                    </a:lnTo>
                    <a:lnTo>
                      <a:pt x="0" y="95"/>
                    </a:lnTo>
                    <a:lnTo>
                      <a:pt x="4" y="93"/>
                    </a:lnTo>
                    <a:lnTo>
                      <a:pt x="11" y="91"/>
                    </a:lnTo>
                    <a:lnTo>
                      <a:pt x="23" y="85"/>
                    </a:lnTo>
                    <a:lnTo>
                      <a:pt x="30" y="78"/>
                    </a:lnTo>
                    <a:lnTo>
                      <a:pt x="30" y="70"/>
                    </a:lnTo>
                    <a:lnTo>
                      <a:pt x="30" y="64"/>
                    </a:lnTo>
                    <a:lnTo>
                      <a:pt x="28" y="55"/>
                    </a:lnTo>
                    <a:lnTo>
                      <a:pt x="26" y="47"/>
                    </a:lnTo>
                    <a:lnTo>
                      <a:pt x="26" y="30"/>
                    </a:lnTo>
                    <a:lnTo>
                      <a:pt x="30" y="19"/>
                    </a:lnTo>
                    <a:lnTo>
                      <a:pt x="40" y="7"/>
                    </a:lnTo>
                    <a:lnTo>
                      <a:pt x="53" y="4"/>
                    </a:lnTo>
                    <a:lnTo>
                      <a:pt x="64" y="0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C9D4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6" name="Freeform 194"/>
              <p:cNvSpPr>
                <a:spLocks/>
              </p:cNvSpPr>
              <p:nvPr/>
            </p:nvSpPr>
            <p:spPr bwMode="auto">
              <a:xfrm>
                <a:off x="2513" y="2403"/>
                <a:ext cx="50" cy="27"/>
              </a:xfrm>
              <a:custGeom>
                <a:avLst/>
                <a:gdLst>
                  <a:gd name="T0" fmla="*/ 32 w 79"/>
                  <a:gd name="T1" fmla="*/ 1 h 42"/>
                  <a:gd name="T2" fmla="*/ 31 w 79"/>
                  <a:gd name="T3" fmla="*/ 3 h 42"/>
                  <a:gd name="T4" fmla="*/ 27 w 79"/>
                  <a:gd name="T5" fmla="*/ 4 h 42"/>
                  <a:gd name="T6" fmla="*/ 23 w 79"/>
                  <a:gd name="T7" fmla="*/ 6 h 42"/>
                  <a:gd name="T8" fmla="*/ 19 w 79"/>
                  <a:gd name="T9" fmla="*/ 8 h 42"/>
                  <a:gd name="T10" fmla="*/ 15 w 79"/>
                  <a:gd name="T11" fmla="*/ 10 h 42"/>
                  <a:gd name="T12" fmla="*/ 10 w 79"/>
                  <a:gd name="T13" fmla="*/ 12 h 42"/>
                  <a:gd name="T14" fmla="*/ 6 w 79"/>
                  <a:gd name="T15" fmla="*/ 14 h 42"/>
                  <a:gd name="T16" fmla="*/ 3 w 79"/>
                  <a:gd name="T17" fmla="*/ 15 h 42"/>
                  <a:gd name="T18" fmla="*/ 0 w 79"/>
                  <a:gd name="T19" fmla="*/ 17 h 42"/>
                  <a:gd name="T20" fmla="*/ 0 w 79"/>
                  <a:gd name="T21" fmla="*/ 17 h 42"/>
                  <a:gd name="T22" fmla="*/ 0 w 79"/>
                  <a:gd name="T23" fmla="*/ 15 h 42"/>
                  <a:gd name="T24" fmla="*/ 1 w 79"/>
                  <a:gd name="T25" fmla="*/ 14 h 42"/>
                  <a:gd name="T26" fmla="*/ 7 w 79"/>
                  <a:gd name="T27" fmla="*/ 10 h 42"/>
                  <a:gd name="T28" fmla="*/ 8 w 79"/>
                  <a:gd name="T29" fmla="*/ 8 h 42"/>
                  <a:gd name="T30" fmla="*/ 12 w 79"/>
                  <a:gd name="T31" fmla="*/ 6 h 42"/>
                  <a:gd name="T32" fmla="*/ 15 w 79"/>
                  <a:gd name="T33" fmla="*/ 4 h 42"/>
                  <a:gd name="T34" fmla="*/ 18 w 79"/>
                  <a:gd name="T35" fmla="*/ 3 h 42"/>
                  <a:gd name="T36" fmla="*/ 23 w 79"/>
                  <a:gd name="T37" fmla="*/ 1 h 42"/>
                  <a:gd name="T38" fmla="*/ 28 w 79"/>
                  <a:gd name="T39" fmla="*/ 0 h 42"/>
                  <a:gd name="T40" fmla="*/ 31 w 79"/>
                  <a:gd name="T41" fmla="*/ 0 h 42"/>
                  <a:gd name="T42" fmla="*/ 32 w 79"/>
                  <a:gd name="T43" fmla="*/ 1 h 42"/>
                  <a:gd name="T44" fmla="*/ 32 w 79"/>
                  <a:gd name="T45" fmla="*/ 1 h 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9"/>
                  <a:gd name="T70" fmla="*/ 0 h 42"/>
                  <a:gd name="T71" fmla="*/ 79 w 79"/>
                  <a:gd name="T72" fmla="*/ 42 h 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9" h="42">
                    <a:moveTo>
                      <a:pt x="79" y="2"/>
                    </a:moveTo>
                    <a:lnTo>
                      <a:pt x="77" y="6"/>
                    </a:lnTo>
                    <a:lnTo>
                      <a:pt x="68" y="11"/>
                    </a:lnTo>
                    <a:lnTo>
                      <a:pt x="57" y="15"/>
                    </a:lnTo>
                    <a:lnTo>
                      <a:pt x="47" y="19"/>
                    </a:lnTo>
                    <a:lnTo>
                      <a:pt x="36" y="23"/>
                    </a:lnTo>
                    <a:lnTo>
                      <a:pt x="26" y="30"/>
                    </a:lnTo>
                    <a:lnTo>
                      <a:pt x="15" y="32"/>
                    </a:lnTo>
                    <a:lnTo>
                      <a:pt x="7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3" y="32"/>
                    </a:lnTo>
                    <a:lnTo>
                      <a:pt x="17" y="25"/>
                    </a:lnTo>
                    <a:lnTo>
                      <a:pt x="20" y="19"/>
                    </a:lnTo>
                    <a:lnTo>
                      <a:pt x="30" y="15"/>
                    </a:lnTo>
                    <a:lnTo>
                      <a:pt x="38" y="9"/>
                    </a:lnTo>
                    <a:lnTo>
                      <a:pt x="45" y="8"/>
                    </a:lnTo>
                    <a:lnTo>
                      <a:pt x="58" y="2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79" y="2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7" name="Freeform 195"/>
              <p:cNvSpPr>
                <a:spLocks/>
              </p:cNvSpPr>
              <p:nvPr/>
            </p:nvSpPr>
            <p:spPr bwMode="auto">
              <a:xfrm>
                <a:off x="2510" y="2407"/>
                <a:ext cx="47" cy="68"/>
              </a:xfrm>
              <a:custGeom>
                <a:avLst/>
                <a:gdLst>
                  <a:gd name="T0" fmla="*/ 0 w 74"/>
                  <a:gd name="T1" fmla="*/ 30 h 108"/>
                  <a:gd name="T2" fmla="*/ 8 w 74"/>
                  <a:gd name="T3" fmla="*/ 18 h 108"/>
                  <a:gd name="T4" fmla="*/ 11 w 74"/>
                  <a:gd name="T5" fmla="*/ 9 h 108"/>
                  <a:gd name="T6" fmla="*/ 16 w 74"/>
                  <a:gd name="T7" fmla="*/ 4 h 108"/>
                  <a:gd name="T8" fmla="*/ 25 w 74"/>
                  <a:gd name="T9" fmla="*/ 0 h 108"/>
                  <a:gd name="T10" fmla="*/ 29 w 74"/>
                  <a:gd name="T11" fmla="*/ 0 h 108"/>
                  <a:gd name="T12" fmla="*/ 30 w 74"/>
                  <a:gd name="T13" fmla="*/ 3 h 108"/>
                  <a:gd name="T14" fmla="*/ 27 w 74"/>
                  <a:gd name="T15" fmla="*/ 6 h 108"/>
                  <a:gd name="T16" fmla="*/ 29 w 74"/>
                  <a:gd name="T17" fmla="*/ 16 h 108"/>
                  <a:gd name="T18" fmla="*/ 22 w 74"/>
                  <a:gd name="T19" fmla="*/ 25 h 108"/>
                  <a:gd name="T20" fmla="*/ 14 w 74"/>
                  <a:gd name="T21" fmla="*/ 28 h 108"/>
                  <a:gd name="T22" fmla="*/ 8 w 74"/>
                  <a:gd name="T23" fmla="*/ 43 h 108"/>
                  <a:gd name="T24" fmla="*/ 0 w 74"/>
                  <a:gd name="T25" fmla="*/ 30 h 108"/>
                  <a:gd name="T26" fmla="*/ 0 w 74"/>
                  <a:gd name="T27" fmla="*/ 30 h 10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8"/>
                  <a:gd name="T44" fmla="*/ 74 w 74"/>
                  <a:gd name="T45" fmla="*/ 108 h 10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8">
                    <a:moveTo>
                      <a:pt x="0" y="74"/>
                    </a:moveTo>
                    <a:lnTo>
                      <a:pt x="21" y="45"/>
                    </a:lnTo>
                    <a:lnTo>
                      <a:pt x="28" y="22"/>
                    </a:lnTo>
                    <a:lnTo>
                      <a:pt x="40" y="9"/>
                    </a:lnTo>
                    <a:lnTo>
                      <a:pt x="62" y="0"/>
                    </a:lnTo>
                    <a:lnTo>
                      <a:pt x="72" y="0"/>
                    </a:lnTo>
                    <a:lnTo>
                      <a:pt x="74" y="7"/>
                    </a:lnTo>
                    <a:lnTo>
                      <a:pt x="66" y="15"/>
                    </a:lnTo>
                    <a:lnTo>
                      <a:pt x="72" y="40"/>
                    </a:lnTo>
                    <a:lnTo>
                      <a:pt x="53" y="64"/>
                    </a:lnTo>
                    <a:lnTo>
                      <a:pt x="34" y="70"/>
                    </a:lnTo>
                    <a:lnTo>
                      <a:pt x="21" y="108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8" name="Freeform 196"/>
              <p:cNvSpPr>
                <a:spLocks/>
              </p:cNvSpPr>
              <p:nvPr/>
            </p:nvSpPr>
            <p:spPr bwMode="auto">
              <a:xfrm>
                <a:off x="2504" y="2449"/>
                <a:ext cx="25" cy="29"/>
              </a:xfrm>
              <a:custGeom>
                <a:avLst/>
                <a:gdLst>
                  <a:gd name="T0" fmla="*/ 0 w 40"/>
                  <a:gd name="T1" fmla="*/ 5 h 48"/>
                  <a:gd name="T2" fmla="*/ 6 w 40"/>
                  <a:gd name="T3" fmla="*/ 0 h 48"/>
                  <a:gd name="T4" fmla="*/ 6 w 40"/>
                  <a:gd name="T5" fmla="*/ 1 h 48"/>
                  <a:gd name="T6" fmla="*/ 8 w 40"/>
                  <a:gd name="T7" fmla="*/ 3 h 48"/>
                  <a:gd name="T8" fmla="*/ 11 w 40"/>
                  <a:gd name="T9" fmla="*/ 5 h 48"/>
                  <a:gd name="T10" fmla="*/ 14 w 40"/>
                  <a:gd name="T11" fmla="*/ 8 h 48"/>
                  <a:gd name="T12" fmla="*/ 16 w 40"/>
                  <a:gd name="T13" fmla="*/ 11 h 48"/>
                  <a:gd name="T14" fmla="*/ 16 w 40"/>
                  <a:gd name="T15" fmla="*/ 13 h 48"/>
                  <a:gd name="T16" fmla="*/ 11 w 40"/>
                  <a:gd name="T17" fmla="*/ 18 h 48"/>
                  <a:gd name="T18" fmla="*/ 0 w 40"/>
                  <a:gd name="T19" fmla="*/ 5 h 48"/>
                  <a:gd name="T20" fmla="*/ 0 w 40"/>
                  <a:gd name="T21" fmla="*/ 5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"/>
                  <a:gd name="T34" fmla="*/ 0 h 48"/>
                  <a:gd name="T35" fmla="*/ 40 w 40"/>
                  <a:gd name="T36" fmla="*/ 48 h 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" h="48">
                    <a:moveTo>
                      <a:pt x="0" y="14"/>
                    </a:moveTo>
                    <a:lnTo>
                      <a:pt x="14" y="0"/>
                    </a:lnTo>
                    <a:lnTo>
                      <a:pt x="14" y="2"/>
                    </a:lnTo>
                    <a:lnTo>
                      <a:pt x="21" y="8"/>
                    </a:lnTo>
                    <a:lnTo>
                      <a:pt x="29" y="15"/>
                    </a:lnTo>
                    <a:lnTo>
                      <a:pt x="36" y="23"/>
                    </a:lnTo>
                    <a:lnTo>
                      <a:pt x="40" y="31"/>
                    </a:lnTo>
                    <a:lnTo>
                      <a:pt x="40" y="34"/>
                    </a:lnTo>
                    <a:lnTo>
                      <a:pt x="27" y="48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87A7D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09" name="Freeform 197"/>
              <p:cNvSpPr>
                <a:spLocks/>
              </p:cNvSpPr>
              <p:nvPr/>
            </p:nvSpPr>
            <p:spPr bwMode="auto">
              <a:xfrm>
                <a:off x="2548" y="2369"/>
                <a:ext cx="41" cy="19"/>
              </a:xfrm>
              <a:custGeom>
                <a:avLst/>
                <a:gdLst>
                  <a:gd name="T0" fmla="*/ 0 w 62"/>
                  <a:gd name="T1" fmla="*/ 0 h 30"/>
                  <a:gd name="T2" fmla="*/ 0 w 62"/>
                  <a:gd name="T3" fmla="*/ 7 h 30"/>
                  <a:gd name="T4" fmla="*/ 21 w 62"/>
                  <a:gd name="T5" fmla="*/ 12 h 30"/>
                  <a:gd name="T6" fmla="*/ 27 w 62"/>
                  <a:gd name="T7" fmla="*/ 5 h 30"/>
                  <a:gd name="T8" fmla="*/ 0 w 62"/>
                  <a:gd name="T9" fmla="*/ 0 h 30"/>
                  <a:gd name="T10" fmla="*/ 0 w 62"/>
                  <a:gd name="T11" fmla="*/ 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2"/>
                  <a:gd name="T19" fmla="*/ 0 h 30"/>
                  <a:gd name="T20" fmla="*/ 62 w 62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2" h="30">
                    <a:moveTo>
                      <a:pt x="0" y="0"/>
                    </a:moveTo>
                    <a:lnTo>
                      <a:pt x="0" y="17"/>
                    </a:lnTo>
                    <a:lnTo>
                      <a:pt x="49" y="30"/>
                    </a:lnTo>
                    <a:lnTo>
                      <a:pt x="62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D4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0" name="Freeform 198"/>
              <p:cNvSpPr>
                <a:spLocks/>
              </p:cNvSpPr>
              <p:nvPr/>
            </p:nvSpPr>
            <p:spPr bwMode="auto">
              <a:xfrm>
                <a:off x="2547" y="2360"/>
                <a:ext cx="44" cy="19"/>
              </a:xfrm>
              <a:custGeom>
                <a:avLst/>
                <a:gdLst>
                  <a:gd name="T0" fmla="*/ 0 w 70"/>
                  <a:gd name="T1" fmla="*/ 6 h 28"/>
                  <a:gd name="T2" fmla="*/ 3 w 70"/>
                  <a:gd name="T3" fmla="*/ 0 h 28"/>
                  <a:gd name="T4" fmla="*/ 25 w 70"/>
                  <a:gd name="T5" fmla="*/ 1 h 28"/>
                  <a:gd name="T6" fmla="*/ 28 w 70"/>
                  <a:gd name="T7" fmla="*/ 4 h 28"/>
                  <a:gd name="T8" fmla="*/ 28 w 70"/>
                  <a:gd name="T9" fmla="*/ 9 h 28"/>
                  <a:gd name="T10" fmla="*/ 24 w 70"/>
                  <a:gd name="T11" fmla="*/ 8 h 28"/>
                  <a:gd name="T12" fmla="*/ 19 w 70"/>
                  <a:gd name="T13" fmla="*/ 13 h 28"/>
                  <a:gd name="T14" fmla="*/ 0 w 70"/>
                  <a:gd name="T15" fmla="*/ 10 h 28"/>
                  <a:gd name="T16" fmla="*/ 0 w 70"/>
                  <a:gd name="T17" fmla="*/ 6 h 28"/>
                  <a:gd name="T18" fmla="*/ 0 w 70"/>
                  <a:gd name="T19" fmla="*/ 6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0"/>
                  <a:gd name="T31" fmla="*/ 0 h 28"/>
                  <a:gd name="T32" fmla="*/ 70 w 70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0" h="28">
                    <a:moveTo>
                      <a:pt x="0" y="13"/>
                    </a:moveTo>
                    <a:lnTo>
                      <a:pt x="7" y="0"/>
                    </a:lnTo>
                    <a:lnTo>
                      <a:pt x="62" y="3"/>
                    </a:lnTo>
                    <a:lnTo>
                      <a:pt x="70" y="9"/>
                    </a:lnTo>
                    <a:lnTo>
                      <a:pt x="70" y="19"/>
                    </a:lnTo>
                    <a:lnTo>
                      <a:pt x="60" y="17"/>
                    </a:lnTo>
                    <a:lnTo>
                      <a:pt x="47" y="28"/>
                    </a:lnTo>
                    <a:lnTo>
                      <a:pt x="0" y="2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1" name="Freeform 199"/>
              <p:cNvSpPr>
                <a:spLocks/>
              </p:cNvSpPr>
              <p:nvPr/>
            </p:nvSpPr>
            <p:spPr bwMode="auto">
              <a:xfrm>
                <a:off x="2548" y="2360"/>
                <a:ext cx="38" cy="11"/>
              </a:xfrm>
              <a:custGeom>
                <a:avLst/>
                <a:gdLst>
                  <a:gd name="T0" fmla="*/ 4 w 58"/>
                  <a:gd name="T1" fmla="*/ 0 h 17"/>
                  <a:gd name="T2" fmla="*/ 25 w 58"/>
                  <a:gd name="T3" fmla="*/ 0 h 17"/>
                  <a:gd name="T4" fmla="*/ 18 w 58"/>
                  <a:gd name="T5" fmla="*/ 7 h 17"/>
                  <a:gd name="T6" fmla="*/ 0 w 58"/>
                  <a:gd name="T7" fmla="*/ 5 h 17"/>
                  <a:gd name="T8" fmla="*/ 4 w 58"/>
                  <a:gd name="T9" fmla="*/ 0 h 17"/>
                  <a:gd name="T10" fmla="*/ 4 w 58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17"/>
                  <a:gd name="T20" fmla="*/ 58 w 58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17">
                    <a:moveTo>
                      <a:pt x="9" y="0"/>
                    </a:moveTo>
                    <a:lnTo>
                      <a:pt x="58" y="0"/>
                    </a:lnTo>
                    <a:lnTo>
                      <a:pt x="41" y="17"/>
                    </a:lnTo>
                    <a:lnTo>
                      <a:pt x="0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112" name="Freeform 200"/>
              <p:cNvSpPr>
                <a:spLocks/>
              </p:cNvSpPr>
              <p:nvPr/>
            </p:nvSpPr>
            <p:spPr bwMode="auto">
              <a:xfrm>
                <a:off x="2567" y="2372"/>
                <a:ext cx="34" cy="102"/>
              </a:xfrm>
              <a:custGeom>
                <a:avLst/>
                <a:gdLst>
                  <a:gd name="T0" fmla="*/ 17 w 55"/>
                  <a:gd name="T1" fmla="*/ 0 h 159"/>
                  <a:gd name="T2" fmla="*/ 3 w 55"/>
                  <a:gd name="T3" fmla="*/ 46 h 159"/>
                  <a:gd name="T4" fmla="*/ 0 w 55"/>
                  <a:gd name="T5" fmla="*/ 65 h 159"/>
                  <a:gd name="T6" fmla="*/ 21 w 55"/>
                  <a:gd name="T7" fmla="*/ 2 h 159"/>
                  <a:gd name="T8" fmla="*/ 17 w 55"/>
                  <a:gd name="T9" fmla="*/ 0 h 159"/>
                  <a:gd name="T10" fmla="*/ 17 w 55"/>
                  <a:gd name="T11" fmla="*/ 0 h 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159"/>
                  <a:gd name="T20" fmla="*/ 55 w 55"/>
                  <a:gd name="T21" fmla="*/ 159 h 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159">
                    <a:moveTo>
                      <a:pt x="46" y="0"/>
                    </a:moveTo>
                    <a:lnTo>
                      <a:pt x="8" y="112"/>
                    </a:lnTo>
                    <a:lnTo>
                      <a:pt x="0" y="159"/>
                    </a:lnTo>
                    <a:lnTo>
                      <a:pt x="55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61" name="Group 201"/>
            <p:cNvGrpSpPr>
              <a:grpSpLocks/>
            </p:cNvGrpSpPr>
            <p:nvPr/>
          </p:nvGrpSpPr>
          <p:grpSpPr bwMode="auto">
            <a:xfrm>
              <a:off x="2028825" y="4446867"/>
              <a:ext cx="1162050" cy="1519237"/>
              <a:chOff x="3936" y="2857"/>
              <a:chExt cx="732" cy="957"/>
            </a:xfrm>
          </p:grpSpPr>
          <p:sp>
            <p:nvSpPr>
              <p:cNvPr id="68" name="Freeform 202"/>
              <p:cNvSpPr>
                <a:spLocks/>
              </p:cNvSpPr>
              <p:nvPr/>
            </p:nvSpPr>
            <p:spPr bwMode="auto">
              <a:xfrm>
                <a:off x="4038" y="3422"/>
                <a:ext cx="255" cy="153"/>
              </a:xfrm>
              <a:custGeom>
                <a:avLst/>
                <a:gdLst>
                  <a:gd name="T0" fmla="*/ 0 w 249"/>
                  <a:gd name="T1" fmla="*/ 93 h 150"/>
                  <a:gd name="T2" fmla="*/ 146 w 249"/>
                  <a:gd name="T3" fmla="*/ 53 h 150"/>
                  <a:gd name="T4" fmla="*/ 158 w 249"/>
                  <a:gd name="T5" fmla="*/ 0 h 150"/>
                  <a:gd name="T6" fmla="*/ 195 w 249"/>
                  <a:gd name="T7" fmla="*/ 15 h 150"/>
                  <a:gd name="T8" fmla="*/ 261 w 249"/>
                  <a:gd name="T9" fmla="*/ 5 h 150"/>
                  <a:gd name="T10" fmla="*/ 223 w 249"/>
                  <a:gd name="T11" fmla="*/ 40 h 150"/>
                  <a:gd name="T12" fmla="*/ 186 w 249"/>
                  <a:gd name="T13" fmla="*/ 77 h 150"/>
                  <a:gd name="T14" fmla="*/ 43 w 249"/>
                  <a:gd name="T15" fmla="*/ 156 h 150"/>
                  <a:gd name="T16" fmla="*/ 0 w 249"/>
                  <a:gd name="T17" fmla="*/ 93 h 150"/>
                  <a:gd name="T18" fmla="*/ 0 w 249"/>
                  <a:gd name="T19" fmla="*/ 93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69" name="Freeform 203"/>
              <p:cNvSpPr>
                <a:spLocks/>
              </p:cNvSpPr>
              <p:nvPr/>
            </p:nvSpPr>
            <p:spPr bwMode="auto">
              <a:xfrm>
                <a:off x="4081" y="3561"/>
                <a:ext cx="127" cy="109"/>
              </a:xfrm>
              <a:custGeom>
                <a:avLst/>
                <a:gdLst>
                  <a:gd name="T0" fmla="*/ 33 w 126"/>
                  <a:gd name="T1" fmla="*/ 0 h 106"/>
                  <a:gd name="T2" fmla="*/ 16 w 126"/>
                  <a:gd name="T3" fmla="*/ 22 h 106"/>
                  <a:gd name="T4" fmla="*/ 0 w 126"/>
                  <a:gd name="T5" fmla="*/ 74 h 106"/>
                  <a:gd name="T6" fmla="*/ 23 w 126"/>
                  <a:gd name="T7" fmla="*/ 89 h 106"/>
                  <a:gd name="T8" fmla="*/ 75 w 126"/>
                  <a:gd name="T9" fmla="*/ 112 h 106"/>
                  <a:gd name="T10" fmla="*/ 128 w 126"/>
                  <a:gd name="T11" fmla="*/ 110 h 106"/>
                  <a:gd name="T12" fmla="*/ 126 w 126"/>
                  <a:gd name="T13" fmla="*/ 89 h 106"/>
                  <a:gd name="T14" fmla="*/ 71 w 126"/>
                  <a:gd name="T15" fmla="*/ 47 h 106"/>
                  <a:gd name="T16" fmla="*/ 33 w 126"/>
                  <a:gd name="T17" fmla="*/ 0 h 106"/>
                  <a:gd name="T18" fmla="*/ 33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0" name="Freeform 204"/>
              <p:cNvSpPr>
                <a:spLocks/>
              </p:cNvSpPr>
              <p:nvPr/>
            </p:nvSpPr>
            <p:spPr bwMode="auto">
              <a:xfrm>
                <a:off x="3938" y="2908"/>
                <a:ext cx="164" cy="87"/>
              </a:xfrm>
              <a:custGeom>
                <a:avLst/>
                <a:gdLst>
                  <a:gd name="T0" fmla="*/ 2 w 159"/>
                  <a:gd name="T1" fmla="*/ 91 h 83"/>
                  <a:gd name="T2" fmla="*/ 0 w 159"/>
                  <a:gd name="T3" fmla="*/ 74 h 83"/>
                  <a:gd name="T4" fmla="*/ 28 w 159"/>
                  <a:gd name="T5" fmla="*/ 64 h 83"/>
                  <a:gd name="T6" fmla="*/ 26 w 159"/>
                  <a:gd name="T7" fmla="*/ 59 h 83"/>
                  <a:gd name="T8" fmla="*/ 25 w 159"/>
                  <a:gd name="T9" fmla="*/ 47 h 83"/>
                  <a:gd name="T10" fmla="*/ 26 w 159"/>
                  <a:gd name="T11" fmla="*/ 36 h 83"/>
                  <a:gd name="T12" fmla="*/ 34 w 159"/>
                  <a:gd name="T13" fmla="*/ 22 h 83"/>
                  <a:gd name="T14" fmla="*/ 40 w 159"/>
                  <a:gd name="T15" fmla="*/ 17 h 83"/>
                  <a:gd name="T16" fmla="*/ 50 w 159"/>
                  <a:gd name="T17" fmla="*/ 9 h 83"/>
                  <a:gd name="T18" fmla="*/ 61 w 159"/>
                  <a:gd name="T19" fmla="*/ 5 h 83"/>
                  <a:gd name="T20" fmla="*/ 72 w 159"/>
                  <a:gd name="T21" fmla="*/ 3 h 83"/>
                  <a:gd name="T22" fmla="*/ 83 w 159"/>
                  <a:gd name="T23" fmla="*/ 0 h 83"/>
                  <a:gd name="T24" fmla="*/ 91 w 159"/>
                  <a:gd name="T25" fmla="*/ 0 h 83"/>
                  <a:gd name="T26" fmla="*/ 95 w 159"/>
                  <a:gd name="T27" fmla="*/ 0 h 83"/>
                  <a:gd name="T28" fmla="*/ 99 w 159"/>
                  <a:gd name="T29" fmla="*/ 0 h 83"/>
                  <a:gd name="T30" fmla="*/ 103 w 159"/>
                  <a:gd name="T31" fmla="*/ 0 h 83"/>
                  <a:gd name="T32" fmla="*/ 110 w 159"/>
                  <a:gd name="T33" fmla="*/ 0 h 83"/>
                  <a:gd name="T34" fmla="*/ 124 w 159"/>
                  <a:gd name="T35" fmla="*/ 3 h 83"/>
                  <a:gd name="T36" fmla="*/ 137 w 159"/>
                  <a:gd name="T37" fmla="*/ 9 h 83"/>
                  <a:gd name="T38" fmla="*/ 146 w 159"/>
                  <a:gd name="T39" fmla="*/ 21 h 83"/>
                  <a:gd name="T40" fmla="*/ 160 w 159"/>
                  <a:gd name="T41" fmla="*/ 32 h 83"/>
                  <a:gd name="T42" fmla="*/ 167 w 159"/>
                  <a:gd name="T43" fmla="*/ 42 h 83"/>
                  <a:gd name="T44" fmla="*/ 169 w 159"/>
                  <a:gd name="T45" fmla="*/ 45 h 83"/>
                  <a:gd name="T46" fmla="*/ 154 w 159"/>
                  <a:gd name="T47" fmla="*/ 87 h 83"/>
                  <a:gd name="T48" fmla="*/ 2 w 159"/>
                  <a:gd name="T49" fmla="*/ 91 h 83"/>
                  <a:gd name="T50" fmla="*/ 2 w 159"/>
                  <a:gd name="T51" fmla="*/ 91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1" name="Freeform 205"/>
              <p:cNvSpPr>
                <a:spLocks/>
              </p:cNvSpPr>
              <p:nvPr/>
            </p:nvSpPr>
            <p:spPr bwMode="auto">
              <a:xfrm>
                <a:off x="3936" y="2974"/>
                <a:ext cx="155" cy="72"/>
              </a:xfrm>
              <a:custGeom>
                <a:avLst/>
                <a:gdLst>
                  <a:gd name="T0" fmla="*/ 80 w 152"/>
                  <a:gd name="T1" fmla="*/ 73 h 71"/>
                  <a:gd name="T2" fmla="*/ 42 w 152"/>
                  <a:gd name="T3" fmla="*/ 59 h 71"/>
                  <a:gd name="T4" fmla="*/ 44 w 152"/>
                  <a:gd name="T5" fmla="*/ 48 h 71"/>
                  <a:gd name="T6" fmla="*/ 0 w 152"/>
                  <a:gd name="T7" fmla="*/ 19 h 71"/>
                  <a:gd name="T8" fmla="*/ 55 w 152"/>
                  <a:gd name="T9" fmla="*/ 0 h 71"/>
                  <a:gd name="T10" fmla="*/ 70 w 152"/>
                  <a:gd name="T11" fmla="*/ 8 h 71"/>
                  <a:gd name="T12" fmla="*/ 114 w 152"/>
                  <a:gd name="T13" fmla="*/ 4 h 71"/>
                  <a:gd name="T14" fmla="*/ 146 w 152"/>
                  <a:gd name="T15" fmla="*/ 12 h 71"/>
                  <a:gd name="T16" fmla="*/ 158 w 152"/>
                  <a:gd name="T17" fmla="*/ 50 h 71"/>
                  <a:gd name="T18" fmla="*/ 80 w 152"/>
                  <a:gd name="T19" fmla="*/ 73 h 71"/>
                  <a:gd name="T20" fmla="*/ 80 w 152"/>
                  <a:gd name="T21" fmla="*/ 73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2" name="Freeform 206"/>
              <p:cNvSpPr>
                <a:spLocks/>
              </p:cNvSpPr>
              <p:nvPr/>
            </p:nvSpPr>
            <p:spPr bwMode="auto">
              <a:xfrm>
                <a:off x="3999" y="3097"/>
                <a:ext cx="322" cy="604"/>
              </a:xfrm>
              <a:custGeom>
                <a:avLst/>
                <a:gdLst>
                  <a:gd name="T0" fmla="*/ 2 w 313"/>
                  <a:gd name="T1" fmla="*/ 50 h 589"/>
                  <a:gd name="T2" fmla="*/ 5 w 313"/>
                  <a:gd name="T3" fmla="*/ 44 h 589"/>
                  <a:gd name="T4" fmla="*/ 21 w 313"/>
                  <a:gd name="T5" fmla="*/ 36 h 589"/>
                  <a:gd name="T6" fmla="*/ 36 w 313"/>
                  <a:gd name="T7" fmla="*/ 23 h 589"/>
                  <a:gd name="T8" fmla="*/ 51 w 313"/>
                  <a:gd name="T9" fmla="*/ 13 h 589"/>
                  <a:gd name="T10" fmla="*/ 64 w 313"/>
                  <a:gd name="T11" fmla="*/ 6 h 589"/>
                  <a:gd name="T12" fmla="*/ 72 w 313"/>
                  <a:gd name="T13" fmla="*/ 2 h 589"/>
                  <a:gd name="T14" fmla="*/ 76 w 313"/>
                  <a:gd name="T15" fmla="*/ 0 h 589"/>
                  <a:gd name="T16" fmla="*/ 78 w 313"/>
                  <a:gd name="T17" fmla="*/ 0 h 589"/>
                  <a:gd name="T18" fmla="*/ 123 w 313"/>
                  <a:gd name="T19" fmla="*/ 0 h 589"/>
                  <a:gd name="T20" fmla="*/ 199 w 313"/>
                  <a:gd name="T21" fmla="*/ 86 h 589"/>
                  <a:gd name="T22" fmla="*/ 303 w 313"/>
                  <a:gd name="T23" fmla="*/ 408 h 589"/>
                  <a:gd name="T24" fmla="*/ 326 w 313"/>
                  <a:gd name="T25" fmla="*/ 536 h 589"/>
                  <a:gd name="T26" fmla="*/ 331 w 313"/>
                  <a:gd name="T27" fmla="*/ 619 h 589"/>
                  <a:gd name="T28" fmla="*/ 269 w 313"/>
                  <a:gd name="T29" fmla="*/ 619 h 589"/>
                  <a:gd name="T30" fmla="*/ 228 w 313"/>
                  <a:gd name="T31" fmla="*/ 470 h 589"/>
                  <a:gd name="T32" fmla="*/ 141 w 313"/>
                  <a:gd name="T33" fmla="*/ 528 h 589"/>
                  <a:gd name="T34" fmla="*/ 82 w 313"/>
                  <a:gd name="T35" fmla="*/ 477 h 589"/>
                  <a:gd name="T36" fmla="*/ 104 w 313"/>
                  <a:gd name="T37" fmla="*/ 438 h 589"/>
                  <a:gd name="T38" fmla="*/ 167 w 313"/>
                  <a:gd name="T39" fmla="*/ 366 h 589"/>
                  <a:gd name="T40" fmla="*/ 118 w 313"/>
                  <a:gd name="T41" fmla="*/ 297 h 589"/>
                  <a:gd name="T42" fmla="*/ 139 w 313"/>
                  <a:gd name="T43" fmla="*/ 248 h 589"/>
                  <a:gd name="T44" fmla="*/ 64 w 313"/>
                  <a:gd name="T45" fmla="*/ 233 h 589"/>
                  <a:gd name="T46" fmla="*/ 85 w 313"/>
                  <a:gd name="T47" fmla="*/ 194 h 589"/>
                  <a:gd name="T48" fmla="*/ 82 w 313"/>
                  <a:gd name="T49" fmla="*/ 191 h 589"/>
                  <a:gd name="T50" fmla="*/ 78 w 313"/>
                  <a:gd name="T51" fmla="*/ 187 h 589"/>
                  <a:gd name="T52" fmla="*/ 70 w 313"/>
                  <a:gd name="T53" fmla="*/ 175 h 589"/>
                  <a:gd name="T54" fmla="*/ 63 w 313"/>
                  <a:gd name="T55" fmla="*/ 166 h 589"/>
                  <a:gd name="T56" fmla="*/ 49 w 313"/>
                  <a:gd name="T57" fmla="*/ 154 h 589"/>
                  <a:gd name="T58" fmla="*/ 40 w 313"/>
                  <a:gd name="T59" fmla="*/ 139 h 589"/>
                  <a:gd name="T60" fmla="*/ 30 w 313"/>
                  <a:gd name="T61" fmla="*/ 126 h 589"/>
                  <a:gd name="T62" fmla="*/ 21 w 313"/>
                  <a:gd name="T63" fmla="*/ 114 h 589"/>
                  <a:gd name="T64" fmla="*/ 11 w 313"/>
                  <a:gd name="T65" fmla="*/ 97 h 589"/>
                  <a:gd name="T66" fmla="*/ 7 w 313"/>
                  <a:gd name="T67" fmla="*/ 86 h 589"/>
                  <a:gd name="T68" fmla="*/ 2 w 313"/>
                  <a:gd name="T69" fmla="*/ 74 h 589"/>
                  <a:gd name="T70" fmla="*/ 2 w 313"/>
                  <a:gd name="T71" fmla="*/ 67 h 589"/>
                  <a:gd name="T72" fmla="*/ 0 w 313"/>
                  <a:gd name="T73" fmla="*/ 51 h 589"/>
                  <a:gd name="T74" fmla="*/ 2 w 313"/>
                  <a:gd name="T75" fmla="*/ 50 h 589"/>
                  <a:gd name="T76" fmla="*/ 2 w 313"/>
                  <a:gd name="T77" fmla="*/ 50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3" name="Freeform 207"/>
              <p:cNvSpPr>
                <a:spLocks/>
              </p:cNvSpPr>
              <p:nvPr/>
            </p:nvSpPr>
            <p:spPr bwMode="auto">
              <a:xfrm>
                <a:off x="3991" y="3112"/>
                <a:ext cx="189" cy="211"/>
              </a:xfrm>
              <a:custGeom>
                <a:avLst/>
                <a:gdLst>
                  <a:gd name="T0" fmla="*/ 82 w 184"/>
                  <a:gd name="T1" fmla="*/ 2 h 206"/>
                  <a:gd name="T2" fmla="*/ 80 w 184"/>
                  <a:gd name="T3" fmla="*/ 2 h 206"/>
                  <a:gd name="T4" fmla="*/ 72 w 184"/>
                  <a:gd name="T5" fmla="*/ 2 h 206"/>
                  <a:gd name="T6" fmla="*/ 63 w 184"/>
                  <a:gd name="T7" fmla="*/ 0 h 206"/>
                  <a:gd name="T8" fmla="*/ 48 w 184"/>
                  <a:gd name="T9" fmla="*/ 4 h 206"/>
                  <a:gd name="T10" fmla="*/ 40 w 184"/>
                  <a:gd name="T11" fmla="*/ 6 h 206"/>
                  <a:gd name="T12" fmla="*/ 32 w 184"/>
                  <a:gd name="T13" fmla="*/ 12 h 206"/>
                  <a:gd name="T14" fmla="*/ 23 w 184"/>
                  <a:gd name="T15" fmla="*/ 14 h 206"/>
                  <a:gd name="T16" fmla="*/ 15 w 184"/>
                  <a:gd name="T17" fmla="*/ 19 h 206"/>
                  <a:gd name="T18" fmla="*/ 4 w 184"/>
                  <a:gd name="T19" fmla="*/ 29 h 206"/>
                  <a:gd name="T20" fmla="*/ 0 w 184"/>
                  <a:gd name="T21" fmla="*/ 33 h 206"/>
                  <a:gd name="T22" fmla="*/ 0 w 184"/>
                  <a:gd name="T23" fmla="*/ 35 h 206"/>
                  <a:gd name="T24" fmla="*/ 6 w 184"/>
                  <a:gd name="T25" fmla="*/ 40 h 206"/>
                  <a:gd name="T26" fmla="*/ 15 w 184"/>
                  <a:gd name="T27" fmla="*/ 50 h 206"/>
                  <a:gd name="T28" fmla="*/ 34 w 184"/>
                  <a:gd name="T29" fmla="*/ 67 h 206"/>
                  <a:gd name="T30" fmla="*/ 40 w 184"/>
                  <a:gd name="T31" fmla="*/ 73 h 206"/>
                  <a:gd name="T32" fmla="*/ 50 w 184"/>
                  <a:gd name="T33" fmla="*/ 82 h 206"/>
                  <a:gd name="T34" fmla="*/ 61 w 184"/>
                  <a:gd name="T35" fmla="*/ 90 h 206"/>
                  <a:gd name="T36" fmla="*/ 71 w 184"/>
                  <a:gd name="T37" fmla="*/ 97 h 206"/>
                  <a:gd name="T38" fmla="*/ 86 w 184"/>
                  <a:gd name="T39" fmla="*/ 113 h 206"/>
                  <a:gd name="T40" fmla="*/ 91 w 184"/>
                  <a:gd name="T41" fmla="*/ 118 h 206"/>
                  <a:gd name="T42" fmla="*/ 53 w 184"/>
                  <a:gd name="T43" fmla="*/ 124 h 206"/>
                  <a:gd name="T44" fmla="*/ 93 w 184"/>
                  <a:gd name="T45" fmla="*/ 150 h 206"/>
                  <a:gd name="T46" fmla="*/ 143 w 184"/>
                  <a:gd name="T47" fmla="*/ 157 h 206"/>
                  <a:gd name="T48" fmla="*/ 111 w 184"/>
                  <a:gd name="T49" fmla="*/ 189 h 206"/>
                  <a:gd name="T50" fmla="*/ 164 w 184"/>
                  <a:gd name="T51" fmla="*/ 216 h 206"/>
                  <a:gd name="T52" fmla="*/ 194 w 184"/>
                  <a:gd name="T53" fmla="*/ 170 h 206"/>
                  <a:gd name="T54" fmla="*/ 194 w 184"/>
                  <a:gd name="T55" fmla="*/ 166 h 206"/>
                  <a:gd name="T56" fmla="*/ 191 w 184"/>
                  <a:gd name="T57" fmla="*/ 153 h 206"/>
                  <a:gd name="T58" fmla="*/ 185 w 184"/>
                  <a:gd name="T59" fmla="*/ 141 h 206"/>
                  <a:gd name="T60" fmla="*/ 183 w 184"/>
                  <a:gd name="T61" fmla="*/ 134 h 206"/>
                  <a:gd name="T62" fmla="*/ 174 w 184"/>
                  <a:gd name="T63" fmla="*/ 122 h 206"/>
                  <a:gd name="T64" fmla="*/ 168 w 184"/>
                  <a:gd name="T65" fmla="*/ 113 h 206"/>
                  <a:gd name="T66" fmla="*/ 156 w 184"/>
                  <a:gd name="T67" fmla="*/ 97 h 206"/>
                  <a:gd name="T68" fmla="*/ 143 w 184"/>
                  <a:gd name="T69" fmla="*/ 86 h 206"/>
                  <a:gd name="T70" fmla="*/ 130 w 184"/>
                  <a:gd name="T71" fmla="*/ 75 h 206"/>
                  <a:gd name="T72" fmla="*/ 120 w 184"/>
                  <a:gd name="T73" fmla="*/ 64 h 206"/>
                  <a:gd name="T74" fmla="*/ 109 w 184"/>
                  <a:gd name="T75" fmla="*/ 54 h 206"/>
                  <a:gd name="T76" fmla="*/ 101 w 184"/>
                  <a:gd name="T77" fmla="*/ 46 h 206"/>
                  <a:gd name="T78" fmla="*/ 91 w 184"/>
                  <a:gd name="T79" fmla="*/ 42 h 206"/>
                  <a:gd name="T80" fmla="*/ 105 w 184"/>
                  <a:gd name="T81" fmla="*/ 35 h 206"/>
                  <a:gd name="T82" fmla="*/ 124 w 184"/>
                  <a:gd name="T83" fmla="*/ 54 h 206"/>
                  <a:gd name="T84" fmla="*/ 153 w 184"/>
                  <a:gd name="T85" fmla="*/ 52 h 206"/>
                  <a:gd name="T86" fmla="*/ 126 w 184"/>
                  <a:gd name="T87" fmla="*/ 19 h 206"/>
                  <a:gd name="T88" fmla="*/ 82 w 184"/>
                  <a:gd name="T89" fmla="*/ 2 h 206"/>
                  <a:gd name="T90" fmla="*/ 82 w 184"/>
                  <a:gd name="T91" fmla="*/ 2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4" name="Freeform 208"/>
              <p:cNvSpPr>
                <a:spLocks/>
              </p:cNvSpPr>
              <p:nvPr/>
            </p:nvSpPr>
            <p:spPr bwMode="auto">
              <a:xfrm>
                <a:off x="4139" y="3380"/>
                <a:ext cx="168" cy="341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11 w 163"/>
                  <a:gd name="T5" fmla="*/ 2 h 330"/>
                  <a:gd name="T6" fmla="*/ 26 w 163"/>
                  <a:gd name="T7" fmla="*/ 7 h 330"/>
                  <a:gd name="T8" fmla="*/ 43 w 163"/>
                  <a:gd name="T9" fmla="*/ 21 h 330"/>
                  <a:gd name="T10" fmla="*/ 53 w 163"/>
                  <a:gd name="T11" fmla="*/ 24 h 330"/>
                  <a:gd name="T12" fmla="*/ 61 w 163"/>
                  <a:gd name="T13" fmla="*/ 34 h 330"/>
                  <a:gd name="T14" fmla="*/ 66 w 163"/>
                  <a:gd name="T15" fmla="*/ 42 h 330"/>
                  <a:gd name="T16" fmla="*/ 74 w 163"/>
                  <a:gd name="T17" fmla="*/ 53 h 330"/>
                  <a:gd name="T18" fmla="*/ 83 w 163"/>
                  <a:gd name="T19" fmla="*/ 68 h 330"/>
                  <a:gd name="T20" fmla="*/ 89 w 163"/>
                  <a:gd name="T21" fmla="*/ 74 h 330"/>
                  <a:gd name="T22" fmla="*/ 66 w 163"/>
                  <a:gd name="T23" fmla="*/ 97 h 330"/>
                  <a:gd name="T24" fmla="*/ 70 w 163"/>
                  <a:gd name="T25" fmla="*/ 97 h 330"/>
                  <a:gd name="T26" fmla="*/ 80 w 163"/>
                  <a:gd name="T27" fmla="*/ 104 h 330"/>
                  <a:gd name="T28" fmla="*/ 83 w 163"/>
                  <a:gd name="T29" fmla="*/ 108 h 330"/>
                  <a:gd name="T30" fmla="*/ 95 w 163"/>
                  <a:gd name="T31" fmla="*/ 120 h 330"/>
                  <a:gd name="T32" fmla="*/ 99 w 163"/>
                  <a:gd name="T33" fmla="*/ 126 h 330"/>
                  <a:gd name="T34" fmla="*/ 104 w 163"/>
                  <a:gd name="T35" fmla="*/ 133 h 330"/>
                  <a:gd name="T36" fmla="*/ 108 w 163"/>
                  <a:gd name="T37" fmla="*/ 142 h 330"/>
                  <a:gd name="T38" fmla="*/ 114 w 163"/>
                  <a:gd name="T39" fmla="*/ 154 h 330"/>
                  <a:gd name="T40" fmla="*/ 116 w 163"/>
                  <a:gd name="T41" fmla="*/ 164 h 330"/>
                  <a:gd name="T42" fmla="*/ 123 w 163"/>
                  <a:gd name="T43" fmla="*/ 177 h 330"/>
                  <a:gd name="T44" fmla="*/ 127 w 163"/>
                  <a:gd name="T45" fmla="*/ 190 h 330"/>
                  <a:gd name="T46" fmla="*/ 133 w 163"/>
                  <a:gd name="T47" fmla="*/ 205 h 330"/>
                  <a:gd name="T48" fmla="*/ 137 w 163"/>
                  <a:gd name="T49" fmla="*/ 219 h 330"/>
                  <a:gd name="T50" fmla="*/ 141 w 163"/>
                  <a:gd name="T51" fmla="*/ 235 h 330"/>
                  <a:gd name="T52" fmla="*/ 146 w 163"/>
                  <a:gd name="T53" fmla="*/ 248 h 330"/>
                  <a:gd name="T54" fmla="*/ 150 w 163"/>
                  <a:gd name="T55" fmla="*/ 263 h 330"/>
                  <a:gd name="T56" fmla="*/ 155 w 163"/>
                  <a:gd name="T57" fmla="*/ 276 h 330"/>
                  <a:gd name="T58" fmla="*/ 160 w 163"/>
                  <a:gd name="T59" fmla="*/ 288 h 330"/>
                  <a:gd name="T60" fmla="*/ 162 w 163"/>
                  <a:gd name="T61" fmla="*/ 298 h 330"/>
                  <a:gd name="T62" fmla="*/ 167 w 163"/>
                  <a:gd name="T63" fmla="*/ 309 h 330"/>
                  <a:gd name="T64" fmla="*/ 169 w 163"/>
                  <a:gd name="T65" fmla="*/ 320 h 330"/>
                  <a:gd name="T66" fmla="*/ 173 w 163"/>
                  <a:gd name="T67" fmla="*/ 329 h 330"/>
                  <a:gd name="T68" fmla="*/ 104 w 163"/>
                  <a:gd name="T69" fmla="*/ 352 h 330"/>
                  <a:gd name="T70" fmla="*/ 104 w 163"/>
                  <a:gd name="T71" fmla="*/ 349 h 330"/>
                  <a:gd name="T72" fmla="*/ 104 w 163"/>
                  <a:gd name="T73" fmla="*/ 343 h 330"/>
                  <a:gd name="T74" fmla="*/ 104 w 163"/>
                  <a:gd name="T75" fmla="*/ 332 h 330"/>
                  <a:gd name="T76" fmla="*/ 104 w 163"/>
                  <a:gd name="T77" fmla="*/ 320 h 330"/>
                  <a:gd name="T78" fmla="*/ 102 w 163"/>
                  <a:gd name="T79" fmla="*/ 311 h 330"/>
                  <a:gd name="T80" fmla="*/ 101 w 163"/>
                  <a:gd name="T81" fmla="*/ 300 h 330"/>
                  <a:gd name="T82" fmla="*/ 99 w 163"/>
                  <a:gd name="T83" fmla="*/ 290 h 330"/>
                  <a:gd name="T84" fmla="*/ 99 w 163"/>
                  <a:gd name="T85" fmla="*/ 282 h 330"/>
                  <a:gd name="T86" fmla="*/ 97 w 163"/>
                  <a:gd name="T87" fmla="*/ 269 h 330"/>
                  <a:gd name="T88" fmla="*/ 95 w 163"/>
                  <a:gd name="T89" fmla="*/ 259 h 330"/>
                  <a:gd name="T90" fmla="*/ 91 w 163"/>
                  <a:gd name="T91" fmla="*/ 248 h 330"/>
                  <a:gd name="T92" fmla="*/ 89 w 163"/>
                  <a:gd name="T93" fmla="*/ 235 h 330"/>
                  <a:gd name="T94" fmla="*/ 83 w 163"/>
                  <a:gd name="T95" fmla="*/ 221 h 330"/>
                  <a:gd name="T96" fmla="*/ 78 w 163"/>
                  <a:gd name="T97" fmla="*/ 207 h 330"/>
                  <a:gd name="T98" fmla="*/ 74 w 163"/>
                  <a:gd name="T99" fmla="*/ 192 h 330"/>
                  <a:gd name="T100" fmla="*/ 70 w 163"/>
                  <a:gd name="T101" fmla="*/ 179 h 330"/>
                  <a:gd name="T102" fmla="*/ 64 w 163"/>
                  <a:gd name="T103" fmla="*/ 162 h 330"/>
                  <a:gd name="T104" fmla="*/ 61 w 163"/>
                  <a:gd name="T105" fmla="*/ 150 h 330"/>
                  <a:gd name="T106" fmla="*/ 55 w 163"/>
                  <a:gd name="T107" fmla="*/ 135 h 330"/>
                  <a:gd name="T108" fmla="*/ 49 w 163"/>
                  <a:gd name="T109" fmla="*/ 124 h 330"/>
                  <a:gd name="T110" fmla="*/ 43 w 163"/>
                  <a:gd name="T111" fmla="*/ 108 h 330"/>
                  <a:gd name="T112" fmla="*/ 40 w 163"/>
                  <a:gd name="T113" fmla="*/ 99 h 330"/>
                  <a:gd name="T114" fmla="*/ 34 w 163"/>
                  <a:gd name="T115" fmla="*/ 87 h 330"/>
                  <a:gd name="T116" fmla="*/ 32 w 163"/>
                  <a:gd name="T117" fmla="*/ 82 h 330"/>
                  <a:gd name="T118" fmla="*/ 26 w 163"/>
                  <a:gd name="T119" fmla="*/ 68 h 330"/>
                  <a:gd name="T120" fmla="*/ 26 w 163"/>
                  <a:gd name="T121" fmla="*/ 64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5" name="Freeform 209"/>
              <p:cNvSpPr>
                <a:spLocks/>
              </p:cNvSpPr>
              <p:nvPr/>
            </p:nvSpPr>
            <p:spPr bwMode="auto">
              <a:xfrm>
                <a:off x="3997" y="2993"/>
                <a:ext cx="129" cy="123"/>
              </a:xfrm>
              <a:custGeom>
                <a:avLst/>
                <a:gdLst>
                  <a:gd name="T0" fmla="*/ 86 w 125"/>
                  <a:gd name="T1" fmla="*/ 8 h 120"/>
                  <a:gd name="T2" fmla="*/ 32 w 125"/>
                  <a:gd name="T3" fmla="*/ 0 h 120"/>
                  <a:gd name="T4" fmla="*/ 9 w 125"/>
                  <a:gd name="T5" fmla="*/ 8 h 120"/>
                  <a:gd name="T6" fmla="*/ 0 w 125"/>
                  <a:gd name="T7" fmla="*/ 40 h 120"/>
                  <a:gd name="T8" fmla="*/ 32 w 125"/>
                  <a:gd name="T9" fmla="*/ 111 h 120"/>
                  <a:gd name="T10" fmla="*/ 59 w 125"/>
                  <a:gd name="T11" fmla="*/ 104 h 120"/>
                  <a:gd name="T12" fmla="*/ 72 w 125"/>
                  <a:gd name="T13" fmla="*/ 120 h 120"/>
                  <a:gd name="T14" fmla="*/ 133 w 125"/>
                  <a:gd name="T15" fmla="*/ 126 h 120"/>
                  <a:gd name="T16" fmla="*/ 86 w 125"/>
                  <a:gd name="T17" fmla="*/ 8 h 120"/>
                  <a:gd name="T18" fmla="*/ 86 w 125"/>
                  <a:gd name="T19" fmla="*/ 8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6" name="Freeform 210"/>
              <p:cNvSpPr>
                <a:spLocks/>
              </p:cNvSpPr>
              <p:nvPr/>
            </p:nvSpPr>
            <p:spPr bwMode="auto">
              <a:xfrm>
                <a:off x="4018" y="2993"/>
                <a:ext cx="131" cy="141"/>
              </a:xfrm>
              <a:custGeom>
                <a:avLst/>
                <a:gdLst>
                  <a:gd name="T0" fmla="*/ 38 w 127"/>
                  <a:gd name="T1" fmla="*/ 0 h 137"/>
                  <a:gd name="T2" fmla="*/ 28 w 127"/>
                  <a:gd name="T3" fmla="*/ 25 h 137"/>
                  <a:gd name="T4" fmla="*/ 3 w 127"/>
                  <a:gd name="T5" fmla="*/ 12 h 137"/>
                  <a:gd name="T6" fmla="*/ 0 w 127"/>
                  <a:gd name="T7" fmla="*/ 50 h 137"/>
                  <a:gd name="T8" fmla="*/ 26 w 127"/>
                  <a:gd name="T9" fmla="*/ 56 h 137"/>
                  <a:gd name="T10" fmla="*/ 28 w 127"/>
                  <a:gd name="T11" fmla="*/ 96 h 137"/>
                  <a:gd name="T12" fmla="*/ 76 w 127"/>
                  <a:gd name="T13" fmla="*/ 94 h 137"/>
                  <a:gd name="T14" fmla="*/ 70 w 127"/>
                  <a:gd name="T15" fmla="*/ 120 h 137"/>
                  <a:gd name="T16" fmla="*/ 135 w 127"/>
                  <a:gd name="T17" fmla="*/ 145 h 137"/>
                  <a:gd name="T18" fmla="*/ 93 w 127"/>
                  <a:gd name="T19" fmla="*/ 59 h 137"/>
                  <a:gd name="T20" fmla="*/ 64 w 127"/>
                  <a:gd name="T21" fmla="*/ 8 h 137"/>
                  <a:gd name="T22" fmla="*/ 38 w 127"/>
                  <a:gd name="T23" fmla="*/ 0 h 137"/>
                  <a:gd name="T24" fmla="*/ 38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7" name="Freeform 211"/>
              <p:cNvSpPr>
                <a:spLocks/>
              </p:cNvSpPr>
              <p:nvPr/>
            </p:nvSpPr>
            <p:spPr bwMode="auto">
              <a:xfrm>
                <a:off x="3991" y="2919"/>
                <a:ext cx="96" cy="59"/>
              </a:xfrm>
              <a:custGeom>
                <a:avLst/>
                <a:gdLst>
                  <a:gd name="T0" fmla="*/ 0 w 93"/>
                  <a:gd name="T1" fmla="*/ 42 h 57"/>
                  <a:gd name="T2" fmla="*/ 0 w 93"/>
                  <a:gd name="T3" fmla="*/ 38 h 57"/>
                  <a:gd name="T4" fmla="*/ 0 w 93"/>
                  <a:gd name="T5" fmla="*/ 34 h 57"/>
                  <a:gd name="T6" fmla="*/ 2 w 93"/>
                  <a:gd name="T7" fmla="*/ 29 h 57"/>
                  <a:gd name="T8" fmla="*/ 6 w 93"/>
                  <a:gd name="T9" fmla="*/ 21 h 57"/>
                  <a:gd name="T10" fmla="*/ 15 w 93"/>
                  <a:gd name="T11" fmla="*/ 10 h 57"/>
                  <a:gd name="T12" fmla="*/ 27 w 93"/>
                  <a:gd name="T13" fmla="*/ 6 h 57"/>
                  <a:gd name="T14" fmla="*/ 34 w 93"/>
                  <a:gd name="T15" fmla="*/ 0 h 57"/>
                  <a:gd name="T16" fmla="*/ 38 w 93"/>
                  <a:gd name="T17" fmla="*/ 0 h 57"/>
                  <a:gd name="T18" fmla="*/ 32 w 93"/>
                  <a:gd name="T19" fmla="*/ 23 h 57"/>
                  <a:gd name="T20" fmla="*/ 32 w 93"/>
                  <a:gd name="T21" fmla="*/ 40 h 57"/>
                  <a:gd name="T22" fmla="*/ 69 w 93"/>
                  <a:gd name="T23" fmla="*/ 42 h 57"/>
                  <a:gd name="T24" fmla="*/ 99 w 93"/>
                  <a:gd name="T25" fmla="*/ 61 h 57"/>
                  <a:gd name="T26" fmla="*/ 46 w 93"/>
                  <a:gd name="T27" fmla="*/ 52 h 57"/>
                  <a:gd name="T28" fmla="*/ 15 w 93"/>
                  <a:gd name="T29" fmla="*/ 53 h 57"/>
                  <a:gd name="T30" fmla="*/ 0 w 93"/>
                  <a:gd name="T31" fmla="*/ 42 h 57"/>
                  <a:gd name="T32" fmla="*/ 0 w 93"/>
                  <a:gd name="T33" fmla="*/ 42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8" name="Freeform 212"/>
              <p:cNvSpPr>
                <a:spLocks/>
              </p:cNvSpPr>
              <p:nvPr/>
            </p:nvSpPr>
            <p:spPr bwMode="auto">
              <a:xfrm>
                <a:off x="4500" y="3588"/>
                <a:ext cx="100" cy="148"/>
              </a:xfrm>
              <a:custGeom>
                <a:avLst/>
                <a:gdLst>
                  <a:gd name="T0" fmla="*/ 8 w 97"/>
                  <a:gd name="T1" fmla="*/ 101 h 145"/>
                  <a:gd name="T2" fmla="*/ 6 w 97"/>
                  <a:gd name="T3" fmla="*/ 94 h 145"/>
                  <a:gd name="T4" fmla="*/ 4 w 97"/>
                  <a:gd name="T5" fmla="*/ 82 h 145"/>
                  <a:gd name="T6" fmla="*/ 2 w 97"/>
                  <a:gd name="T7" fmla="*/ 71 h 145"/>
                  <a:gd name="T8" fmla="*/ 0 w 97"/>
                  <a:gd name="T9" fmla="*/ 63 h 145"/>
                  <a:gd name="T10" fmla="*/ 0 w 97"/>
                  <a:gd name="T11" fmla="*/ 55 h 145"/>
                  <a:gd name="T12" fmla="*/ 0 w 97"/>
                  <a:gd name="T13" fmla="*/ 48 h 145"/>
                  <a:gd name="T14" fmla="*/ 0 w 97"/>
                  <a:gd name="T15" fmla="*/ 31 h 145"/>
                  <a:gd name="T16" fmla="*/ 6 w 97"/>
                  <a:gd name="T17" fmla="*/ 19 h 145"/>
                  <a:gd name="T18" fmla="*/ 13 w 97"/>
                  <a:gd name="T19" fmla="*/ 10 h 145"/>
                  <a:gd name="T20" fmla="*/ 27 w 97"/>
                  <a:gd name="T21" fmla="*/ 4 h 145"/>
                  <a:gd name="T22" fmla="*/ 36 w 97"/>
                  <a:gd name="T23" fmla="*/ 0 h 145"/>
                  <a:gd name="T24" fmla="*/ 51 w 97"/>
                  <a:gd name="T25" fmla="*/ 4 h 145"/>
                  <a:gd name="T26" fmla="*/ 63 w 97"/>
                  <a:gd name="T27" fmla="*/ 12 h 145"/>
                  <a:gd name="T28" fmla="*/ 76 w 97"/>
                  <a:gd name="T29" fmla="*/ 27 h 145"/>
                  <a:gd name="T30" fmla="*/ 80 w 97"/>
                  <a:gd name="T31" fmla="*/ 31 h 145"/>
                  <a:gd name="T32" fmla="*/ 85 w 97"/>
                  <a:gd name="T33" fmla="*/ 40 h 145"/>
                  <a:gd name="T34" fmla="*/ 92 w 97"/>
                  <a:gd name="T35" fmla="*/ 48 h 145"/>
                  <a:gd name="T36" fmla="*/ 95 w 97"/>
                  <a:gd name="T37" fmla="*/ 57 h 145"/>
                  <a:gd name="T38" fmla="*/ 97 w 97"/>
                  <a:gd name="T39" fmla="*/ 65 h 145"/>
                  <a:gd name="T40" fmla="*/ 101 w 97"/>
                  <a:gd name="T41" fmla="*/ 75 h 145"/>
                  <a:gd name="T42" fmla="*/ 103 w 97"/>
                  <a:gd name="T43" fmla="*/ 86 h 145"/>
                  <a:gd name="T44" fmla="*/ 103 w 97"/>
                  <a:gd name="T45" fmla="*/ 95 h 145"/>
                  <a:gd name="T46" fmla="*/ 99 w 97"/>
                  <a:gd name="T47" fmla="*/ 113 h 145"/>
                  <a:gd name="T48" fmla="*/ 92 w 97"/>
                  <a:gd name="T49" fmla="*/ 128 h 145"/>
                  <a:gd name="T50" fmla="*/ 80 w 97"/>
                  <a:gd name="T51" fmla="*/ 141 h 145"/>
                  <a:gd name="T52" fmla="*/ 71 w 97"/>
                  <a:gd name="T53" fmla="*/ 149 h 145"/>
                  <a:gd name="T54" fmla="*/ 59 w 97"/>
                  <a:gd name="T55" fmla="*/ 151 h 145"/>
                  <a:gd name="T56" fmla="*/ 46 w 97"/>
                  <a:gd name="T57" fmla="*/ 151 h 145"/>
                  <a:gd name="T58" fmla="*/ 36 w 97"/>
                  <a:gd name="T59" fmla="*/ 145 h 145"/>
                  <a:gd name="T60" fmla="*/ 29 w 97"/>
                  <a:gd name="T61" fmla="*/ 137 h 145"/>
                  <a:gd name="T62" fmla="*/ 19 w 97"/>
                  <a:gd name="T63" fmla="*/ 125 h 145"/>
                  <a:gd name="T64" fmla="*/ 13 w 97"/>
                  <a:gd name="T65" fmla="*/ 114 h 145"/>
                  <a:gd name="T66" fmla="*/ 8 w 97"/>
                  <a:gd name="T67" fmla="*/ 103 h 145"/>
                  <a:gd name="T68" fmla="*/ 8 w 97"/>
                  <a:gd name="T69" fmla="*/ 101 h 145"/>
                  <a:gd name="T70" fmla="*/ 8 w 97"/>
                  <a:gd name="T71" fmla="*/ 101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79" name="Freeform 213"/>
              <p:cNvSpPr>
                <a:spLocks/>
              </p:cNvSpPr>
              <p:nvPr/>
            </p:nvSpPr>
            <p:spPr bwMode="auto">
              <a:xfrm>
                <a:off x="4235" y="2861"/>
                <a:ext cx="433" cy="852"/>
              </a:xfrm>
              <a:custGeom>
                <a:avLst/>
                <a:gdLst>
                  <a:gd name="T0" fmla="*/ 0 w 422"/>
                  <a:gd name="T1" fmla="*/ 0 h 829"/>
                  <a:gd name="T2" fmla="*/ 158 w 422"/>
                  <a:gd name="T3" fmla="*/ 38 h 829"/>
                  <a:gd name="T4" fmla="*/ 247 w 422"/>
                  <a:gd name="T5" fmla="*/ 212 h 829"/>
                  <a:gd name="T6" fmla="*/ 186 w 422"/>
                  <a:gd name="T7" fmla="*/ 257 h 829"/>
                  <a:gd name="T8" fmla="*/ 287 w 422"/>
                  <a:gd name="T9" fmla="*/ 512 h 829"/>
                  <a:gd name="T10" fmla="*/ 342 w 422"/>
                  <a:gd name="T11" fmla="*/ 522 h 829"/>
                  <a:gd name="T12" fmla="*/ 444 w 422"/>
                  <a:gd name="T13" fmla="*/ 785 h 829"/>
                  <a:gd name="T14" fmla="*/ 278 w 422"/>
                  <a:gd name="T15" fmla="*/ 876 h 829"/>
                  <a:gd name="T16" fmla="*/ 89 w 422"/>
                  <a:gd name="T17" fmla="*/ 608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0" name="Freeform 214"/>
              <p:cNvSpPr>
                <a:spLocks/>
              </p:cNvSpPr>
              <p:nvPr/>
            </p:nvSpPr>
            <p:spPr bwMode="auto">
              <a:xfrm>
                <a:off x="4069" y="2857"/>
                <a:ext cx="441" cy="877"/>
              </a:xfrm>
              <a:custGeom>
                <a:avLst/>
                <a:gdLst>
                  <a:gd name="T0" fmla="*/ 0 w 430"/>
                  <a:gd name="T1" fmla="*/ 118 h 856"/>
                  <a:gd name="T2" fmla="*/ 93 w 430"/>
                  <a:gd name="T3" fmla="*/ 359 h 856"/>
                  <a:gd name="T4" fmla="*/ 111 w 430"/>
                  <a:gd name="T5" fmla="*/ 358 h 856"/>
                  <a:gd name="T6" fmla="*/ 208 w 430"/>
                  <a:gd name="T7" fmla="*/ 600 h 856"/>
                  <a:gd name="T8" fmla="*/ 302 w 430"/>
                  <a:gd name="T9" fmla="*/ 899 h 856"/>
                  <a:gd name="T10" fmla="*/ 452 w 430"/>
                  <a:gd name="T11" fmla="*/ 879 h 856"/>
                  <a:gd name="T12" fmla="*/ 355 w 430"/>
                  <a:gd name="T13" fmla="*/ 557 h 856"/>
                  <a:gd name="T14" fmla="*/ 320 w 430"/>
                  <a:gd name="T15" fmla="*/ 562 h 856"/>
                  <a:gd name="T16" fmla="*/ 240 w 430"/>
                  <a:gd name="T17" fmla="*/ 296 h 856"/>
                  <a:gd name="T18" fmla="*/ 372 w 430"/>
                  <a:gd name="T19" fmla="*/ 288 h 856"/>
                  <a:gd name="T20" fmla="*/ 366 w 430"/>
                  <a:gd name="T21" fmla="*/ 269 h 856"/>
                  <a:gd name="T22" fmla="*/ 417 w 430"/>
                  <a:gd name="T23" fmla="*/ 221 h 856"/>
                  <a:gd name="T24" fmla="*/ 266 w 430"/>
                  <a:gd name="T25" fmla="*/ 208 h 856"/>
                  <a:gd name="T26" fmla="*/ 170 w 430"/>
                  <a:gd name="T27" fmla="*/ 0 h 856"/>
                  <a:gd name="T28" fmla="*/ 0 w 430"/>
                  <a:gd name="T29" fmla="*/ 118 h 856"/>
                  <a:gd name="T30" fmla="*/ 0 w 430"/>
                  <a:gd name="T31" fmla="*/ 118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1" name="Freeform 215"/>
              <p:cNvSpPr>
                <a:spLocks/>
              </p:cNvSpPr>
              <p:nvPr/>
            </p:nvSpPr>
            <p:spPr bwMode="auto">
              <a:xfrm>
                <a:off x="4342" y="3649"/>
                <a:ext cx="100" cy="146"/>
              </a:xfrm>
              <a:custGeom>
                <a:avLst/>
                <a:gdLst>
                  <a:gd name="T0" fmla="*/ 10 w 97"/>
                  <a:gd name="T1" fmla="*/ 99 h 143"/>
                  <a:gd name="T2" fmla="*/ 6 w 97"/>
                  <a:gd name="T3" fmla="*/ 93 h 143"/>
                  <a:gd name="T4" fmla="*/ 4 w 97"/>
                  <a:gd name="T5" fmla="*/ 82 h 143"/>
                  <a:gd name="T6" fmla="*/ 2 w 97"/>
                  <a:gd name="T7" fmla="*/ 71 h 143"/>
                  <a:gd name="T8" fmla="*/ 0 w 97"/>
                  <a:gd name="T9" fmla="*/ 63 h 143"/>
                  <a:gd name="T10" fmla="*/ 0 w 97"/>
                  <a:gd name="T11" fmla="*/ 53 h 143"/>
                  <a:gd name="T12" fmla="*/ 0 w 97"/>
                  <a:gd name="T13" fmla="*/ 46 h 143"/>
                  <a:gd name="T14" fmla="*/ 0 w 97"/>
                  <a:gd name="T15" fmla="*/ 31 h 143"/>
                  <a:gd name="T16" fmla="*/ 4 w 97"/>
                  <a:gd name="T17" fmla="*/ 17 h 143"/>
                  <a:gd name="T18" fmla="*/ 12 w 97"/>
                  <a:gd name="T19" fmla="*/ 8 h 143"/>
                  <a:gd name="T20" fmla="*/ 25 w 97"/>
                  <a:gd name="T21" fmla="*/ 2 h 143"/>
                  <a:gd name="T22" fmla="*/ 34 w 97"/>
                  <a:gd name="T23" fmla="*/ 0 h 143"/>
                  <a:gd name="T24" fmla="*/ 48 w 97"/>
                  <a:gd name="T25" fmla="*/ 2 h 143"/>
                  <a:gd name="T26" fmla="*/ 63 w 97"/>
                  <a:gd name="T27" fmla="*/ 10 h 143"/>
                  <a:gd name="T28" fmla="*/ 76 w 97"/>
                  <a:gd name="T29" fmla="*/ 23 h 143"/>
                  <a:gd name="T30" fmla="*/ 85 w 97"/>
                  <a:gd name="T31" fmla="*/ 38 h 143"/>
                  <a:gd name="T32" fmla="*/ 96 w 97"/>
                  <a:gd name="T33" fmla="*/ 55 h 143"/>
                  <a:gd name="T34" fmla="*/ 97 w 97"/>
                  <a:gd name="T35" fmla="*/ 63 h 143"/>
                  <a:gd name="T36" fmla="*/ 99 w 97"/>
                  <a:gd name="T37" fmla="*/ 72 h 143"/>
                  <a:gd name="T38" fmla="*/ 101 w 97"/>
                  <a:gd name="T39" fmla="*/ 84 h 143"/>
                  <a:gd name="T40" fmla="*/ 103 w 97"/>
                  <a:gd name="T41" fmla="*/ 93 h 143"/>
                  <a:gd name="T42" fmla="*/ 97 w 97"/>
                  <a:gd name="T43" fmla="*/ 111 h 143"/>
                  <a:gd name="T44" fmla="*/ 92 w 97"/>
                  <a:gd name="T45" fmla="*/ 128 h 143"/>
                  <a:gd name="T46" fmla="*/ 80 w 97"/>
                  <a:gd name="T47" fmla="*/ 139 h 143"/>
                  <a:gd name="T48" fmla="*/ 71 w 97"/>
                  <a:gd name="T49" fmla="*/ 147 h 143"/>
                  <a:gd name="T50" fmla="*/ 57 w 97"/>
                  <a:gd name="T51" fmla="*/ 149 h 143"/>
                  <a:gd name="T52" fmla="*/ 46 w 97"/>
                  <a:gd name="T53" fmla="*/ 149 h 143"/>
                  <a:gd name="T54" fmla="*/ 36 w 97"/>
                  <a:gd name="T55" fmla="*/ 145 h 143"/>
                  <a:gd name="T56" fmla="*/ 27 w 97"/>
                  <a:gd name="T57" fmla="*/ 137 h 143"/>
                  <a:gd name="T58" fmla="*/ 21 w 97"/>
                  <a:gd name="T59" fmla="*/ 126 h 143"/>
                  <a:gd name="T60" fmla="*/ 13 w 97"/>
                  <a:gd name="T61" fmla="*/ 112 h 143"/>
                  <a:gd name="T62" fmla="*/ 10 w 97"/>
                  <a:gd name="T63" fmla="*/ 103 h 143"/>
                  <a:gd name="T64" fmla="*/ 10 w 97"/>
                  <a:gd name="T65" fmla="*/ 99 h 143"/>
                  <a:gd name="T66" fmla="*/ 10 w 97"/>
                  <a:gd name="T67" fmla="*/ 99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2" name="Freeform 216"/>
              <p:cNvSpPr>
                <a:spLocks/>
              </p:cNvSpPr>
              <p:nvPr/>
            </p:nvSpPr>
            <p:spPr bwMode="auto">
              <a:xfrm>
                <a:off x="4364" y="3682"/>
                <a:ext cx="56" cy="84"/>
              </a:xfrm>
              <a:custGeom>
                <a:avLst/>
                <a:gdLst>
                  <a:gd name="T0" fmla="*/ 4 w 55"/>
                  <a:gd name="T1" fmla="*/ 56 h 82"/>
                  <a:gd name="T2" fmla="*/ 2 w 55"/>
                  <a:gd name="T3" fmla="*/ 52 h 82"/>
                  <a:gd name="T4" fmla="*/ 2 w 55"/>
                  <a:gd name="T5" fmla="*/ 46 h 82"/>
                  <a:gd name="T6" fmla="*/ 0 w 55"/>
                  <a:gd name="T7" fmla="*/ 37 h 82"/>
                  <a:gd name="T8" fmla="*/ 0 w 55"/>
                  <a:gd name="T9" fmla="*/ 29 h 82"/>
                  <a:gd name="T10" fmla="*/ 2 w 55"/>
                  <a:gd name="T11" fmla="*/ 10 h 82"/>
                  <a:gd name="T12" fmla="*/ 13 w 55"/>
                  <a:gd name="T13" fmla="*/ 2 h 82"/>
                  <a:gd name="T14" fmla="*/ 19 w 55"/>
                  <a:gd name="T15" fmla="*/ 0 h 82"/>
                  <a:gd name="T16" fmla="*/ 27 w 55"/>
                  <a:gd name="T17" fmla="*/ 2 h 82"/>
                  <a:gd name="T18" fmla="*/ 34 w 55"/>
                  <a:gd name="T19" fmla="*/ 6 h 82"/>
                  <a:gd name="T20" fmla="*/ 42 w 55"/>
                  <a:gd name="T21" fmla="*/ 16 h 82"/>
                  <a:gd name="T22" fmla="*/ 48 w 55"/>
                  <a:gd name="T23" fmla="*/ 23 h 82"/>
                  <a:gd name="T24" fmla="*/ 53 w 55"/>
                  <a:gd name="T25" fmla="*/ 33 h 82"/>
                  <a:gd name="T26" fmla="*/ 55 w 55"/>
                  <a:gd name="T27" fmla="*/ 42 h 82"/>
                  <a:gd name="T28" fmla="*/ 57 w 55"/>
                  <a:gd name="T29" fmla="*/ 54 h 82"/>
                  <a:gd name="T30" fmla="*/ 53 w 55"/>
                  <a:gd name="T31" fmla="*/ 61 h 82"/>
                  <a:gd name="T32" fmla="*/ 52 w 55"/>
                  <a:gd name="T33" fmla="*/ 73 h 82"/>
                  <a:gd name="T34" fmla="*/ 46 w 55"/>
                  <a:gd name="T35" fmla="*/ 80 h 82"/>
                  <a:gd name="T36" fmla="*/ 42 w 55"/>
                  <a:gd name="T37" fmla="*/ 86 h 82"/>
                  <a:gd name="T38" fmla="*/ 25 w 55"/>
                  <a:gd name="T39" fmla="*/ 86 h 82"/>
                  <a:gd name="T40" fmla="*/ 17 w 55"/>
                  <a:gd name="T41" fmla="*/ 79 h 82"/>
                  <a:gd name="T42" fmla="*/ 11 w 55"/>
                  <a:gd name="T43" fmla="*/ 73 h 82"/>
                  <a:gd name="T44" fmla="*/ 8 w 55"/>
                  <a:gd name="T45" fmla="*/ 64 h 82"/>
                  <a:gd name="T46" fmla="*/ 4 w 55"/>
                  <a:gd name="T47" fmla="*/ 58 h 82"/>
                  <a:gd name="T48" fmla="*/ 4 w 55"/>
                  <a:gd name="T49" fmla="*/ 56 h 82"/>
                  <a:gd name="T50" fmla="*/ 4 w 55"/>
                  <a:gd name="T51" fmla="*/ 56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3" name="Freeform 217"/>
              <p:cNvSpPr>
                <a:spLocks/>
              </p:cNvSpPr>
              <p:nvPr/>
            </p:nvSpPr>
            <p:spPr bwMode="auto">
              <a:xfrm>
                <a:off x="4151" y="3288"/>
                <a:ext cx="152" cy="185"/>
              </a:xfrm>
              <a:custGeom>
                <a:avLst/>
                <a:gdLst>
                  <a:gd name="T0" fmla="*/ 38 w 148"/>
                  <a:gd name="T1" fmla="*/ 0 h 181"/>
                  <a:gd name="T2" fmla="*/ 0 w 148"/>
                  <a:gd name="T3" fmla="*/ 54 h 181"/>
                  <a:gd name="T4" fmla="*/ 91 w 148"/>
                  <a:gd name="T5" fmla="*/ 118 h 181"/>
                  <a:gd name="T6" fmla="*/ 99 w 148"/>
                  <a:gd name="T7" fmla="*/ 178 h 181"/>
                  <a:gd name="T8" fmla="*/ 147 w 148"/>
                  <a:gd name="T9" fmla="*/ 189 h 181"/>
                  <a:gd name="T10" fmla="*/ 150 w 148"/>
                  <a:gd name="T11" fmla="*/ 147 h 181"/>
                  <a:gd name="T12" fmla="*/ 139 w 148"/>
                  <a:gd name="T13" fmla="*/ 132 h 181"/>
                  <a:gd name="T14" fmla="*/ 156 w 148"/>
                  <a:gd name="T15" fmla="*/ 118 h 181"/>
                  <a:gd name="T16" fmla="*/ 156 w 148"/>
                  <a:gd name="T17" fmla="*/ 105 h 181"/>
                  <a:gd name="T18" fmla="*/ 114 w 148"/>
                  <a:gd name="T19" fmla="*/ 92 h 181"/>
                  <a:gd name="T20" fmla="*/ 38 w 148"/>
                  <a:gd name="T21" fmla="*/ 0 h 181"/>
                  <a:gd name="T22" fmla="*/ 38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4" name="Freeform 218"/>
              <p:cNvSpPr>
                <a:spLocks/>
              </p:cNvSpPr>
              <p:nvPr/>
            </p:nvSpPr>
            <p:spPr bwMode="auto">
              <a:xfrm>
                <a:off x="4250" y="3699"/>
                <a:ext cx="116" cy="115"/>
              </a:xfrm>
              <a:custGeom>
                <a:avLst/>
                <a:gdLst>
                  <a:gd name="T0" fmla="*/ 4 w 114"/>
                  <a:gd name="T1" fmla="*/ 11 h 112"/>
                  <a:gd name="T2" fmla="*/ 11 w 114"/>
                  <a:gd name="T3" fmla="*/ 53 h 112"/>
                  <a:gd name="T4" fmla="*/ 0 w 114"/>
                  <a:gd name="T5" fmla="*/ 80 h 112"/>
                  <a:gd name="T6" fmla="*/ 9 w 114"/>
                  <a:gd name="T7" fmla="*/ 118 h 112"/>
                  <a:gd name="T8" fmla="*/ 53 w 114"/>
                  <a:gd name="T9" fmla="*/ 114 h 112"/>
                  <a:gd name="T10" fmla="*/ 118 w 114"/>
                  <a:gd name="T11" fmla="*/ 118 h 112"/>
                  <a:gd name="T12" fmla="*/ 91 w 114"/>
                  <a:gd name="T13" fmla="*/ 64 h 112"/>
                  <a:gd name="T14" fmla="*/ 49 w 114"/>
                  <a:gd name="T15" fmla="*/ 45 h 112"/>
                  <a:gd name="T16" fmla="*/ 47 w 114"/>
                  <a:gd name="T17" fmla="*/ 0 h 112"/>
                  <a:gd name="T18" fmla="*/ 4 w 114"/>
                  <a:gd name="T19" fmla="*/ 11 h 112"/>
                  <a:gd name="T20" fmla="*/ 4 w 114"/>
                  <a:gd name="T21" fmla="*/ 11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5" name="Freeform 219"/>
              <p:cNvSpPr>
                <a:spLocks/>
              </p:cNvSpPr>
              <p:nvPr/>
            </p:nvSpPr>
            <p:spPr bwMode="auto">
              <a:xfrm>
                <a:off x="4083" y="2871"/>
                <a:ext cx="238" cy="241"/>
              </a:xfrm>
              <a:custGeom>
                <a:avLst/>
                <a:gdLst>
                  <a:gd name="T0" fmla="*/ 0 w 232"/>
                  <a:gd name="T1" fmla="*/ 100 h 234"/>
                  <a:gd name="T2" fmla="*/ 107 w 232"/>
                  <a:gd name="T3" fmla="*/ 120 h 234"/>
                  <a:gd name="T4" fmla="*/ 63 w 232"/>
                  <a:gd name="T5" fmla="*/ 176 h 234"/>
                  <a:gd name="T6" fmla="*/ 122 w 232"/>
                  <a:gd name="T7" fmla="*/ 248 h 234"/>
                  <a:gd name="T8" fmla="*/ 244 w 232"/>
                  <a:gd name="T9" fmla="*/ 199 h 234"/>
                  <a:gd name="T10" fmla="*/ 157 w 232"/>
                  <a:gd name="T11" fmla="*/ 0 h 234"/>
                  <a:gd name="T12" fmla="*/ 0 w 232"/>
                  <a:gd name="T13" fmla="*/ 100 h 234"/>
                  <a:gd name="T14" fmla="*/ 0 w 232"/>
                  <a:gd name="T15" fmla="*/ 100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86" name="Freeform 220"/>
              <p:cNvSpPr>
                <a:spLocks/>
              </p:cNvSpPr>
              <p:nvPr/>
            </p:nvSpPr>
            <p:spPr bwMode="auto">
              <a:xfrm>
                <a:off x="4241" y="3171"/>
                <a:ext cx="119" cy="170"/>
              </a:xfrm>
              <a:custGeom>
                <a:avLst/>
                <a:gdLst>
                  <a:gd name="T0" fmla="*/ 71 w 116"/>
                  <a:gd name="T1" fmla="*/ 0 h 168"/>
                  <a:gd name="T2" fmla="*/ 0 w 116"/>
                  <a:gd name="T3" fmla="*/ 44 h 168"/>
                  <a:gd name="T4" fmla="*/ 122 w 116"/>
                  <a:gd name="T5" fmla="*/ 172 h 168"/>
                  <a:gd name="T6" fmla="*/ 71 w 116"/>
                  <a:gd name="T7" fmla="*/ 0 h 168"/>
                  <a:gd name="T8" fmla="*/ 71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sp>
          <p:nvSpPr>
            <p:cNvPr id="62" name="Text Box 4"/>
            <p:cNvSpPr txBox="1">
              <a:spLocks noChangeArrowheads="1"/>
            </p:cNvSpPr>
            <p:nvPr/>
          </p:nvSpPr>
          <p:spPr bwMode="auto">
            <a:xfrm>
              <a:off x="1937509" y="3030816"/>
              <a:ext cx="1563962" cy="5173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Requisition</a:t>
              </a:r>
            </a:p>
          </p:txBody>
        </p:sp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1610064" y="3732493"/>
              <a:ext cx="953374" cy="507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Buyer</a:t>
              </a:r>
            </a:p>
          </p:txBody>
        </p:sp>
        <p:sp>
          <p:nvSpPr>
            <p:cNvPr id="64" name="Rectangle 10"/>
            <p:cNvSpPr>
              <a:spLocks noChangeArrowheads="1"/>
            </p:cNvSpPr>
            <p:nvPr/>
          </p:nvSpPr>
          <p:spPr bwMode="auto">
            <a:xfrm>
              <a:off x="6548930" y="4354792"/>
              <a:ext cx="1231399" cy="507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Supplier</a:t>
              </a:r>
            </a:p>
          </p:txBody>
        </p:sp>
        <p:sp>
          <p:nvSpPr>
            <p:cNvPr id="65" name="Text Box 108"/>
            <p:cNvSpPr txBox="1">
              <a:spLocks noChangeArrowheads="1"/>
            </p:cNvSpPr>
            <p:nvPr/>
          </p:nvSpPr>
          <p:spPr bwMode="auto">
            <a:xfrm>
              <a:off x="2824163" y="4797704"/>
              <a:ext cx="1185904" cy="507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Receipt</a:t>
              </a:r>
            </a:p>
          </p:txBody>
        </p:sp>
        <p:sp>
          <p:nvSpPr>
            <p:cNvPr id="66" name="Text Box 19"/>
            <p:cNvSpPr txBox="1">
              <a:spLocks noChangeArrowheads="1"/>
            </p:cNvSpPr>
            <p:nvPr/>
          </p:nvSpPr>
          <p:spPr bwMode="auto">
            <a:xfrm>
              <a:off x="5849938" y="1883054"/>
              <a:ext cx="2433423" cy="8557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algn="l" defTabSz="966788"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Purchase Order or</a:t>
              </a:r>
            </a:p>
            <a:p>
              <a:pPr algn="l" defTabSz="966788"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Blanket </a:t>
              </a:r>
              <a:r>
                <a:rPr kumimoji="1" lang="en-US" altLang="zh-CN" sz="1200" b="1" dirty="0" smtClean="0">
                  <a:latin typeface="+mj-lt"/>
                  <a:ea typeface="宋体" charset="-122"/>
                </a:rPr>
                <a:t>PO</a:t>
              </a:r>
              <a:endParaRPr kumimoji="1" lang="en-US" altLang="zh-CN" sz="1200" b="1" dirty="0">
                <a:latin typeface="+mj-lt"/>
                <a:ea typeface="宋体" charset="-122"/>
              </a:endParaRPr>
            </a:p>
          </p:txBody>
        </p:sp>
        <p:sp>
          <p:nvSpPr>
            <p:cNvPr id="67" name="Text Box 9"/>
            <p:cNvSpPr txBox="1">
              <a:spLocks noChangeArrowheads="1"/>
            </p:cNvSpPr>
            <p:nvPr/>
          </p:nvSpPr>
          <p:spPr bwMode="auto">
            <a:xfrm>
              <a:off x="3856063" y="2022754"/>
              <a:ext cx="1392093" cy="5173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>
                <a:defRPr/>
              </a:pPr>
              <a:r>
                <a:rPr kumimoji="1" lang="en-US" altLang="zh-CN" sz="1200" b="1" dirty="0">
                  <a:latin typeface="+mj-lt"/>
                  <a:ea typeface="宋体" charset="-122"/>
                </a:rPr>
                <a:t>Approval</a:t>
              </a: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700645" y="5153890"/>
            <a:ext cx="7730836" cy="1226353"/>
            <a:chOff x="257175" y="2181225"/>
            <a:chExt cx="8744321" cy="1942707"/>
          </a:xfrm>
        </p:grpSpPr>
        <p:sp>
          <p:nvSpPr>
            <p:cNvPr id="169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200" dirty="0" smtClean="0">
                  <a:latin typeface="+mj-lt"/>
                </a:rPr>
                <a:t>Chain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7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2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5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6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7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8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9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0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1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Materials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Work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Order WO123456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>
            <a:off x="4562279" y="2790257"/>
            <a:ext cx="0" cy="92075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Work Order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WO123456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 dirty="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Life Cycle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49" y="916893"/>
            <a:ext cx="6751971" cy="5139519"/>
            <a:chOff x="1558925" y="1085850"/>
            <a:chExt cx="6477000" cy="4783138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Create work orders or approve MRP planned order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(Status 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 smtClean="0">
                  <a:latin typeface="+mj-lt"/>
                </a:rPr>
                <a:t>Optionally modify </a:t>
              </a:r>
              <a:r>
                <a:rPr lang="en-US" sz="1200" dirty="0">
                  <a:latin typeface="+mj-lt"/>
                </a:rPr>
                <a:t>work order bill and routing</a:t>
              </a: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Release and print work order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 (Status 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 smtClean="0">
                  <a:latin typeface="+mj-lt"/>
                </a:rPr>
                <a:t>Optionally check </a:t>
              </a:r>
              <a:r>
                <a:rPr lang="en-US" sz="1200" dirty="0">
                  <a:latin typeface="+mj-lt"/>
                </a:rPr>
                <a:t>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Receive/close work order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 (Status 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Perform work order accounting close</a:t>
              </a: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 dirty="0">
                  <a:latin typeface="+mj-lt"/>
                </a:rPr>
                <a:t>Delete/archive obsolete work orders</a:t>
              </a: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Inventory can only be issued or received against a released work order</a:t>
            </a:r>
          </a:p>
          <a:p>
            <a:pPr eaLnBrk="1" hangingPunct="1"/>
            <a:r>
              <a:rPr lang="en-US" sz="2400" dirty="0" smtClean="0"/>
              <a:t>You can release orders:</a:t>
            </a:r>
          </a:p>
          <a:p>
            <a:pPr lvl="1" eaLnBrk="1" hangingPunct="1"/>
            <a:r>
              <a:rPr lang="en-US" sz="2000" dirty="0" smtClean="0"/>
              <a:t>One at a time using Work Order Release/Print </a:t>
            </a:r>
          </a:p>
          <a:p>
            <a:pPr lvl="1" eaLnBrk="1" hangingPunct="1"/>
            <a:r>
              <a:rPr lang="en-US" sz="2000" dirty="0" smtClean="0"/>
              <a:t>At the same time using Multiple Work Order Release/Print </a:t>
            </a:r>
          </a:p>
          <a:p>
            <a:pPr lvl="1" eaLnBrk="1" hangingPunct="1"/>
            <a:r>
              <a:rPr lang="en-US" sz="2000" dirty="0" smtClean="0"/>
              <a:t>In Work Order Maintenance by changing the status to Released</a:t>
            </a:r>
          </a:p>
          <a:p>
            <a:pPr eaLnBrk="1" hangingPunct="1"/>
            <a:r>
              <a:rPr lang="en-US" sz="2400" dirty="0" smtClean="0"/>
              <a:t>Releasing a work order has the following effects:</a:t>
            </a:r>
          </a:p>
          <a:p>
            <a:pPr lvl="1" eaLnBrk="1" hangingPunct="1"/>
            <a:r>
              <a:rPr lang="en-US" sz="2000" dirty="0" smtClean="0"/>
              <a:t>Items not previously allocated are detail allocated</a:t>
            </a:r>
          </a:p>
          <a:p>
            <a:pPr lvl="1" eaLnBrk="1" hangingPunct="1"/>
            <a:r>
              <a:rPr lang="en-US" sz="2000" dirty="0" smtClean="0"/>
              <a:t>Picklist is printed</a:t>
            </a:r>
          </a:p>
          <a:p>
            <a:pPr lvl="1" eaLnBrk="1" hangingPunct="1"/>
            <a:r>
              <a:rPr lang="en-US" sz="2000" dirty="0" smtClean="0"/>
              <a:t>First operation is moved to queue status (if Move First Op is  Yes)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Release Work Order</a:t>
            </a:r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QS-PR-620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 dirty="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Report</a:t>
              </a: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Operation</a:t>
              </a: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Close</a:t>
              </a: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Labor</a:t>
              </a: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1599798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200" dirty="0">
                  <a:solidFill>
                    <a:schemeClr val="bg1"/>
                  </a:solidFill>
                  <a:latin typeface="+mj-lt"/>
                </a:rPr>
                <a:t>Shop Floor</a:t>
              </a: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Status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427241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1725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Orders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Reject quantity written off to Scrap</a:t>
            </a: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+mj-lt"/>
              </a:rPr>
              <a:t>When a work order is received: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Order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26075"/>
            <a:chOff x="1198563" y="1135063"/>
            <a:chExt cx="6729412" cy="5426075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 dirty="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Work Order </a:t>
              </a:r>
              <a:r>
                <a:rPr lang="en-US" sz="1600" dirty="0" smtClean="0">
                  <a:solidFill>
                    <a:schemeClr val="bg1"/>
                  </a:solidFill>
                  <a:latin typeface="+mj-lt"/>
                </a:rPr>
                <a:t>WO123456</a:t>
              </a:r>
              <a:endParaRPr lang="en-US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 dirty="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 dirty="0">
                  <a:latin typeface="+mj-lt"/>
                </a:rPr>
                <a:t> …but labor reporting </a:t>
              </a:r>
              <a:r>
                <a:rPr lang="en-US" sz="1800" dirty="0" smtClean="0">
                  <a:latin typeface="+mj-lt"/>
                </a:rPr>
                <a:t>is okay </a:t>
              </a:r>
              <a:r>
                <a:rPr lang="en-US" sz="1800" dirty="0">
                  <a:latin typeface="+mj-lt"/>
                </a:rPr>
                <a:t>until operation </a:t>
              </a:r>
              <a:r>
                <a:rPr lang="en-US" sz="1800" dirty="0" smtClean="0">
                  <a:latin typeface="+mj-lt"/>
                </a:rPr>
                <a:t>is closed </a:t>
              </a:r>
              <a:r>
                <a:rPr lang="en-US" sz="1800" dirty="0">
                  <a:latin typeface="+mj-lt"/>
                </a:rPr>
                <a:t>in SFC or until Work Order Accounting Closed is run</a:t>
              </a:r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Variances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Variance	        Calculated By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Supplier Performance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QS-PR-033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39691" y="1088466"/>
            <a:ext cx="42386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Automate evaluation of suppliers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332509" y="1187532"/>
            <a:ext cx="3883231" cy="3681351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Record,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track, evaluate, and rate external suppliers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Compare supplier events to standards on a report card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Select preferred performance calculation method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Monitor performance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from multiple shipping functions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Use automatic or manual event recording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16" name="Group 167"/>
          <p:cNvGrpSpPr/>
          <p:nvPr/>
        </p:nvGrpSpPr>
        <p:grpSpPr>
          <a:xfrm>
            <a:off x="700645" y="5153890"/>
            <a:ext cx="7730836" cy="1226353"/>
            <a:chOff x="257175" y="2181225"/>
            <a:chExt cx="8744321" cy="1942707"/>
          </a:xfrm>
        </p:grpSpPr>
        <p:sp>
          <p:nvSpPr>
            <p:cNvPr id="169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200" dirty="0" smtClean="0">
                  <a:latin typeface="+mj-lt"/>
                </a:rPr>
                <a:t>Chain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7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2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5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6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7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8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9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0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1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498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9521" y="1825770"/>
            <a:ext cx="4372593" cy="291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Review an employee record</a:t>
            </a:r>
          </a:p>
          <a:p>
            <a:r>
              <a:rPr lang="en-US" dirty="0" smtClean="0"/>
              <a:t>Review settings in Work Order Control </a:t>
            </a:r>
          </a:p>
          <a:p>
            <a:r>
              <a:rPr lang="en-US" dirty="0" smtClean="0"/>
              <a:t>Create a work order to build 5 medical ultrasounds</a:t>
            </a:r>
          </a:p>
          <a:p>
            <a:r>
              <a:rPr lang="en-US" dirty="0" smtClean="0"/>
              <a:t>Release the work order, generating a picklist and routing</a:t>
            </a:r>
          </a:p>
          <a:p>
            <a:r>
              <a:rPr lang="en-US" dirty="0" smtClean="0"/>
              <a:t>Review work order status after release</a:t>
            </a:r>
          </a:p>
          <a:p>
            <a:r>
              <a:rPr lang="en-US" dirty="0" smtClean="0"/>
              <a:t>Issue the components needed</a:t>
            </a:r>
          </a:p>
          <a:p>
            <a:r>
              <a:rPr lang="en-US" dirty="0" smtClean="0"/>
              <a:t>Record labor used to complete the operations</a:t>
            </a:r>
          </a:p>
          <a:p>
            <a:r>
              <a:rPr lang="en-US" dirty="0" smtClean="0"/>
              <a:t>Review labor transactions and operation status </a:t>
            </a:r>
          </a:p>
          <a:p>
            <a:r>
              <a:rPr lang="en-US" dirty="0" smtClean="0"/>
              <a:t>Receive and close the work order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Order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Employee Record</a:t>
            </a:r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QS-PR-680</a:t>
            </a:r>
          </a:p>
        </p:txBody>
      </p:sp>
      <p:pic>
        <p:nvPicPr>
          <p:cNvPr id="6256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5" y="1209675"/>
            <a:ext cx="683736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QS-PR-700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94923" y="1766158"/>
            <a:ext cx="3796474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QS-PR-705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5400" y="5702300"/>
            <a:ext cx="1485900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78400" y="3873500"/>
            <a:ext cx="1485900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11300" y="4508500"/>
            <a:ext cx="1485900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7422" y="2241171"/>
            <a:ext cx="1172027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65122" y="4833421"/>
            <a:ext cx="3289465" cy="42734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QS-PR-710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Picklist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QS-PR-720</a:t>
            </a:r>
          </a:p>
        </p:txBody>
      </p:sp>
      <p:pic>
        <p:nvPicPr>
          <p:cNvPr id="13" name="Picture 12" descr="pickl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5450" y="904875"/>
            <a:ext cx="575310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Routing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QS-PR-730</a:t>
            </a:r>
          </a:p>
        </p:txBody>
      </p:sp>
      <p:pic>
        <p:nvPicPr>
          <p:cNvPr id="10" name="Picture 9" descr="rou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8100" y="1184274"/>
            <a:ext cx="6502400" cy="4834577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Status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QS-PR-740</a:t>
            </a:r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9-1: Create Work Order</a:t>
            </a:r>
            <a:endParaRPr lang="en-US" dirty="0"/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Requirements Planning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QS-PR-034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232987"/>
            <a:ext cx="4092000" cy="3278054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Balance supply and demand for items transferred between sites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Transfer between sites in different domains or databases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Manage shipment schedules and transportation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Automatically generate DRP orders from MRP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67"/>
          <p:cNvGrpSpPr/>
          <p:nvPr/>
        </p:nvGrpSpPr>
        <p:grpSpPr>
          <a:xfrm>
            <a:off x="700645" y="5153890"/>
            <a:ext cx="7730836" cy="1226353"/>
            <a:chOff x="257175" y="2181225"/>
            <a:chExt cx="8744321" cy="1942707"/>
          </a:xfrm>
        </p:grpSpPr>
        <p:sp>
          <p:nvSpPr>
            <p:cNvPr id="169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200" dirty="0" smtClean="0">
                  <a:latin typeface="+mj-lt"/>
                </a:rPr>
                <a:t>Chain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7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2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5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6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7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8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9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0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1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212" y="862569"/>
            <a:ext cx="3313977" cy="3994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QS-PR-745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1872" y="2166620"/>
            <a:ext cx="1485900" cy="292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272" y="3068320"/>
            <a:ext cx="8372928" cy="9829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Order Component Issue </a:t>
            </a:r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QS-PR-752</a:t>
            </a:r>
          </a:p>
        </p:txBody>
      </p:sp>
      <p:pic>
        <p:nvPicPr>
          <p:cNvPr id="5" name="Picture 4" descr="woissu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" y="981075"/>
            <a:ext cx="8620125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Non-Standard Component Issue </a:t>
            </a:r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QS-PR-759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372" y="4617720"/>
            <a:ext cx="8372928" cy="12242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Inventory </a:t>
            </a:r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Labor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QS-PR-760</a:t>
            </a:r>
          </a:p>
        </p:txBody>
      </p:sp>
      <p:pic>
        <p:nvPicPr>
          <p:cNvPr id="8" name="Picture 7" descr="L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7" y="871537"/>
            <a:ext cx="6715125" cy="5114925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Transactions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QS-PR-770</a:t>
            </a:r>
          </a:p>
        </p:txBody>
      </p:sp>
      <p:pic>
        <p:nvPicPr>
          <p:cNvPr id="8" name="Picture 7" descr="l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1475" y="820737"/>
            <a:ext cx="581025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Operation Status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QS-PR-780</a:t>
            </a:r>
          </a:p>
        </p:txBody>
      </p:sp>
      <p:pic>
        <p:nvPicPr>
          <p:cNvPr id="5" name="Picture 4" descr="lf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825" y="942975"/>
            <a:ext cx="813435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59097" y="1688124"/>
            <a:ext cx="1485900" cy="7385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28575"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6419" y="3264877"/>
            <a:ext cx="2303303" cy="73855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28575"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7633" y="3206261"/>
            <a:ext cx="1904721" cy="6447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28575"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4569" y="4378569"/>
            <a:ext cx="1143000" cy="38686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28575"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QS-PR-790</a:t>
            </a:r>
          </a:p>
        </p:txBody>
      </p:sp>
      <p:pic>
        <p:nvPicPr>
          <p:cNvPr id="8" name="Picture 7" descr="l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2" y="1343025"/>
            <a:ext cx="7343775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Orders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80010" y="2755086"/>
            <a:ext cx="8395855" cy="1258784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Create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Order</a:t>
              </a: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 smtClean="0">
                  <a:latin typeface="+mj-lt"/>
                </a:rPr>
                <a:t>Release</a:t>
              </a:r>
            </a:p>
            <a:p>
              <a:pPr algn="ctr" defTabSz="739775" eaLnBrk="0" hangingPunct="0">
                <a:defRPr/>
              </a:pPr>
              <a:r>
                <a:rPr lang="en-US" sz="1400" dirty="0" smtClean="0">
                  <a:latin typeface="+mj-lt"/>
                </a:rPr>
                <a:t>Work Order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 smtClean="0">
                  <a:latin typeface="+mj-lt"/>
                </a:rPr>
                <a:t>Verify/Issue 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Components</a:t>
              </a: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Report Labor</a:t>
              </a: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sz="1400" dirty="0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Receive and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Close WO</a:t>
              </a:r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6784" y="182880"/>
            <a:ext cx="8686800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Exercise 9-2: WO Issue, Report, Receive,  Close</a:t>
            </a:r>
            <a:endParaRPr lang="en-US" dirty="0"/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Operations Planning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QS-PR-035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63234" y="981584"/>
            <a:ext cx="4678878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Establish global inventory levels and production across the enterprise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337498" y="1031112"/>
            <a:ext cx="3985120" cy="3564644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onsolidate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data from multiple sites</a:t>
            </a: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in the same or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different domains or databases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Plan at the family level or the end-item level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Project long-term labor, equipment, and cash needs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Optimize target inventory and production levels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Simulate production plans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67"/>
          <p:cNvGrpSpPr/>
          <p:nvPr/>
        </p:nvGrpSpPr>
        <p:grpSpPr>
          <a:xfrm>
            <a:off x="700645" y="5153890"/>
            <a:ext cx="7730836" cy="1226353"/>
            <a:chOff x="257175" y="2181225"/>
            <a:chExt cx="8744321" cy="1942707"/>
          </a:xfrm>
        </p:grpSpPr>
        <p:sp>
          <p:nvSpPr>
            <p:cNvPr id="169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744321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Supply</a:t>
              </a:r>
            </a:p>
            <a:p>
              <a:pPr algn="l"/>
              <a:r>
                <a:rPr lang="en-US" sz="1200" dirty="0" smtClean="0">
                  <a:latin typeface="+mj-lt"/>
                </a:rPr>
                <a:t>Chain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7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Consignment Inventory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586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2" name="Text Box 28"/>
            <p:cNvSpPr txBox="1">
              <a:spLocks noChangeAspect="1" noChangeArrowheads="1"/>
            </p:cNvSpPr>
            <p:nvPr/>
          </p:nvSpPr>
          <p:spPr bwMode="auto">
            <a:xfrm>
              <a:off x="5353579" y="2892032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Warehousing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58632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Supplier Performance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Purchasing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5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1678746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Enterprise Operations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6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68532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Distribution Requirements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7" name="Text Box 28"/>
            <p:cNvSpPr txBox="1">
              <a:spLocks noChangeAspect="1" noChangeArrowheads="1"/>
            </p:cNvSpPr>
            <p:nvPr/>
          </p:nvSpPr>
          <p:spPr bwMode="auto">
            <a:xfrm>
              <a:off x="5351604" y="3436307"/>
              <a:ext cx="1698534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8" name="Text Box 25"/>
            <p:cNvSpPr txBox="1">
              <a:spLocks noChangeAspect="1" noChangeArrowheads="1"/>
            </p:cNvSpPr>
            <p:nvPr/>
          </p:nvSpPr>
          <p:spPr bwMode="auto">
            <a:xfrm>
              <a:off x="3550075" y="3436318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9" name="Text Box 26"/>
            <p:cNvSpPr txBox="1">
              <a:spLocks noChangeAspect="1" noChangeArrowheads="1"/>
            </p:cNvSpPr>
            <p:nvPr/>
          </p:nvSpPr>
          <p:spPr bwMode="auto">
            <a:xfrm>
              <a:off x="7095254" y="2912807"/>
              <a:ext cx="170973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Release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0" name="Text Box 26"/>
            <p:cNvSpPr txBox="1">
              <a:spLocks noChangeAspect="1" noChangeArrowheads="1"/>
            </p:cNvSpPr>
            <p:nvPr/>
          </p:nvSpPr>
          <p:spPr bwMode="auto">
            <a:xfrm>
              <a:off x="5343896" y="3421457"/>
              <a:ext cx="3459113" cy="5686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Supply Chain Portal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1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1"/>
              <a:ext cx="3470272" cy="5646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Transportation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9506" y="1736272"/>
            <a:ext cx="2806700" cy="3381994"/>
            <a:chOff x="368300" y="38100"/>
            <a:chExt cx="6096000" cy="5816600"/>
          </a:xfrm>
        </p:grpSpPr>
        <p:sp>
          <p:nvSpPr>
            <p:cNvPr id="22" name="Rectangle 68" descr="Wide upward diagonal"/>
            <p:cNvSpPr>
              <a:spLocks noChangeArrowheads="1"/>
            </p:cNvSpPr>
            <p:nvPr/>
          </p:nvSpPr>
          <p:spPr bwMode="auto">
            <a:xfrm>
              <a:off x="1028700" y="3352800"/>
              <a:ext cx="5435600" cy="2501900"/>
            </a:xfrm>
            <a:prstGeom prst="rect">
              <a:avLst/>
            </a:prstGeom>
            <a:pattFill prst="wdUpDiag">
              <a:fgClr>
                <a:srgbClr val="E7E6E8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23" name="Rectangle 66"/>
            <p:cNvSpPr>
              <a:spLocks noChangeArrowheads="1"/>
            </p:cNvSpPr>
            <p:nvPr/>
          </p:nvSpPr>
          <p:spPr bwMode="auto">
            <a:xfrm>
              <a:off x="368300" y="38100"/>
              <a:ext cx="5448300" cy="3200400"/>
            </a:xfrm>
            <a:prstGeom prst="rect">
              <a:avLst/>
            </a:prstGeom>
            <a:solidFill>
              <a:srgbClr val="E7E6E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2514600" y="876300"/>
              <a:ext cx="1147763" cy="490538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Family</a:t>
              </a:r>
            </a:p>
          </p:txBody>
        </p:sp>
        <p:sp>
          <p:nvSpPr>
            <p:cNvPr id="26" name="Freeform 4"/>
            <p:cNvSpPr>
              <a:spLocks/>
            </p:cNvSpPr>
            <p:nvPr/>
          </p:nvSpPr>
          <p:spPr bwMode="auto">
            <a:xfrm rot="5400000">
              <a:off x="3004344" y="335757"/>
              <a:ext cx="173037" cy="2628900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 rot="5400000">
              <a:off x="1693069" y="1842294"/>
              <a:ext cx="173037" cy="13176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520700" y="2578100"/>
              <a:ext cx="1147763" cy="490538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End Item</a:t>
              </a: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1854200" y="2578100"/>
              <a:ext cx="1147763" cy="490538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End Item</a:t>
              </a:r>
            </a:p>
          </p:txBody>
        </p:sp>
        <p:sp>
          <p:nvSpPr>
            <p:cNvPr id="30" name="Rectangle 12"/>
            <p:cNvSpPr>
              <a:spLocks noChangeArrowheads="1"/>
            </p:cNvSpPr>
            <p:nvPr/>
          </p:nvSpPr>
          <p:spPr bwMode="auto">
            <a:xfrm>
              <a:off x="3187700" y="2578100"/>
              <a:ext cx="1147763" cy="490538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End Item</a:t>
              </a:r>
            </a:p>
          </p:txBody>
        </p:sp>
        <p:sp>
          <p:nvSpPr>
            <p:cNvPr id="31" name="Rectangle 13"/>
            <p:cNvSpPr>
              <a:spLocks noChangeArrowheads="1"/>
            </p:cNvSpPr>
            <p:nvPr/>
          </p:nvSpPr>
          <p:spPr bwMode="auto">
            <a:xfrm>
              <a:off x="4521200" y="2578100"/>
              <a:ext cx="1147763" cy="490538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End Item</a:t>
              </a:r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1206500" y="1739900"/>
              <a:ext cx="1147763" cy="4905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Subfamily</a:t>
              </a:r>
            </a:p>
          </p:txBody>
        </p:sp>
        <p:sp>
          <p:nvSpPr>
            <p:cNvPr id="33" name="Rectangle 15"/>
            <p:cNvSpPr>
              <a:spLocks noChangeArrowheads="1"/>
            </p:cNvSpPr>
            <p:nvPr/>
          </p:nvSpPr>
          <p:spPr bwMode="auto">
            <a:xfrm>
              <a:off x="3822700" y="1739900"/>
              <a:ext cx="1147763" cy="4905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Subfamily</a:t>
              </a:r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2514600" y="190500"/>
              <a:ext cx="1147763" cy="49053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Marketing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Site</a:t>
              </a:r>
            </a:p>
          </p:txBody>
        </p:sp>
        <p:sp>
          <p:nvSpPr>
            <p:cNvPr id="35" name="Line 25"/>
            <p:cNvSpPr>
              <a:spLocks noChangeShapeType="1"/>
            </p:cNvSpPr>
            <p:nvPr/>
          </p:nvSpPr>
          <p:spPr bwMode="auto">
            <a:xfrm rot="5400000" flipH="1">
              <a:off x="3003550" y="788988"/>
              <a:ext cx="2063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36" name="Line 7"/>
            <p:cNvSpPr>
              <a:spLocks noChangeShapeType="1"/>
            </p:cNvSpPr>
            <p:nvPr/>
          </p:nvSpPr>
          <p:spPr bwMode="auto">
            <a:xfrm rot="5400000" flipH="1">
              <a:off x="1682750" y="2325688"/>
              <a:ext cx="180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 rot="5400000" flipH="1">
              <a:off x="3003550" y="1474788"/>
              <a:ext cx="2063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 rot="5400000">
              <a:off x="4331494" y="1842294"/>
              <a:ext cx="173037" cy="13176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rot="5400000" flipH="1">
              <a:off x="4321175" y="2325688"/>
              <a:ext cx="180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40" name="Rectangle 52"/>
            <p:cNvSpPr>
              <a:spLocks noChangeArrowheads="1"/>
            </p:cNvSpPr>
            <p:nvPr/>
          </p:nvSpPr>
          <p:spPr bwMode="auto">
            <a:xfrm>
              <a:off x="3162300" y="3492500"/>
              <a:ext cx="1147763" cy="49053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Marketing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Site</a:t>
              </a:r>
            </a:p>
          </p:txBody>
        </p:sp>
        <p:sp>
          <p:nvSpPr>
            <p:cNvPr id="41" name="Freeform 53"/>
            <p:cNvSpPr>
              <a:spLocks/>
            </p:cNvSpPr>
            <p:nvPr/>
          </p:nvSpPr>
          <p:spPr bwMode="auto">
            <a:xfrm rot="5400000">
              <a:off x="3652044" y="2951957"/>
              <a:ext cx="173037" cy="2628900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 rot="5400000">
              <a:off x="2340769" y="4458494"/>
              <a:ext cx="173037" cy="13176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43" name="Rectangle 55"/>
            <p:cNvSpPr>
              <a:spLocks noChangeArrowheads="1"/>
            </p:cNvSpPr>
            <p:nvPr/>
          </p:nvSpPr>
          <p:spPr bwMode="auto">
            <a:xfrm>
              <a:off x="1168400" y="5194300"/>
              <a:ext cx="1147763" cy="490538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Production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Line</a:t>
              </a:r>
            </a:p>
          </p:txBody>
        </p:sp>
        <p:sp>
          <p:nvSpPr>
            <p:cNvPr id="44" name="Rectangle 56"/>
            <p:cNvSpPr>
              <a:spLocks noChangeArrowheads="1"/>
            </p:cNvSpPr>
            <p:nvPr/>
          </p:nvSpPr>
          <p:spPr bwMode="auto">
            <a:xfrm>
              <a:off x="2501900" y="5194300"/>
              <a:ext cx="1147763" cy="490538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Production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Line</a:t>
              </a:r>
            </a:p>
          </p:txBody>
        </p:sp>
        <p:sp>
          <p:nvSpPr>
            <p:cNvPr id="45" name="Rectangle 57"/>
            <p:cNvSpPr>
              <a:spLocks noChangeArrowheads="1"/>
            </p:cNvSpPr>
            <p:nvPr/>
          </p:nvSpPr>
          <p:spPr bwMode="auto">
            <a:xfrm>
              <a:off x="3835400" y="5194300"/>
              <a:ext cx="1147763" cy="490538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Production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Line</a:t>
              </a:r>
            </a:p>
          </p:txBody>
        </p:sp>
        <p:sp>
          <p:nvSpPr>
            <p:cNvPr id="46" name="Rectangle 58"/>
            <p:cNvSpPr>
              <a:spLocks noChangeArrowheads="1"/>
            </p:cNvSpPr>
            <p:nvPr/>
          </p:nvSpPr>
          <p:spPr bwMode="auto">
            <a:xfrm>
              <a:off x="5168900" y="5194300"/>
              <a:ext cx="1147763" cy="490538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Production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Line</a:t>
              </a:r>
            </a:p>
          </p:txBody>
        </p:sp>
        <p:sp>
          <p:nvSpPr>
            <p:cNvPr id="47" name="Rectangle 59"/>
            <p:cNvSpPr>
              <a:spLocks noChangeArrowheads="1"/>
            </p:cNvSpPr>
            <p:nvPr/>
          </p:nvSpPr>
          <p:spPr bwMode="auto">
            <a:xfrm>
              <a:off x="1854200" y="4356100"/>
              <a:ext cx="1147763" cy="49053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Supply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Site</a:t>
              </a:r>
            </a:p>
          </p:txBody>
        </p:sp>
        <p:sp>
          <p:nvSpPr>
            <p:cNvPr id="48" name="Rectangle 60"/>
            <p:cNvSpPr>
              <a:spLocks noChangeArrowheads="1"/>
            </p:cNvSpPr>
            <p:nvPr/>
          </p:nvSpPr>
          <p:spPr bwMode="auto">
            <a:xfrm>
              <a:off x="4470400" y="4356100"/>
              <a:ext cx="1147763" cy="49053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dirty="0">
                  <a:latin typeface="Arial" charset="0"/>
                </a:rPr>
                <a:t>Supply</a:t>
              </a:r>
            </a:p>
            <a:p>
              <a:pPr algn="ctr" defTabSz="739775"/>
              <a:r>
                <a:rPr lang="en-US" sz="800" dirty="0">
                  <a:latin typeface="Arial" charset="0"/>
                </a:rPr>
                <a:t>Site</a:t>
              </a:r>
            </a:p>
          </p:txBody>
        </p:sp>
        <p:sp>
          <p:nvSpPr>
            <p:cNvPr id="49" name="Line 61"/>
            <p:cNvSpPr>
              <a:spLocks noChangeShapeType="1"/>
            </p:cNvSpPr>
            <p:nvPr/>
          </p:nvSpPr>
          <p:spPr bwMode="auto">
            <a:xfrm rot="5400000" flipH="1">
              <a:off x="3549650" y="3290888"/>
              <a:ext cx="4095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0" name="Line 62"/>
            <p:cNvSpPr>
              <a:spLocks noChangeShapeType="1"/>
            </p:cNvSpPr>
            <p:nvPr/>
          </p:nvSpPr>
          <p:spPr bwMode="auto">
            <a:xfrm rot="5400000" flipH="1">
              <a:off x="2330450" y="4941888"/>
              <a:ext cx="180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1" name="Line 63"/>
            <p:cNvSpPr>
              <a:spLocks noChangeShapeType="1"/>
            </p:cNvSpPr>
            <p:nvPr/>
          </p:nvSpPr>
          <p:spPr bwMode="auto">
            <a:xfrm rot="5400000" flipH="1">
              <a:off x="3651250" y="4090988"/>
              <a:ext cx="2063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 rot="5400000">
              <a:off x="4979194" y="4458494"/>
              <a:ext cx="173037" cy="131762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0"/>
                </a:cxn>
                <a:cxn ang="0">
                  <a:pos x="0" y="4036"/>
                </a:cxn>
                <a:cxn ang="0">
                  <a:pos x="237" y="4036"/>
                </a:cxn>
              </a:cxnLst>
              <a:rect l="0" t="0" r="r" b="b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3" name="Line 65"/>
            <p:cNvSpPr>
              <a:spLocks noChangeShapeType="1"/>
            </p:cNvSpPr>
            <p:nvPr/>
          </p:nvSpPr>
          <p:spPr bwMode="auto">
            <a:xfrm rot="5400000" flipH="1">
              <a:off x="4968875" y="4941888"/>
              <a:ext cx="180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800" dirty="0"/>
            </a:p>
          </p:txBody>
        </p:sp>
        <p:sp>
          <p:nvSpPr>
            <p:cNvPr id="54" name="Rectangle 67"/>
            <p:cNvSpPr>
              <a:spLocks noChangeArrowheads="1"/>
            </p:cNvSpPr>
            <p:nvPr/>
          </p:nvSpPr>
          <p:spPr bwMode="auto">
            <a:xfrm>
              <a:off x="720725" y="419100"/>
              <a:ext cx="1147763" cy="295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i="1" dirty="0">
                  <a:latin typeface="Arial" charset="0"/>
                </a:rPr>
                <a:t>Family-Level</a:t>
              </a:r>
            </a:p>
            <a:p>
              <a:pPr algn="ctr" defTabSz="739775"/>
              <a:r>
                <a:rPr lang="en-US" sz="800" i="1" dirty="0">
                  <a:latin typeface="Arial" charset="0"/>
                </a:rPr>
                <a:t>Planning</a:t>
              </a:r>
            </a:p>
          </p:txBody>
        </p:sp>
        <p:sp>
          <p:nvSpPr>
            <p:cNvPr id="55" name="Rectangle 69"/>
            <p:cNvSpPr>
              <a:spLocks noChangeArrowheads="1"/>
            </p:cNvSpPr>
            <p:nvPr/>
          </p:nvSpPr>
          <p:spPr bwMode="auto">
            <a:xfrm>
              <a:off x="1368425" y="3644900"/>
              <a:ext cx="1147763" cy="295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800" i="1" dirty="0">
                  <a:latin typeface="Arial" charset="0"/>
                </a:rPr>
                <a:t>End-Item</a:t>
              </a:r>
            </a:p>
            <a:p>
              <a:pPr algn="ctr" defTabSz="739775"/>
              <a:r>
                <a:rPr lang="en-US" sz="800" i="1" dirty="0">
                  <a:latin typeface="Arial" charset="0"/>
                </a:rPr>
                <a:t>Planning</a:t>
              </a: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Sales Orders and Invoices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QS-PR-820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46067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24" t="8151" r="8321" b="9005"/>
                <a:stretch>
                  <a:fillRect/>
                </a:stretch>
              </p:blipFill>
              <p:spPr bwMode="auto">
                <a:xfrm>
                  <a:off x="5343894" y="3693226"/>
                  <a:ext cx="593767" cy="5462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414549" cy="1424005"/>
                <a:chOff x="172275" y="1081693"/>
                <a:chExt cx="6414549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accent2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" name="Oval 104"/>
          <p:cNvSpPr>
            <a:spLocks noChangeArrowheads="1"/>
          </p:cNvSpPr>
          <p:nvPr/>
        </p:nvSpPr>
        <p:spPr bwMode="auto">
          <a:xfrm>
            <a:off x="6783640" y="2973200"/>
            <a:ext cx="365760" cy="365760"/>
          </a:xfrm>
          <a:prstGeom prst="ellipse">
            <a:avLst/>
          </a:prstGeom>
          <a:solidFill>
            <a:srgbClr val="A8AD87"/>
          </a:solidFill>
          <a:ln w="38100">
            <a:solidFill>
              <a:srgbClr val="C3C7A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100" dirty="0">
              <a:latin typeface="+mj-lt"/>
            </a:endParaRPr>
          </a:p>
        </p:txBody>
      </p:sp>
      <p:sp>
        <p:nvSpPr>
          <p:cNvPr id="109" name="Text Box 105"/>
          <p:cNvSpPr txBox="1">
            <a:spLocks noChangeArrowheads="1"/>
          </p:cNvSpPr>
          <p:nvPr/>
        </p:nvSpPr>
        <p:spPr bwMode="auto">
          <a:xfrm>
            <a:off x="6798234" y="3034312"/>
            <a:ext cx="335660" cy="26177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100" dirty="0" smtClean="0">
                <a:solidFill>
                  <a:schemeClr val="bg1"/>
                </a:solidFill>
                <a:latin typeface="+mj-lt"/>
              </a:rPr>
              <a:t>8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 of Customer Management</a:t>
            </a:r>
          </a:p>
          <a:p>
            <a:r>
              <a:rPr lang="en-US" dirty="0" smtClean="0"/>
              <a:t>Key Concepts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Sales Order Process Flow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Document 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Allocation of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Picklists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Invoice Management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Review Customer Record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Define Control Settings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Sales Order and Print Sales Order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</a:t>
            </a:r>
            <a:r>
              <a:rPr lang="en-US" sz="2000" b="1" dirty="0" smtClean="0"/>
              <a:t>Exercise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Print Packing List, Ship Sales Order,  and Review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Post and Print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</a:t>
            </a:r>
            <a:r>
              <a:rPr lang="en-US" sz="2000" b="1" dirty="0" smtClean="0"/>
              <a:t>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Topics</a:t>
            </a:r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QS-PR-830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the different types of information contained in a sales order document header, line item, and trailer sections</a:t>
            </a:r>
          </a:p>
          <a:p>
            <a:r>
              <a:rPr lang="en-US" dirty="0" smtClean="0"/>
              <a:t>Explain the differences between general and detail allocations</a:t>
            </a:r>
          </a:p>
          <a:p>
            <a:r>
              <a:rPr lang="en-US" dirty="0" smtClean="0"/>
              <a:t>Enter, print, and ship a sales order</a:t>
            </a:r>
          </a:p>
          <a:p>
            <a:r>
              <a:rPr lang="en-US" dirty="0" smtClean="0"/>
              <a:t>Describe the basic invoice process flow</a:t>
            </a:r>
          </a:p>
          <a:p>
            <a:r>
              <a:rPr lang="en-US" dirty="0" smtClean="0"/>
              <a:t>Post and print an invoice</a:t>
            </a:r>
          </a:p>
          <a:p>
            <a:r>
              <a:rPr lang="en-US" dirty="0" smtClean="0"/>
              <a:t>Describe the basic payment process flow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QS-PR-840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Customer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QS-PR-841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57175" y="2181225"/>
            <a:ext cx="8639175" cy="1942707"/>
            <a:chOff x="257175" y="2181225"/>
            <a:chExt cx="8639175" cy="1942707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6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600" b="1" dirty="0" smtClean="0">
                  <a:latin typeface="+mj-lt"/>
                </a:rPr>
                <a:t>Management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301996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Relationship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QS-PR-842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242841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A 360-degree view of customers and sales activity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308758" y="1232987"/>
            <a:ext cx="4180115" cy="3422140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Use Customer Console to view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complete customer </a:t>
            </a: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data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View KPIs on Sales </a:t>
            </a: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ashboard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Maintain prospect and customer profiles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Manage opportunities,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develop leads and pipelines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Manage sales activities—meetings, calendars, e-mails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Monitor campaigns and costs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lang="en-US" sz="2000" b="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44"/>
          <p:cNvGrpSpPr/>
          <p:nvPr/>
        </p:nvGrpSpPr>
        <p:grpSpPr>
          <a:xfrm>
            <a:off x="791565" y="4999512"/>
            <a:ext cx="7604290" cy="1270656"/>
            <a:chOff x="257175" y="2181225"/>
            <a:chExt cx="8639175" cy="1942707"/>
          </a:xfrm>
        </p:grpSpPr>
        <p:sp>
          <p:nvSpPr>
            <p:cNvPr id="14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200" b="1" dirty="0" smtClean="0">
                  <a:latin typeface="+mj-lt"/>
                </a:rPr>
                <a:t>Management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8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9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8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2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3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4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0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85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7" name="Text Box 40"/>
            <p:cNvSpPr txBox="1">
              <a:spLocks noChangeAspect="1" noChangeArrowheads="1"/>
            </p:cNvSpPr>
            <p:nvPr/>
          </p:nvSpPr>
          <p:spPr bwMode="auto">
            <a:xfrm>
              <a:off x="1848224" y="2892032"/>
              <a:ext cx="301996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163" name="Picture 10"/>
          <p:cNvPicPr>
            <a:picLocks noChangeAspect="1" noChangeArrowheads="1"/>
          </p:cNvPicPr>
          <p:nvPr/>
        </p:nvPicPr>
        <p:blipFill>
          <a:blip r:embed="rId2" cstate="print"/>
          <a:srcRect l="19603" t="15038" r="11334" b="14398"/>
          <a:stretch>
            <a:fillRect/>
          </a:stretch>
        </p:blipFill>
        <p:spPr bwMode="auto">
          <a:xfrm>
            <a:off x="4632656" y="2177420"/>
            <a:ext cx="3693441" cy="235894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Quotations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QS-PR-843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159716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Respond to RFQs and easily convert to orders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126112"/>
            <a:ext cx="3996997" cy="3278054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Respond to customer requests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</a:t>
            </a:r>
            <a:r>
              <a:rPr lang="en-US" sz="2000" b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for</a:t>
            </a: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quotes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one-time quotes or recurring quotes for repeat business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Release a quote to an order, copying relevant data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Maintain quote history by item and customer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Analyze expired quotes by reason lost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44"/>
          <p:cNvGrpSpPr/>
          <p:nvPr/>
        </p:nvGrpSpPr>
        <p:grpSpPr>
          <a:xfrm>
            <a:off x="791565" y="4999512"/>
            <a:ext cx="7604290" cy="1270656"/>
            <a:chOff x="257175" y="2181225"/>
            <a:chExt cx="8639175" cy="1942707"/>
          </a:xfrm>
        </p:grpSpPr>
        <p:sp>
          <p:nvSpPr>
            <p:cNvPr id="14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200" b="1" dirty="0" smtClean="0">
                  <a:latin typeface="+mj-lt"/>
                </a:rPr>
                <a:t>Management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8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9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8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2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3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4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0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85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7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301996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229340" y="1973861"/>
            <a:ext cx="4380270" cy="2491262"/>
            <a:chOff x="635251" y="768545"/>
            <a:chExt cx="7792733" cy="5440168"/>
          </a:xfrm>
        </p:grpSpPr>
        <p:graphicFrame>
          <p:nvGraphicFramePr>
            <p:cNvPr id="164" name="Object 178"/>
            <p:cNvGraphicFramePr>
              <a:graphicFrameLocks noChangeAspect="1"/>
            </p:cNvGraphicFramePr>
            <p:nvPr/>
          </p:nvGraphicFramePr>
          <p:xfrm>
            <a:off x="2809874" y="1319214"/>
            <a:ext cx="3709987" cy="4575176"/>
          </p:xfrm>
          <a:graphic>
            <a:graphicData uri="http://schemas.openxmlformats.org/presentationml/2006/ole">
              <p:oleObj spid="_x0000_s588803" name="Microsoft ClipArt Gallery" r:id="rId3" imgW="2826720" imgH="3497040" progId="">
                <p:embed/>
              </p:oleObj>
            </a:graphicData>
          </a:graphic>
        </p:graphicFrame>
        <p:sp>
          <p:nvSpPr>
            <p:cNvPr id="165" name="Text Box 179"/>
            <p:cNvSpPr txBox="1">
              <a:spLocks noChangeArrowheads="1"/>
            </p:cNvSpPr>
            <p:nvPr/>
          </p:nvSpPr>
          <p:spPr bwMode="auto">
            <a:xfrm>
              <a:off x="3615670" y="768545"/>
              <a:ext cx="1444554" cy="5775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100" b="1" i="1" dirty="0">
                  <a:latin typeface="+mj-lt"/>
                  <a:ea typeface="宋体" charset="-122"/>
                </a:rPr>
                <a:t>Sales Order</a:t>
              </a:r>
              <a:endParaRPr kumimoji="1" lang="en-US" altLang="zh-CN" sz="1100" b="1" i="1" dirty="0">
                <a:solidFill>
                  <a:srgbClr val="FF33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66" name="Rectangle 180"/>
            <p:cNvSpPr>
              <a:spLocks noChangeArrowheads="1"/>
            </p:cNvSpPr>
            <p:nvPr/>
          </p:nvSpPr>
          <p:spPr bwMode="auto">
            <a:xfrm>
              <a:off x="7096993" y="1424400"/>
              <a:ext cx="1330991" cy="421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eaLnBrk="0" hangingPunct="0"/>
              <a:r>
                <a:rPr kumimoji="1" lang="en-US" altLang="zh-CN" sz="11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Shipment</a:t>
              </a:r>
              <a:endParaRPr kumimoji="1" lang="en-US" altLang="zh-CN" sz="1100" b="1" i="1" dirty="0">
                <a:latin typeface="+mj-lt"/>
                <a:ea typeface="宋体" charset="-122"/>
              </a:endParaRPr>
            </a:p>
          </p:txBody>
        </p:sp>
        <p:sp>
          <p:nvSpPr>
            <p:cNvPr id="167" name="Rectangle 181"/>
            <p:cNvSpPr>
              <a:spLocks noChangeArrowheads="1"/>
            </p:cNvSpPr>
            <p:nvPr/>
          </p:nvSpPr>
          <p:spPr bwMode="auto">
            <a:xfrm>
              <a:off x="5934074" y="4155591"/>
              <a:ext cx="1003277" cy="5661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11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Picking</a:t>
              </a:r>
            </a:p>
          </p:txBody>
        </p:sp>
        <p:sp>
          <p:nvSpPr>
            <p:cNvPr id="169" name="Text Box 182"/>
            <p:cNvSpPr txBox="1">
              <a:spLocks noChangeArrowheads="1"/>
            </p:cNvSpPr>
            <p:nvPr/>
          </p:nvSpPr>
          <p:spPr bwMode="auto">
            <a:xfrm>
              <a:off x="1432405" y="4777910"/>
              <a:ext cx="1035389" cy="5775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100" b="1" i="1" dirty="0">
                  <a:latin typeface="+mj-lt"/>
                  <a:ea typeface="宋体" charset="-122"/>
                </a:rPr>
                <a:t>Invoice</a:t>
              </a:r>
            </a:p>
          </p:txBody>
        </p:sp>
        <p:grpSp>
          <p:nvGrpSpPr>
            <p:cNvPr id="170" name="Group 184"/>
            <p:cNvGrpSpPr>
              <a:grpSpLocks/>
            </p:cNvGrpSpPr>
            <p:nvPr/>
          </p:nvGrpSpPr>
          <p:grpSpPr bwMode="auto">
            <a:xfrm>
              <a:off x="3722688" y="1728788"/>
              <a:ext cx="1525587" cy="1035050"/>
              <a:chOff x="2328" y="2066"/>
              <a:chExt cx="837" cy="568"/>
            </a:xfrm>
          </p:grpSpPr>
          <p:grpSp>
            <p:nvGrpSpPr>
              <p:cNvPr id="416" name="Group 185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428" name="Freeform 186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306 w 537"/>
                    <a:gd name="T1" fmla="*/ 0 h 937"/>
                    <a:gd name="T2" fmla="*/ 227 w 537"/>
                    <a:gd name="T3" fmla="*/ 4 h 937"/>
                    <a:gd name="T4" fmla="*/ 182 w 537"/>
                    <a:gd name="T5" fmla="*/ 79 h 937"/>
                    <a:gd name="T6" fmla="*/ 56 w 537"/>
                    <a:gd name="T7" fmla="*/ 202 h 937"/>
                    <a:gd name="T8" fmla="*/ 0 w 537"/>
                    <a:gd name="T9" fmla="*/ 269 h 937"/>
                    <a:gd name="T10" fmla="*/ 37 w 537"/>
                    <a:gd name="T11" fmla="*/ 447 h 937"/>
                    <a:gd name="T12" fmla="*/ 66 w 537"/>
                    <a:gd name="T13" fmla="*/ 581 h 937"/>
                    <a:gd name="T14" fmla="*/ 142 w 537"/>
                    <a:gd name="T15" fmla="*/ 736 h 937"/>
                    <a:gd name="T16" fmla="*/ 273 w 537"/>
                    <a:gd name="T17" fmla="*/ 846 h 937"/>
                    <a:gd name="T18" fmla="*/ 417 w 537"/>
                    <a:gd name="T19" fmla="*/ 937 h 937"/>
                    <a:gd name="T20" fmla="*/ 421 w 537"/>
                    <a:gd name="T21" fmla="*/ 913 h 937"/>
                    <a:gd name="T22" fmla="*/ 432 w 537"/>
                    <a:gd name="T23" fmla="*/ 909 h 937"/>
                    <a:gd name="T24" fmla="*/ 432 w 537"/>
                    <a:gd name="T25" fmla="*/ 898 h 937"/>
                    <a:gd name="T26" fmla="*/ 432 w 537"/>
                    <a:gd name="T27" fmla="*/ 885 h 937"/>
                    <a:gd name="T28" fmla="*/ 432 w 537"/>
                    <a:gd name="T29" fmla="*/ 874 h 937"/>
                    <a:gd name="T30" fmla="*/ 432 w 537"/>
                    <a:gd name="T31" fmla="*/ 863 h 937"/>
                    <a:gd name="T32" fmla="*/ 444 w 537"/>
                    <a:gd name="T33" fmla="*/ 858 h 937"/>
                    <a:gd name="T34" fmla="*/ 455 w 537"/>
                    <a:gd name="T35" fmla="*/ 858 h 937"/>
                    <a:gd name="T36" fmla="*/ 467 w 537"/>
                    <a:gd name="T37" fmla="*/ 858 h 937"/>
                    <a:gd name="T38" fmla="*/ 477 w 537"/>
                    <a:gd name="T39" fmla="*/ 850 h 937"/>
                    <a:gd name="T40" fmla="*/ 477 w 537"/>
                    <a:gd name="T41" fmla="*/ 839 h 937"/>
                    <a:gd name="T42" fmla="*/ 477 w 537"/>
                    <a:gd name="T43" fmla="*/ 826 h 937"/>
                    <a:gd name="T44" fmla="*/ 477 w 537"/>
                    <a:gd name="T45" fmla="*/ 815 h 937"/>
                    <a:gd name="T46" fmla="*/ 489 w 537"/>
                    <a:gd name="T47" fmla="*/ 811 h 937"/>
                    <a:gd name="T48" fmla="*/ 500 w 537"/>
                    <a:gd name="T49" fmla="*/ 811 h 937"/>
                    <a:gd name="T50" fmla="*/ 511 w 537"/>
                    <a:gd name="T51" fmla="*/ 811 h 937"/>
                    <a:gd name="T52" fmla="*/ 519 w 537"/>
                    <a:gd name="T53" fmla="*/ 799 h 937"/>
                    <a:gd name="T54" fmla="*/ 515 w 537"/>
                    <a:gd name="T55" fmla="*/ 787 h 937"/>
                    <a:gd name="T56" fmla="*/ 515 w 537"/>
                    <a:gd name="T57" fmla="*/ 775 h 937"/>
                    <a:gd name="T58" fmla="*/ 526 w 537"/>
                    <a:gd name="T59" fmla="*/ 767 h 937"/>
                    <a:gd name="T60" fmla="*/ 537 w 537"/>
                    <a:gd name="T61" fmla="*/ 764 h 937"/>
                    <a:gd name="T62" fmla="*/ 339 w 537"/>
                    <a:gd name="T63" fmla="*/ 672 h 937"/>
                    <a:gd name="T64" fmla="*/ 145 w 537"/>
                    <a:gd name="T65" fmla="*/ 407 h 937"/>
                    <a:gd name="T66" fmla="*/ 153 w 537"/>
                    <a:gd name="T67" fmla="*/ 249 h 937"/>
                    <a:gd name="T68" fmla="*/ 287 w 537"/>
                    <a:gd name="T69" fmla="*/ 83 h 937"/>
                    <a:gd name="T70" fmla="*/ 306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29" name="Freeform 187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254 w 653"/>
                    <a:gd name="T1" fmla="*/ 83 h 772"/>
                    <a:gd name="T2" fmla="*/ 292 w 653"/>
                    <a:gd name="T3" fmla="*/ 214 h 772"/>
                    <a:gd name="T4" fmla="*/ 335 w 653"/>
                    <a:gd name="T5" fmla="*/ 273 h 772"/>
                    <a:gd name="T6" fmla="*/ 437 w 653"/>
                    <a:gd name="T7" fmla="*/ 341 h 772"/>
                    <a:gd name="T8" fmla="*/ 583 w 653"/>
                    <a:gd name="T9" fmla="*/ 356 h 772"/>
                    <a:gd name="T10" fmla="*/ 653 w 653"/>
                    <a:gd name="T11" fmla="*/ 360 h 772"/>
                    <a:gd name="T12" fmla="*/ 643 w 653"/>
                    <a:gd name="T13" fmla="*/ 483 h 772"/>
                    <a:gd name="T14" fmla="*/ 589 w 653"/>
                    <a:gd name="T15" fmla="*/ 625 h 772"/>
                    <a:gd name="T16" fmla="*/ 496 w 653"/>
                    <a:gd name="T17" fmla="*/ 741 h 772"/>
                    <a:gd name="T18" fmla="*/ 467 w 653"/>
                    <a:gd name="T19" fmla="*/ 772 h 772"/>
                    <a:gd name="T20" fmla="*/ 288 w 653"/>
                    <a:gd name="T21" fmla="*/ 745 h 772"/>
                    <a:gd name="T22" fmla="*/ 149 w 653"/>
                    <a:gd name="T23" fmla="*/ 666 h 772"/>
                    <a:gd name="T24" fmla="*/ 86 w 653"/>
                    <a:gd name="T25" fmla="*/ 586 h 772"/>
                    <a:gd name="T26" fmla="*/ 30 w 653"/>
                    <a:gd name="T27" fmla="*/ 413 h 772"/>
                    <a:gd name="T28" fmla="*/ 0 w 653"/>
                    <a:gd name="T29" fmla="*/ 273 h 772"/>
                    <a:gd name="T30" fmla="*/ 161 w 653"/>
                    <a:gd name="T31" fmla="*/ 104 h 772"/>
                    <a:gd name="T32" fmla="*/ 240 w 653"/>
                    <a:gd name="T33" fmla="*/ 0 h 772"/>
                    <a:gd name="T34" fmla="*/ 254 w 653"/>
                    <a:gd name="T35" fmla="*/ 83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0" name="Freeform 188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227 w 747"/>
                    <a:gd name="T1" fmla="*/ 107 h 955"/>
                    <a:gd name="T2" fmla="*/ 194 w 747"/>
                    <a:gd name="T3" fmla="*/ 107 h 955"/>
                    <a:gd name="T4" fmla="*/ 19 w 747"/>
                    <a:gd name="T5" fmla="*/ 285 h 955"/>
                    <a:gd name="T6" fmla="*/ 86 w 747"/>
                    <a:gd name="T7" fmla="*/ 594 h 955"/>
                    <a:gd name="T8" fmla="*/ 187 w 747"/>
                    <a:gd name="T9" fmla="*/ 773 h 955"/>
                    <a:gd name="T10" fmla="*/ 403 w 747"/>
                    <a:gd name="T11" fmla="*/ 922 h 955"/>
                    <a:gd name="T12" fmla="*/ 324 w 747"/>
                    <a:gd name="T13" fmla="*/ 848 h 955"/>
                    <a:gd name="T14" fmla="*/ 112 w 747"/>
                    <a:gd name="T15" fmla="*/ 626 h 955"/>
                    <a:gd name="T16" fmla="*/ 165 w 747"/>
                    <a:gd name="T17" fmla="*/ 701 h 955"/>
                    <a:gd name="T18" fmla="*/ 322 w 747"/>
                    <a:gd name="T19" fmla="*/ 819 h 955"/>
                    <a:gd name="T20" fmla="*/ 429 w 747"/>
                    <a:gd name="T21" fmla="*/ 863 h 955"/>
                    <a:gd name="T22" fmla="*/ 444 w 747"/>
                    <a:gd name="T23" fmla="*/ 852 h 955"/>
                    <a:gd name="T24" fmla="*/ 370 w 747"/>
                    <a:gd name="T25" fmla="*/ 797 h 955"/>
                    <a:gd name="T26" fmla="*/ 187 w 747"/>
                    <a:gd name="T27" fmla="*/ 677 h 955"/>
                    <a:gd name="T28" fmla="*/ 287 w 747"/>
                    <a:gd name="T29" fmla="*/ 740 h 955"/>
                    <a:gd name="T30" fmla="*/ 471 w 747"/>
                    <a:gd name="T31" fmla="*/ 804 h 955"/>
                    <a:gd name="T32" fmla="*/ 516 w 747"/>
                    <a:gd name="T33" fmla="*/ 793 h 955"/>
                    <a:gd name="T34" fmla="*/ 340 w 747"/>
                    <a:gd name="T35" fmla="*/ 745 h 955"/>
                    <a:gd name="T36" fmla="*/ 225 w 747"/>
                    <a:gd name="T37" fmla="*/ 670 h 955"/>
                    <a:gd name="T38" fmla="*/ 134 w 747"/>
                    <a:gd name="T39" fmla="*/ 523 h 955"/>
                    <a:gd name="T40" fmla="*/ 74 w 747"/>
                    <a:gd name="T41" fmla="*/ 298 h 955"/>
                    <a:gd name="T42" fmla="*/ 112 w 747"/>
                    <a:gd name="T43" fmla="*/ 392 h 955"/>
                    <a:gd name="T44" fmla="*/ 198 w 747"/>
                    <a:gd name="T45" fmla="*/ 614 h 955"/>
                    <a:gd name="T46" fmla="*/ 363 w 747"/>
                    <a:gd name="T47" fmla="*/ 729 h 955"/>
                    <a:gd name="T48" fmla="*/ 549 w 747"/>
                    <a:gd name="T49" fmla="*/ 760 h 955"/>
                    <a:gd name="T50" fmla="*/ 669 w 747"/>
                    <a:gd name="T51" fmla="*/ 611 h 955"/>
                    <a:gd name="T52" fmla="*/ 721 w 747"/>
                    <a:gd name="T53" fmla="*/ 427 h 955"/>
                    <a:gd name="T54" fmla="*/ 586 w 747"/>
                    <a:gd name="T55" fmla="*/ 361 h 955"/>
                    <a:gd name="T56" fmla="*/ 467 w 747"/>
                    <a:gd name="T57" fmla="*/ 325 h 955"/>
                    <a:gd name="T58" fmla="*/ 359 w 747"/>
                    <a:gd name="T59" fmla="*/ 215 h 955"/>
                    <a:gd name="T60" fmla="*/ 314 w 747"/>
                    <a:gd name="T61" fmla="*/ 44 h 955"/>
                    <a:gd name="T62" fmla="*/ 336 w 747"/>
                    <a:gd name="T63" fmla="*/ 64 h 955"/>
                    <a:gd name="T64" fmla="*/ 382 w 747"/>
                    <a:gd name="T65" fmla="*/ 215 h 955"/>
                    <a:gd name="T66" fmla="*/ 481 w 747"/>
                    <a:gd name="T67" fmla="*/ 305 h 955"/>
                    <a:gd name="T68" fmla="*/ 624 w 747"/>
                    <a:gd name="T69" fmla="*/ 341 h 955"/>
                    <a:gd name="T70" fmla="*/ 747 w 747"/>
                    <a:gd name="T71" fmla="*/ 353 h 955"/>
                    <a:gd name="T72" fmla="*/ 721 w 747"/>
                    <a:gd name="T73" fmla="*/ 559 h 955"/>
                    <a:gd name="T74" fmla="*/ 613 w 747"/>
                    <a:gd name="T75" fmla="*/ 729 h 955"/>
                    <a:gd name="T76" fmla="*/ 538 w 747"/>
                    <a:gd name="T77" fmla="*/ 808 h 955"/>
                    <a:gd name="T78" fmla="*/ 520 w 747"/>
                    <a:gd name="T79" fmla="*/ 843 h 955"/>
                    <a:gd name="T80" fmla="*/ 497 w 747"/>
                    <a:gd name="T81" fmla="*/ 863 h 955"/>
                    <a:gd name="T82" fmla="*/ 456 w 747"/>
                    <a:gd name="T83" fmla="*/ 895 h 955"/>
                    <a:gd name="T84" fmla="*/ 433 w 747"/>
                    <a:gd name="T85" fmla="*/ 943 h 955"/>
                    <a:gd name="T86" fmla="*/ 258 w 747"/>
                    <a:gd name="T87" fmla="*/ 856 h 955"/>
                    <a:gd name="T88" fmla="*/ 120 w 747"/>
                    <a:gd name="T89" fmla="*/ 725 h 955"/>
                    <a:gd name="T90" fmla="*/ 56 w 747"/>
                    <a:gd name="T91" fmla="*/ 563 h 955"/>
                    <a:gd name="T92" fmla="*/ 4 w 747"/>
                    <a:gd name="T93" fmla="*/ 322 h 955"/>
                    <a:gd name="T94" fmla="*/ 134 w 747"/>
                    <a:gd name="T95" fmla="*/ 134 h 955"/>
                    <a:gd name="T96" fmla="*/ 227 w 747"/>
                    <a:gd name="T97" fmla="*/ 0 h 955"/>
                    <a:gd name="T98" fmla="*/ 250 w 747"/>
                    <a:gd name="T99" fmla="*/ 112 h 955"/>
                    <a:gd name="T100" fmla="*/ 74 w 747"/>
                    <a:gd name="T101" fmla="*/ 27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1" name="Freeform 189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155 h 533"/>
                    <a:gd name="T2" fmla="*/ 142 w 497"/>
                    <a:gd name="T3" fmla="*/ 0 h 533"/>
                    <a:gd name="T4" fmla="*/ 158 w 497"/>
                    <a:gd name="T5" fmla="*/ 72 h 533"/>
                    <a:gd name="T6" fmla="*/ 183 w 497"/>
                    <a:gd name="T7" fmla="*/ 147 h 533"/>
                    <a:gd name="T8" fmla="*/ 225 w 497"/>
                    <a:gd name="T9" fmla="*/ 195 h 533"/>
                    <a:gd name="T10" fmla="*/ 288 w 497"/>
                    <a:gd name="T11" fmla="*/ 231 h 533"/>
                    <a:gd name="T12" fmla="*/ 363 w 497"/>
                    <a:gd name="T13" fmla="*/ 258 h 533"/>
                    <a:gd name="T14" fmla="*/ 435 w 497"/>
                    <a:gd name="T15" fmla="*/ 258 h 533"/>
                    <a:gd name="T16" fmla="*/ 497 w 497"/>
                    <a:gd name="T17" fmla="*/ 262 h 533"/>
                    <a:gd name="T18" fmla="*/ 494 w 497"/>
                    <a:gd name="T19" fmla="*/ 315 h 533"/>
                    <a:gd name="T20" fmla="*/ 472 w 497"/>
                    <a:gd name="T21" fmla="*/ 393 h 533"/>
                    <a:gd name="T22" fmla="*/ 431 w 497"/>
                    <a:gd name="T23" fmla="*/ 457 h 533"/>
                    <a:gd name="T24" fmla="*/ 385 w 497"/>
                    <a:gd name="T25" fmla="*/ 509 h 533"/>
                    <a:gd name="T26" fmla="*/ 367 w 497"/>
                    <a:gd name="T27" fmla="*/ 533 h 533"/>
                    <a:gd name="T28" fmla="*/ 270 w 497"/>
                    <a:gd name="T29" fmla="*/ 525 h 533"/>
                    <a:gd name="T30" fmla="*/ 183 w 497"/>
                    <a:gd name="T31" fmla="*/ 505 h 533"/>
                    <a:gd name="T32" fmla="*/ 120 w 497"/>
                    <a:gd name="T33" fmla="*/ 461 h 533"/>
                    <a:gd name="T34" fmla="*/ 86 w 497"/>
                    <a:gd name="T35" fmla="*/ 413 h 533"/>
                    <a:gd name="T36" fmla="*/ 53 w 497"/>
                    <a:gd name="T37" fmla="*/ 354 h 533"/>
                    <a:gd name="T38" fmla="*/ 30 w 497"/>
                    <a:gd name="T39" fmla="*/ 282 h 533"/>
                    <a:gd name="T40" fmla="*/ 12 w 497"/>
                    <a:gd name="T41" fmla="*/ 207 h 533"/>
                    <a:gd name="T42" fmla="*/ 0 w 497"/>
                    <a:gd name="T43" fmla="*/ 155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2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3" name="Freeform 191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134 w 134"/>
                    <a:gd name="T1" fmla="*/ 0 h 172"/>
                    <a:gd name="T2" fmla="*/ 85 w 134"/>
                    <a:gd name="T3" fmla="*/ 70 h 172"/>
                    <a:gd name="T4" fmla="*/ 25 w 134"/>
                    <a:gd name="T5" fmla="*/ 141 h 172"/>
                    <a:gd name="T6" fmla="*/ 0 w 134"/>
                    <a:gd name="T7" fmla="*/ 172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4" name="Freeform 192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137 w 137"/>
                    <a:gd name="T1" fmla="*/ 0 h 206"/>
                    <a:gd name="T2" fmla="*/ 108 w 137"/>
                    <a:gd name="T3" fmla="*/ 68 h 206"/>
                    <a:gd name="T4" fmla="*/ 56 w 137"/>
                    <a:gd name="T5" fmla="*/ 151 h 206"/>
                    <a:gd name="T6" fmla="*/ 0 w 137"/>
                    <a:gd name="T7" fmla="*/ 206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5" name="Freeform 193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141 w 141"/>
                    <a:gd name="T1" fmla="*/ 0 h 244"/>
                    <a:gd name="T2" fmla="*/ 118 w 141"/>
                    <a:gd name="T3" fmla="*/ 87 h 244"/>
                    <a:gd name="T4" fmla="*/ 74 w 141"/>
                    <a:gd name="T5" fmla="*/ 156 h 244"/>
                    <a:gd name="T6" fmla="*/ 26 w 141"/>
                    <a:gd name="T7" fmla="*/ 215 h 244"/>
                    <a:gd name="T8" fmla="*/ 0 w 141"/>
                    <a:gd name="T9" fmla="*/ 244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6" name="Freeform 194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140 w 140"/>
                    <a:gd name="T1" fmla="*/ 0 h 249"/>
                    <a:gd name="T2" fmla="*/ 132 w 140"/>
                    <a:gd name="T3" fmla="*/ 55 h 249"/>
                    <a:gd name="T4" fmla="*/ 110 w 140"/>
                    <a:gd name="T5" fmla="*/ 118 h 249"/>
                    <a:gd name="T6" fmla="*/ 64 w 140"/>
                    <a:gd name="T7" fmla="*/ 175 h 249"/>
                    <a:gd name="T8" fmla="*/ 35 w 140"/>
                    <a:gd name="T9" fmla="*/ 210 h 249"/>
                    <a:gd name="T10" fmla="*/ 0 w 140"/>
                    <a:gd name="T11" fmla="*/ 249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7" name="Freeform 195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8 w 371"/>
                    <a:gd name="T3" fmla="*/ 64 h 275"/>
                    <a:gd name="T4" fmla="*/ 22 w 371"/>
                    <a:gd name="T5" fmla="*/ 127 h 275"/>
                    <a:gd name="T6" fmla="*/ 45 w 371"/>
                    <a:gd name="T7" fmla="*/ 175 h 275"/>
                    <a:gd name="T8" fmla="*/ 74 w 371"/>
                    <a:gd name="T9" fmla="*/ 212 h 275"/>
                    <a:gd name="T10" fmla="*/ 131 w 371"/>
                    <a:gd name="T11" fmla="*/ 231 h 275"/>
                    <a:gd name="T12" fmla="*/ 179 w 371"/>
                    <a:gd name="T13" fmla="*/ 251 h 275"/>
                    <a:gd name="T14" fmla="*/ 228 w 371"/>
                    <a:gd name="T15" fmla="*/ 267 h 275"/>
                    <a:gd name="T16" fmla="*/ 299 w 371"/>
                    <a:gd name="T17" fmla="*/ 271 h 275"/>
                    <a:gd name="T18" fmla="*/ 371 w 371"/>
                    <a:gd name="T19" fmla="*/ 275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8" name="Freeform 196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19 w 401"/>
                    <a:gd name="T3" fmla="*/ 94 h 297"/>
                    <a:gd name="T4" fmla="*/ 42 w 401"/>
                    <a:gd name="T5" fmla="*/ 151 h 297"/>
                    <a:gd name="T6" fmla="*/ 68 w 401"/>
                    <a:gd name="T7" fmla="*/ 195 h 297"/>
                    <a:gd name="T8" fmla="*/ 112 w 401"/>
                    <a:gd name="T9" fmla="*/ 226 h 297"/>
                    <a:gd name="T10" fmla="*/ 165 w 401"/>
                    <a:gd name="T11" fmla="*/ 254 h 297"/>
                    <a:gd name="T12" fmla="*/ 229 w 401"/>
                    <a:gd name="T13" fmla="*/ 278 h 297"/>
                    <a:gd name="T14" fmla="*/ 318 w 401"/>
                    <a:gd name="T15" fmla="*/ 289 h 297"/>
                    <a:gd name="T16" fmla="*/ 401 w 401"/>
                    <a:gd name="T17" fmla="*/ 297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39" name="Freeform 197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35 w 340"/>
                    <a:gd name="T3" fmla="*/ 138 h 316"/>
                    <a:gd name="T4" fmla="*/ 87 w 340"/>
                    <a:gd name="T5" fmla="*/ 213 h 316"/>
                    <a:gd name="T6" fmla="*/ 150 w 340"/>
                    <a:gd name="T7" fmla="*/ 268 h 316"/>
                    <a:gd name="T8" fmla="*/ 210 w 340"/>
                    <a:gd name="T9" fmla="*/ 296 h 316"/>
                    <a:gd name="T10" fmla="*/ 274 w 340"/>
                    <a:gd name="T11" fmla="*/ 312 h 316"/>
                    <a:gd name="T12" fmla="*/ 340 w 340"/>
                    <a:gd name="T13" fmla="*/ 316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417" name="Group 198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419" name="Group 199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426" name="Freeform 200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46 w 615"/>
                      <a:gd name="T1" fmla="*/ 0 h 431"/>
                      <a:gd name="T2" fmla="*/ 18 w 615"/>
                      <a:gd name="T3" fmla="*/ 173 h 431"/>
                      <a:gd name="T4" fmla="*/ 0 w 615"/>
                      <a:gd name="T5" fmla="*/ 290 h 431"/>
                      <a:gd name="T6" fmla="*/ 1 w 615"/>
                      <a:gd name="T7" fmla="*/ 321 h 431"/>
                      <a:gd name="T8" fmla="*/ 159 w 615"/>
                      <a:gd name="T9" fmla="*/ 344 h 431"/>
                      <a:gd name="T10" fmla="*/ 347 w 615"/>
                      <a:gd name="T11" fmla="*/ 385 h 431"/>
                      <a:gd name="T12" fmla="*/ 460 w 615"/>
                      <a:gd name="T13" fmla="*/ 410 h 431"/>
                      <a:gd name="T14" fmla="*/ 534 w 615"/>
                      <a:gd name="T15" fmla="*/ 430 h 431"/>
                      <a:gd name="T16" fmla="*/ 548 w 615"/>
                      <a:gd name="T17" fmla="*/ 431 h 431"/>
                      <a:gd name="T18" fmla="*/ 560 w 615"/>
                      <a:gd name="T19" fmla="*/ 417 h 431"/>
                      <a:gd name="T20" fmla="*/ 572 w 615"/>
                      <a:gd name="T21" fmla="*/ 351 h 431"/>
                      <a:gd name="T22" fmla="*/ 586 w 615"/>
                      <a:gd name="T23" fmla="*/ 280 h 431"/>
                      <a:gd name="T24" fmla="*/ 600 w 615"/>
                      <a:gd name="T25" fmla="*/ 214 h 431"/>
                      <a:gd name="T26" fmla="*/ 607 w 615"/>
                      <a:gd name="T27" fmla="*/ 166 h 431"/>
                      <a:gd name="T28" fmla="*/ 615 w 615"/>
                      <a:gd name="T29" fmla="*/ 122 h 431"/>
                      <a:gd name="T30" fmla="*/ 604 w 615"/>
                      <a:gd name="T31" fmla="*/ 107 h 431"/>
                      <a:gd name="T32" fmla="*/ 417 w 615"/>
                      <a:gd name="T33" fmla="*/ 76 h 431"/>
                      <a:gd name="T34" fmla="*/ 338 w 615"/>
                      <a:gd name="T35" fmla="*/ 60 h 431"/>
                      <a:gd name="T36" fmla="*/ 198 w 615"/>
                      <a:gd name="T37" fmla="*/ 29 h 431"/>
                      <a:gd name="T38" fmla="*/ 122 w 615"/>
                      <a:gd name="T39" fmla="*/ 8 h 431"/>
                      <a:gd name="T40" fmla="*/ 62 w 615"/>
                      <a:gd name="T41" fmla="*/ 3 h 431"/>
                      <a:gd name="T42" fmla="*/ 46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427" name="Freeform 201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67 w 641"/>
                      <a:gd name="T1" fmla="*/ 0 h 453"/>
                      <a:gd name="T2" fmla="*/ 202 w 641"/>
                      <a:gd name="T3" fmla="*/ 31 h 453"/>
                      <a:gd name="T4" fmla="*/ 365 w 641"/>
                      <a:gd name="T5" fmla="*/ 70 h 453"/>
                      <a:gd name="T6" fmla="*/ 463 w 641"/>
                      <a:gd name="T7" fmla="*/ 85 h 453"/>
                      <a:gd name="T8" fmla="*/ 565 w 641"/>
                      <a:gd name="T9" fmla="*/ 99 h 453"/>
                      <a:gd name="T10" fmla="*/ 630 w 641"/>
                      <a:gd name="T11" fmla="*/ 109 h 453"/>
                      <a:gd name="T12" fmla="*/ 641 w 641"/>
                      <a:gd name="T13" fmla="*/ 130 h 453"/>
                      <a:gd name="T14" fmla="*/ 630 w 641"/>
                      <a:gd name="T15" fmla="*/ 182 h 453"/>
                      <a:gd name="T16" fmla="*/ 609 w 641"/>
                      <a:gd name="T17" fmla="*/ 296 h 453"/>
                      <a:gd name="T18" fmla="*/ 595 w 641"/>
                      <a:gd name="T19" fmla="*/ 393 h 453"/>
                      <a:gd name="T20" fmla="*/ 583 w 641"/>
                      <a:gd name="T21" fmla="*/ 443 h 453"/>
                      <a:gd name="T22" fmla="*/ 563 w 641"/>
                      <a:gd name="T23" fmla="*/ 453 h 453"/>
                      <a:gd name="T24" fmla="*/ 236 w 641"/>
                      <a:gd name="T25" fmla="*/ 381 h 453"/>
                      <a:gd name="T26" fmla="*/ 11 w 641"/>
                      <a:gd name="T27" fmla="*/ 345 h 453"/>
                      <a:gd name="T28" fmla="*/ 0 w 641"/>
                      <a:gd name="T29" fmla="*/ 331 h 453"/>
                      <a:gd name="T30" fmla="*/ 23 w 641"/>
                      <a:gd name="T31" fmla="*/ 214 h 453"/>
                      <a:gd name="T32" fmla="*/ 40 w 641"/>
                      <a:gd name="T33" fmla="*/ 113 h 453"/>
                      <a:gd name="T34" fmla="*/ 53 w 641"/>
                      <a:gd name="T35" fmla="*/ 20 h 453"/>
                      <a:gd name="T36" fmla="*/ 68 w 641"/>
                      <a:gd name="T37" fmla="*/ 30 h 453"/>
                      <a:gd name="T38" fmla="*/ 76 w 641"/>
                      <a:gd name="T39" fmla="*/ 61 h 453"/>
                      <a:gd name="T40" fmla="*/ 322 w 641"/>
                      <a:gd name="T41" fmla="*/ 259 h 453"/>
                      <a:gd name="T42" fmla="*/ 624 w 641"/>
                      <a:gd name="T43" fmla="*/ 182 h 453"/>
                      <a:gd name="T44" fmla="*/ 617 w 641"/>
                      <a:gd name="T45" fmla="*/ 196 h 453"/>
                      <a:gd name="T46" fmla="*/ 327 w 641"/>
                      <a:gd name="T47" fmla="*/ 283 h 453"/>
                      <a:gd name="T48" fmla="*/ 310 w 641"/>
                      <a:gd name="T49" fmla="*/ 278 h 453"/>
                      <a:gd name="T50" fmla="*/ 72 w 641"/>
                      <a:gd name="T51" fmla="*/ 85 h 453"/>
                      <a:gd name="T52" fmla="*/ 57 w 641"/>
                      <a:gd name="T53" fmla="*/ 94 h 453"/>
                      <a:gd name="T54" fmla="*/ 37 w 641"/>
                      <a:gd name="T55" fmla="*/ 216 h 453"/>
                      <a:gd name="T56" fmla="*/ 177 w 641"/>
                      <a:gd name="T57" fmla="*/ 204 h 453"/>
                      <a:gd name="T58" fmla="*/ 31 w 641"/>
                      <a:gd name="T59" fmla="*/ 233 h 453"/>
                      <a:gd name="T60" fmla="*/ 24 w 641"/>
                      <a:gd name="T61" fmla="*/ 314 h 453"/>
                      <a:gd name="T62" fmla="*/ 30 w 641"/>
                      <a:gd name="T63" fmla="*/ 323 h 453"/>
                      <a:gd name="T64" fmla="*/ 192 w 641"/>
                      <a:gd name="T65" fmla="*/ 354 h 453"/>
                      <a:gd name="T66" fmla="*/ 349 w 641"/>
                      <a:gd name="T67" fmla="*/ 382 h 453"/>
                      <a:gd name="T68" fmla="*/ 466 w 641"/>
                      <a:gd name="T69" fmla="*/ 410 h 453"/>
                      <a:gd name="T70" fmla="*/ 549 w 641"/>
                      <a:gd name="T71" fmla="*/ 436 h 453"/>
                      <a:gd name="T72" fmla="*/ 569 w 641"/>
                      <a:gd name="T73" fmla="*/ 430 h 453"/>
                      <a:gd name="T74" fmla="*/ 580 w 641"/>
                      <a:gd name="T75" fmla="*/ 364 h 453"/>
                      <a:gd name="T76" fmla="*/ 416 w 641"/>
                      <a:gd name="T77" fmla="*/ 257 h 453"/>
                      <a:gd name="T78" fmla="*/ 432 w 641"/>
                      <a:gd name="T79" fmla="*/ 244 h 453"/>
                      <a:gd name="T80" fmla="*/ 585 w 641"/>
                      <a:gd name="T81" fmla="*/ 333 h 453"/>
                      <a:gd name="T82" fmla="*/ 601 w 641"/>
                      <a:gd name="T83" fmla="*/ 257 h 453"/>
                      <a:gd name="T84" fmla="*/ 620 w 641"/>
                      <a:gd name="T85" fmla="*/ 186 h 453"/>
                      <a:gd name="T86" fmla="*/ 624 w 641"/>
                      <a:gd name="T87" fmla="*/ 138 h 453"/>
                      <a:gd name="T88" fmla="*/ 553 w 641"/>
                      <a:gd name="T89" fmla="*/ 127 h 453"/>
                      <a:gd name="T90" fmla="*/ 370 w 641"/>
                      <a:gd name="T91" fmla="*/ 86 h 453"/>
                      <a:gd name="T92" fmla="*/ 133 w 641"/>
                      <a:gd name="T93" fmla="*/ 31 h 453"/>
                      <a:gd name="T94" fmla="*/ 65 w 641"/>
                      <a:gd name="T95" fmla="*/ 16 h 453"/>
                      <a:gd name="T96" fmla="*/ 67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420" name="Group 202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424" name="Freeform 203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104 w 643"/>
                      <a:gd name="T1" fmla="*/ 0 h 523"/>
                      <a:gd name="T2" fmla="*/ 46 w 643"/>
                      <a:gd name="T3" fmla="*/ 162 h 523"/>
                      <a:gd name="T4" fmla="*/ 6 w 643"/>
                      <a:gd name="T5" fmla="*/ 272 h 523"/>
                      <a:gd name="T6" fmla="*/ 0 w 643"/>
                      <a:gd name="T7" fmla="*/ 306 h 523"/>
                      <a:gd name="T8" fmla="*/ 153 w 643"/>
                      <a:gd name="T9" fmla="*/ 358 h 523"/>
                      <a:gd name="T10" fmla="*/ 330 w 643"/>
                      <a:gd name="T11" fmla="*/ 436 h 523"/>
                      <a:gd name="T12" fmla="*/ 438 w 643"/>
                      <a:gd name="T13" fmla="*/ 484 h 523"/>
                      <a:gd name="T14" fmla="*/ 507 w 643"/>
                      <a:gd name="T15" fmla="*/ 517 h 523"/>
                      <a:gd name="T16" fmla="*/ 520 w 643"/>
                      <a:gd name="T17" fmla="*/ 523 h 523"/>
                      <a:gd name="T18" fmla="*/ 535 w 643"/>
                      <a:gd name="T19" fmla="*/ 512 h 523"/>
                      <a:gd name="T20" fmla="*/ 557 w 643"/>
                      <a:gd name="T21" fmla="*/ 450 h 523"/>
                      <a:gd name="T22" fmla="*/ 584 w 643"/>
                      <a:gd name="T23" fmla="*/ 382 h 523"/>
                      <a:gd name="T24" fmla="*/ 611 w 643"/>
                      <a:gd name="T25" fmla="*/ 321 h 523"/>
                      <a:gd name="T26" fmla="*/ 628 w 643"/>
                      <a:gd name="T27" fmla="*/ 276 h 523"/>
                      <a:gd name="T28" fmla="*/ 643 w 643"/>
                      <a:gd name="T29" fmla="*/ 235 h 523"/>
                      <a:gd name="T30" fmla="*/ 632 w 643"/>
                      <a:gd name="T31" fmla="*/ 216 h 523"/>
                      <a:gd name="T32" fmla="*/ 455 w 643"/>
                      <a:gd name="T33" fmla="*/ 151 h 523"/>
                      <a:gd name="T34" fmla="*/ 379 w 643"/>
                      <a:gd name="T35" fmla="*/ 118 h 523"/>
                      <a:gd name="T36" fmla="*/ 248 w 643"/>
                      <a:gd name="T37" fmla="*/ 59 h 523"/>
                      <a:gd name="T38" fmla="*/ 176 w 643"/>
                      <a:gd name="T39" fmla="*/ 23 h 523"/>
                      <a:gd name="T40" fmla="*/ 119 w 643"/>
                      <a:gd name="T41" fmla="*/ 6 h 523"/>
                      <a:gd name="T42" fmla="*/ 104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425" name="Freeform 204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124 w 664"/>
                      <a:gd name="T1" fmla="*/ 0 h 545"/>
                      <a:gd name="T2" fmla="*/ 251 w 664"/>
                      <a:gd name="T3" fmla="*/ 58 h 545"/>
                      <a:gd name="T4" fmla="*/ 403 w 664"/>
                      <a:gd name="T5" fmla="*/ 128 h 545"/>
                      <a:gd name="T6" fmla="*/ 497 w 664"/>
                      <a:gd name="T7" fmla="*/ 163 h 545"/>
                      <a:gd name="T8" fmla="*/ 593 w 664"/>
                      <a:gd name="T9" fmla="*/ 199 h 545"/>
                      <a:gd name="T10" fmla="*/ 658 w 664"/>
                      <a:gd name="T11" fmla="*/ 220 h 545"/>
                      <a:gd name="T12" fmla="*/ 664 w 664"/>
                      <a:gd name="T13" fmla="*/ 241 h 545"/>
                      <a:gd name="T14" fmla="*/ 644 w 664"/>
                      <a:gd name="T15" fmla="*/ 293 h 545"/>
                      <a:gd name="T16" fmla="*/ 601 w 664"/>
                      <a:gd name="T17" fmla="*/ 400 h 545"/>
                      <a:gd name="T18" fmla="*/ 569 w 664"/>
                      <a:gd name="T19" fmla="*/ 493 h 545"/>
                      <a:gd name="T20" fmla="*/ 549 w 664"/>
                      <a:gd name="T21" fmla="*/ 540 h 545"/>
                      <a:gd name="T22" fmla="*/ 528 w 664"/>
                      <a:gd name="T23" fmla="*/ 545 h 545"/>
                      <a:gd name="T24" fmla="*/ 221 w 664"/>
                      <a:gd name="T25" fmla="*/ 409 h 545"/>
                      <a:gd name="T26" fmla="*/ 7 w 664"/>
                      <a:gd name="T27" fmla="*/ 327 h 545"/>
                      <a:gd name="T28" fmla="*/ 0 w 664"/>
                      <a:gd name="T29" fmla="*/ 311 h 545"/>
                      <a:gd name="T30" fmla="*/ 41 w 664"/>
                      <a:gd name="T31" fmla="*/ 200 h 545"/>
                      <a:gd name="T32" fmla="*/ 77 w 664"/>
                      <a:gd name="T33" fmla="*/ 105 h 545"/>
                      <a:gd name="T34" fmla="*/ 108 w 664"/>
                      <a:gd name="T35" fmla="*/ 15 h 545"/>
                      <a:gd name="T36" fmla="*/ 120 w 664"/>
                      <a:gd name="T37" fmla="*/ 28 h 545"/>
                      <a:gd name="T38" fmla="*/ 122 w 664"/>
                      <a:gd name="T39" fmla="*/ 62 h 545"/>
                      <a:gd name="T40" fmla="*/ 327 w 664"/>
                      <a:gd name="T41" fmla="*/ 306 h 545"/>
                      <a:gd name="T42" fmla="*/ 636 w 664"/>
                      <a:gd name="T43" fmla="*/ 292 h 545"/>
                      <a:gd name="T44" fmla="*/ 628 w 664"/>
                      <a:gd name="T45" fmla="*/ 304 h 545"/>
                      <a:gd name="T46" fmla="*/ 328 w 664"/>
                      <a:gd name="T47" fmla="*/ 331 h 545"/>
                      <a:gd name="T48" fmla="*/ 311 w 664"/>
                      <a:gd name="T49" fmla="*/ 323 h 545"/>
                      <a:gd name="T50" fmla="*/ 114 w 664"/>
                      <a:gd name="T51" fmla="*/ 84 h 545"/>
                      <a:gd name="T52" fmla="*/ 97 w 664"/>
                      <a:gd name="T53" fmla="*/ 91 h 545"/>
                      <a:gd name="T54" fmla="*/ 56 w 664"/>
                      <a:gd name="T55" fmla="*/ 206 h 545"/>
                      <a:gd name="T56" fmla="*/ 197 w 664"/>
                      <a:gd name="T57" fmla="*/ 223 h 545"/>
                      <a:gd name="T58" fmla="*/ 49 w 664"/>
                      <a:gd name="T59" fmla="*/ 220 h 545"/>
                      <a:gd name="T60" fmla="*/ 25 w 664"/>
                      <a:gd name="T61" fmla="*/ 300 h 545"/>
                      <a:gd name="T62" fmla="*/ 31 w 664"/>
                      <a:gd name="T63" fmla="*/ 310 h 545"/>
                      <a:gd name="T64" fmla="*/ 185 w 664"/>
                      <a:gd name="T65" fmla="*/ 372 h 545"/>
                      <a:gd name="T66" fmla="*/ 331 w 664"/>
                      <a:gd name="T67" fmla="*/ 431 h 545"/>
                      <a:gd name="T68" fmla="*/ 440 w 664"/>
                      <a:gd name="T69" fmla="*/ 485 h 545"/>
                      <a:gd name="T70" fmla="*/ 519 w 664"/>
                      <a:gd name="T71" fmla="*/ 526 h 545"/>
                      <a:gd name="T72" fmla="*/ 537 w 664"/>
                      <a:gd name="T73" fmla="*/ 524 h 545"/>
                      <a:gd name="T74" fmla="*/ 560 w 664"/>
                      <a:gd name="T75" fmla="*/ 462 h 545"/>
                      <a:gd name="T76" fmla="*/ 422 w 664"/>
                      <a:gd name="T77" fmla="*/ 321 h 545"/>
                      <a:gd name="T78" fmla="*/ 437 w 664"/>
                      <a:gd name="T79" fmla="*/ 313 h 545"/>
                      <a:gd name="T80" fmla="*/ 572 w 664"/>
                      <a:gd name="T81" fmla="*/ 431 h 545"/>
                      <a:gd name="T82" fmla="*/ 602 w 664"/>
                      <a:gd name="T83" fmla="*/ 359 h 545"/>
                      <a:gd name="T84" fmla="*/ 632 w 664"/>
                      <a:gd name="T85" fmla="*/ 293 h 545"/>
                      <a:gd name="T86" fmla="*/ 644 w 664"/>
                      <a:gd name="T87" fmla="*/ 248 h 545"/>
                      <a:gd name="T88" fmla="*/ 578 w 664"/>
                      <a:gd name="T89" fmla="*/ 223 h 545"/>
                      <a:gd name="T90" fmla="*/ 406 w 664"/>
                      <a:gd name="T91" fmla="*/ 145 h 545"/>
                      <a:gd name="T92" fmla="*/ 185 w 664"/>
                      <a:gd name="T93" fmla="*/ 45 h 545"/>
                      <a:gd name="T94" fmla="*/ 120 w 664"/>
                      <a:gd name="T95" fmla="*/ 15 h 545"/>
                      <a:gd name="T96" fmla="*/ 124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421" name="Group 205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422" name="Freeform 206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166 w 638"/>
                      <a:gd name="T1" fmla="*/ 0 h 607"/>
                      <a:gd name="T2" fmla="*/ 74 w 638"/>
                      <a:gd name="T3" fmla="*/ 144 h 607"/>
                      <a:gd name="T4" fmla="*/ 12 w 638"/>
                      <a:gd name="T5" fmla="*/ 242 h 607"/>
                      <a:gd name="T6" fmla="*/ 0 w 638"/>
                      <a:gd name="T7" fmla="*/ 272 h 607"/>
                      <a:gd name="T8" fmla="*/ 137 w 638"/>
                      <a:gd name="T9" fmla="*/ 361 h 607"/>
                      <a:gd name="T10" fmla="*/ 292 w 638"/>
                      <a:gd name="T11" fmla="*/ 478 h 607"/>
                      <a:gd name="T12" fmla="*/ 387 w 638"/>
                      <a:gd name="T13" fmla="*/ 550 h 607"/>
                      <a:gd name="T14" fmla="*/ 446 w 638"/>
                      <a:gd name="T15" fmla="*/ 599 h 607"/>
                      <a:gd name="T16" fmla="*/ 460 w 638"/>
                      <a:gd name="T17" fmla="*/ 607 h 607"/>
                      <a:gd name="T18" fmla="*/ 477 w 638"/>
                      <a:gd name="T19" fmla="*/ 599 h 607"/>
                      <a:gd name="T20" fmla="*/ 512 w 638"/>
                      <a:gd name="T21" fmla="*/ 544 h 607"/>
                      <a:gd name="T22" fmla="*/ 551 w 638"/>
                      <a:gd name="T23" fmla="*/ 486 h 607"/>
                      <a:gd name="T24" fmla="*/ 590 w 638"/>
                      <a:gd name="T25" fmla="*/ 433 h 607"/>
                      <a:gd name="T26" fmla="*/ 615 w 638"/>
                      <a:gd name="T27" fmla="*/ 393 h 607"/>
                      <a:gd name="T28" fmla="*/ 638 w 638"/>
                      <a:gd name="T29" fmla="*/ 357 h 607"/>
                      <a:gd name="T30" fmla="*/ 634 w 638"/>
                      <a:gd name="T31" fmla="*/ 335 h 607"/>
                      <a:gd name="T32" fmla="*/ 476 w 638"/>
                      <a:gd name="T33" fmla="*/ 230 h 607"/>
                      <a:gd name="T34" fmla="*/ 408 w 638"/>
                      <a:gd name="T35" fmla="*/ 179 h 607"/>
                      <a:gd name="T36" fmla="*/ 292 w 638"/>
                      <a:gd name="T37" fmla="*/ 90 h 607"/>
                      <a:gd name="T38" fmla="*/ 231 w 638"/>
                      <a:gd name="T39" fmla="*/ 39 h 607"/>
                      <a:gd name="T40" fmla="*/ 179 w 638"/>
                      <a:gd name="T41" fmla="*/ 8 h 607"/>
                      <a:gd name="T42" fmla="*/ 166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423" name="Freeform 207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188 w 664"/>
                      <a:gd name="T1" fmla="*/ 0 h 629"/>
                      <a:gd name="T2" fmla="*/ 301 w 664"/>
                      <a:gd name="T3" fmla="*/ 87 h 629"/>
                      <a:gd name="T4" fmla="*/ 434 w 664"/>
                      <a:gd name="T5" fmla="*/ 192 h 629"/>
                      <a:gd name="T6" fmla="*/ 519 w 664"/>
                      <a:gd name="T7" fmla="*/ 248 h 629"/>
                      <a:gd name="T8" fmla="*/ 605 w 664"/>
                      <a:gd name="T9" fmla="*/ 305 h 629"/>
                      <a:gd name="T10" fmla="*/ 662 w 664"/>
                      <a:gd name="T11" fmla="*/ 341 h 629"/>
                      <a:gd name="T12" fmla="*/ 664 w 664"/>
                      <a:gd name="T13" fmla="*/ 365 h 629"/>
                      <a:gd name="T14" fmla="*/ 633 w 664"/>
                      <a:gd name="T15" fmla="*/ 410 h 629"/>
                      <a:gd name="T16" fmla="*/ 571 w 664"/>
                      <a:gd name="T17" fmla="*/ 503 h 629"/>
                      <a:gd name="T18" fmla="*/ 520 w 664"/>
                      <a:gd name="T19" fmla="*/ 588 h 629"/>
                      <a:gd name="T20" fmla="*/ 490 w 664"/>
                      <a:gd name="T21" fmla="*/ 629 h 629"/>
                      <a:gd name="T22" fmla="*/ 467 w 664"/>
                      <a:gd name="T23" fmla="*/ 629 h 629"/>
                      <a:gd name="T24" fmla="*/ 197 w 664"/>
                      <a:gd name="T25" fmla="*/ 422 h 629"/>
                      <a:gd name="T26" fmla="*/ 6 w 664"/>
                      <a:gd name="T27" fmla="*/ 290 h 629"/>
                      <a:gd name="T28" fmla="*/ 0 w 664"/>
                      <a:gd name="T29" fmla="*/ 275 h 629"/>
                      <a:gd name="T30" fmla="*/ 67 w 664"/>
                      <a:gd name="T31" fmla="*/ 178 h 629"/>
                      <a:gd name="T32" fmla="*/ 121 w 664"/>
                      <a:gd name="T33" fmla="*/ 93 h 629"/>
                      <a:gd name="T34" fmla="*/ 169 w 664"/>
                      <a:gd name="T35" fmla="*/ 11 h 629"/>
                      <a:gd name="T36" fmla="*/ 179 w 664"/>
                      <a:gd name="T37" fmla="*/ 27 h 629"/>
                      <a:gd name="T38" fmla="*/ 173 w 664"/>
                      <a:gd name="T39" fmla="*/ 59 h 629"/>
                      <a:gd name="T40" fmla="*/ 322 w 664"/>
                      <a:gd name="T41" fmla="*/ 347 h 629"/>
                      <a:gd name="T42" fmla="*/ 628 w 664"/>
                      <a:gd name="T43" fmla="*/ 407 h 629"/>
                      <a:gd name="T44" fmla="*/ 616 w 664"/>
                      <a:gd name="T45" fmla="*/ 419 h 629"/>
                      <a:gd name="T46" fmla="*/ 318 w 664"/>
                      <a:gd name="T47" fmla="*/ 372 h 629"/>
                      <a:gd name="T48" fmla="*/ 303 w 664"/>
                      <a:gd name="T49" fmla="*/ 360 h 629"/>
                      <a:gd name="T50" fmla="*/ 163 w 664"/>
                      <a:gd name="T51" fmla="*/ 80 h 629"/>
                      <a:gd name="T52" fmla="*/ 144 w 664"/>
                      <a:gd name="T53" fmla="*/ 83 h 629"/>
                      <a:gd name="T54" fmla="*/ 80 w 664"/>
                      <a:gd name="T55" fmla="*/ 185 h 629"/>
                      <a:gd name="T56" fmla="*/ 212 w 664"/>
                      <a:gd name="T57" fmla="*/ 234 h 629"/>
                      <a:gd name="T58" fmla="*/ 68 w 664"/>
                      <a:gd name="T59" fmla="*/ 197 h 629"/>
                      <a:gd name="T60" fmla="*/ 30 w 664"/>
                      <a:gd name="T61" fmla="*/ 269 h 629"/>
                      <a:gd name="T62" fmla="*/ 32 w 664"/>
                      <a:gd name="T63" fmla="*/ 281 h 629"/>
                      <a:gd name="T64" fmla="*/ 169 w 664"/>
                      <a:gd name="T65" fmla="*/ 378 h 629"/>
                      <a:gd name="T66" fmla="*/ 300 w 664"/>
                      <a:gd name="T67" fmla="*/ 471 h 629"/>
                      <a:gd name="T68" fmla="*/ 395 w 664"/>
                      <a:gd name="T69" fmla="*/ 548 h 629"/>
                      <a:gd name="T70" fmla="*/ 462 w 664"/>
                      <a:gd name="T71" fmla="*/ 608 h 629"/>
                      <a:gd name="T72" fmla="*/ 482 w 664"/>
                      <a:gd name="T73" fmla="*/ 610 h 629"/>
                      <a:gd name="T74" fmla="*/ 516 w 664"/>
                      <a:gd name="T75" fmla="*/ 554 h 629"/>
                      <a:gd name="T76" fmla="*/ 411 w 664"/>
                      <a:gd name="T77" fmla="*/ 383 h 629"/>
                      <a:gd name="T78" fmla="*/ 430 w 664"/>
                      <a:gd name="T79" fmla="*/ 382 h 629"/>
                      <a:gd name="T80" fmla="*/ 536 w 664"/>
                      <a:gd name="T81" fmla="*/ 529 h 629"/>
                      <a:gd name="T82" fmla="*/ 579 w 664"/>
                      <a:gd name="T83" fmla="*/ 464 h 629"/>
                      <a:gd name="T84" fmla="*/ 623 w 664"/>
                      <a:gd name="T85" fmla="*/ 409 h 629"/>
                      <a:gd name="T86" fmla="*/ 645 w 664"/>
                      <a:gd name="T87" fmla="*/ 367 h 629"/>
                      <a:gd name="T88" fmla="*/ 585 w 664"/>
                      <a:gd name="T89" fmla="*/ 324 h 629"/>
                      <a:gd name="T90" fmla="*/ 432 w 664"/>
                      <a:gd name="T91" fmla="*/ 209 h 629"/>
                      <a:gd name="T92" fmla="*/ 240 w 664"/>
                      <a:gd name="T93" fmla="*/ 58 h 629"/>
                      <a:gd name="T94" fmla="*/ 181 w 664"/>
                      <a:gd name="T95" fmla="*/ 14 h 629"/>
                      <a:gd name="T96" fmla="*/ 188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</p:grpSp>
          <p:sp>
            <p:nvSpPr>
              <p:cNvPr id="418" name="Freeform 208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28 w 730"/>
                  <a:gd name="T1" fmla="*/ 255 h 286"/>
                  <a:gd name="T2" fmla="*/ 62 w 730"/>
                  <a:gd name="T3" fmla="*/ 261 h 286"/>
                  <a:gd name="T4" fmla="*/ 151 w 730"/>
                  <a:gd name="T5" fmla="*/ 254 h 286"/>
                  <a:gd name="T6" fmla="*/ 173 w 730"/>
                  <a:gd name="T7" fmla="*/ 228 h 286"/>
                  <a:gd name="T8" fmla="*/ 163 w 730"/>
                  <a:gd name="T9" fmla="*/ 186 h 286"/>
                  <a:gd name="T10" fmla="*/ 141 w 730"/>
                  <a:gd name="T11" fmla="*/ 158 h 286"/>
                  <a:gd name="T12" fmla="*/ 141 w 730"/>
                  <a:gd name="T13" fmla="*/ 138 h 286"/>
                  <a:gd name="T14" fmla="*/ 195 w 730"/>
                  <a:gd name="T15" fmla="*/ 113 h 286"/>
                  <a:gd name="T16" fmla="*/ 262 w 730"/>
                  <a:gd name="T17" fmla="*/ 111 h 286"/>
                  <a:gd name="T18" fmla="*/ 348 w 730"/>
                  <a:gd name="T19" fmla="*/ 122 h 286"/>
                  <a:gd name="T20" fmla="*/ 416 w 730"/>
                  <a:gd name="T21" fmla="*/ 152 h 286"/>
                  <a:gd name="T22" fmla="*/ 451 w 730"/>
                  <a:gd name="T23" fmla="*/ 172 h 286"/>
                  <a:gd name="T24" fmla="*/ 448 w 730"/>
                  <a:gd name="T25" fmla="*/ 192 h 286"/>
                  <a:gd name="T26" fmla="*/ 441 w 730"/>
                  <a:gd name="T27" fmla="*/ 223 h 286"/>
                  <a:gd name="T28" fmla="*/ 447 w 730"/>
                  <a:gd name="T29" fmla="*/ 262 h 286"/>
                  <a:gd name="T30" fmla="*/ 484 w 730"/>
                  <a:gd name="T31" fmla="*/ 280 h 286"/>
                  <a:gd name="T32" fmla="*/ 560 w 730"/>
                  <a:gd name="T33" fmla="*/ 286 h 286"/>
                  <a:gd name="T34" fmla="*/ 614 w 730"/>
                  <a:gd name="T35" fmla="*/ 252 h 286"/>
                  <a:gd name="T36" fmla="*/ 623 w 730"/>
                  <a:gd name="T37" fmla="*/ 220 h 286"/>
                  <a:gd name="T38" fmla="*/ 607 w 730"/>
                  <a:gd name="T39" fmla="*/ 169 h 286"/>
                  <a:gd name="T40" fmla="*/ 581 w 730"/>
                  <a:gd name="T41" fmla="*/ 142 h 286"/>
                  <a:gd name="T42" fmla="*/ 583 w 730"/>
                  <a:gd name="T43" fmla="*/ 111 h 286"/>
                  <a:gd name="T44" fmla="*/ 613 w 730"/>
                  <a:gd name="T45" fmla="*/ 106 h 286"/>
                  <a:gd name="T46" fmla="*/ 642 w 730"/>
                  <a:gd name="T47" fmla="*/ 96 h 286"/>
                  <a:gd name="T48" fmla="*/ 651 w 730"/>
                  <a:gd name="T49" fmla="*/ 52 h 286"/>
                  <a:gd name="T50" fmla="*/ 674 w 730"/>
                  <a:gd name="T51" fmla="*/ 20 h 286"/>
                  <a:gd name="T52" fmla="*/ 730 w 730"/>
                  <a:gd name="T53" fmla="*/ 27 h 286"/>
                  <a:gd name="T54" fmla="*/ 728 w 730"/>
                  <a:gd name="T55" fmla="*/ 10 h 286"/>
                  <a:gd name="T56" fmla="*/ 677 w 730"/>
                  <a:gd name="T57" fmla="*/ 0 h 286"/>
                  <a:gd name="T58" fmla="*/ 654 w 730"/>
                  <a:gd name="T59" fmla="*/ 5 h 286"/>
                  <a:gd name="T60" fmla="*/ 643 w 730"/>
                  <a:gd name="T61" fmla="*/ 29 h 286"/>
                  <a:gd name="T62" fmla="*/ 638 w 730"/>
                  <a:gd name="T63" fmla="*/ 60 h 286"/>
                  <a:gd name="T64" fmla="*/ 630 w 730"/>
                  <a:gd name="T65" fmla="*/ 86 h 286"/>
                  <a:gd name="T66" fmla="*/ 598 w 730"/>
                  <a:gd name="T67" fmla="*/ 93 h 286"/>
                  <a:gd name="T68" fmla="*/ 572 w 730"/>
                  <a:gd name="T69" fmla="*/ 94 h 286"/>
                  <a:gd name="T70" fmla="*/ 562 w 730"/>
                  <a:gd name="T71" fmla="*/ 131 h 286"/>
                  <a:gd name="T72" fmla="*/ 534 w 730"/>
                  <a:gd name="T73" fmla="*/ 104 h 286"/>
                  <a:gd name="T74" fmla="*/ 436 w 730"/>
                  <a:gd name="T75" fmla="*/ 76 h 286"/>
                  <a:gd name="T76" fmla="*/ 331 w 730"/>
                  <a:gd name="T77" fmla="*/ 52 h 286"/>
                  <a:gd name="T78" fmla="*/ 240 w 730"/>
                  <a:gd name="T79" fmla="*/ 48 h 286"/>
                  <a:gd name="T80" fmla="*/ 162 w 730"/>
                  <a:gd name="T81" fmla="*/ 59 h 286"/>
                  <a:gd name="T82" fmla="*/ 97 w 730"/>
                  <a:gd name="T83" fmla="*/ 77 h 286"/>
                  <a:gd name="T84" fmla="*/ 37 w 730"/>
                  <a:gd name="T85" fmla="*/ 99 h 286"/>
                  <a:gd name="T86" fmla="*/ 2 w 730"/>
                  <a:gd name="T87" fmla="*/ 172 h 286"/>
                  <a:gd name="T88" fmla="*/ 0 w 730"/>
                  <a:gd name="T89" fmla="*/ 203 h 286"/>
                  <a:gd name="T90" fmla="*/ 5 w 730"/>
                  <a:gd name="T91" fmla="*/ 231 h 286"/>
                  <a:gd name="T92" fmla="*/ 28 w 730"/>
                  <a:gd name="T93" fmla="*/ 255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</p:grpSp>
        <p:grpSp>
          <p:nvGrpSpPr>
            <p:cNvPr id="171" name="Group 209"/>
            <p:cNvGrpSpPr>
              <a:grpSpLocks noChangeAspect="1"/>
            </p:cNvGrpSpPr>
            <p:nvPr/>
          </p:nvGrpSpPr>
          <p:grpSpPr bwMode="auto">
            <a:xfrm>
              <a:off x="4295775" y="5111750"/>
              <a:ext cx="1400175" cy="1096963"/>
              <a:chOff x="4188" y="839"/>
              <a:chExt cx="1158" cy="907"/>
            </a:xfrm>
          </p:grpSpPr>
          <p:grpSp>
            <p:nvGrpSpPr>
              <p:cNvPr id="398" name="Group 210"/>
              <p:cNvGrpSpPr>
                <a:grpSpLocks noChangeAspect="1"/>
              </p:cNvGrpSpPr>
              <p:nvPr/>
            </p:nvGrpSpPr>
            <p:grpSpPr bwMode="auto">
              <a:xfrm>
                <a:off x="4188" y="839"/>
                <a:ext cx="1158" cy="907"/>
                <a:chOff x="3456" y="336"/>
                <a:chExt cx="1728" cy="1354"/>
              </a:xfrm>
            </p:grpSpPr>
            <p:sp>
              <p:nvSpPr>
                <p:cNvPr id="400" name="Freeform 211"/>
                <p:cNvSpPr>
                  <a:spLocks noChangeAspect="1"/>
                </p:cNvSpPr>
                <p:nvPr/>
              </p:nvSpPr>
              <p:spPr bwMode="auto">
                <a:xfrm>
                  <a:off x="3471" y="354"/>
                  <a:ext cx="1695" cy="1318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1" name="Freeform 212"/>
                <p:cNvSpPr>
                  <a:spLocks noChangeAspect="1"/>
                </p:cNvSpPr>
                <p:nvPr/>
              </p:nvSpPr>
              <p:spPr bwMode="auto">
                <a:xfrm>
                  <a:off x="3654" y="707"/>
                  <a:ext cx="769" cy="393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2" name="Freeform 213"/>
                <p:cNvSpPr>
                  <a:spLocks noChangeAspect="1"/>
                </p:cNvSpPr>
                <p:nvPr/>
              </p:nvSpPr>
              <p:spPr bwMode="auto">
                <a:xfrm>
                  <a:off x="4490" y="886"/>
                  <a:ext cx="574" cy="181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3" name="Freeform 214"/>
                <p:cNvSpPr>
                  <a:spLocks noChangeAspect="1"/>
                </p:cNvSpPr>
                <p:nvPr/>
              </p:nvSpPr>
              <p:spPr bwMode="auto">
                <a:xfrm>
                  <a:off x="4521" y="1142"/>
                  <a:ext cx="205" cy="176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4" name="Freeform 215"/>
                <p:cNvSpPr>
                  <a:spLocks noChangeAspect="1"/>
                </p:cNvSpPr>
                <p:nvPr/>
              </p:nvSpPr>
              <p:spPr bwMode="auto">
                <a:xfrm>
                  <a:off x="4863" y="1032"/>
                  <a:ext cx="182" cy="285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5" name="Freeform 216"/>
                <p:cNvSpPr>
                  <a:spLocks noChangeAspect="1"/>
                </p:cNvSpPr>
                <p:nvPr/>
              </p:nvSpPr>
              <p:spPr bwMode="auto">
                <a:xfrm>
                  <a:off x="4507" y="1274"/>
                  <a:ext cx="128" cy="237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6" name="Freeform 217"/>
                <p:cNvSpPr>
                  <a:spLocks noChangeAspect="1"/>
                </p:cNvSpPr>
                <p:nvPr/>
              </p:nvSpPr>
              <p:spPr bwMode="auto">
                <a:xfrm>
                  <a:off x="4386" y="1142"/>
                  <a:ext cx="55" cy="429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7" name="Freeform 218"/>
                <p:cNvSpPr>
                  <a:spLocks noChangeAspect="1"/>
                </p:cNvSpPr>
                <p:nvPr/>
              </p:nvSpPr>
              <p:spPr bwMode="auto">
                <a:xfrm>
                  <a:off x="4134" y="627"/>
                  <a:ext cx="477" cy="245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8" name="Freeform 219"/>
                <p:cNvSpPr>
                  <a:spLocks noChangeAspect="1"/>
                </p:cNvSpPr>
                <p:nvPr/>
              </p:nvSpPr>
              <p:spPr bwMode="auto">
                <a:xfrm>
                  <a:off x="4054" y="665"/>
                  <a:ext cx="476" cy="246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09" name="Freeform 220"/>
                <p:cNvSpPr>
                  <a:spLocks noChangeAspect="1"/>
                </p:cNvSpPr>
                <p:nvPr/>
              </p:nvSpPr>
              <p:spPr bwMode="auto">
                <a:xfrm>
                  <a:off x="4021" y="740"/>
                  <a:ext cx="175" cy="105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0" name="Freeform 221"/>
                <p:cNvSpPr>
                  <a:spLocks noChangeAspect="1"/>
                </p:cNvSpPr>
                <p:nvPr/>
              </p:nvSpPr>
              <p:spPr bwMode="auto">
                <a:xfrm>
                  <a:off x="4812" y="759"/>
                  <a:ext cx="186" cy="113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1" name="Freeform 222"/>
                <p:cNvSpPr>
                  <a:spLocks noChangeAspect="1"/>
                </p:cNvSpPr>
                <p:nvPr/>
              </p:nvSpPr>
              <p:spPr bwMode="auto">
                <a:xfrm>
                  <a:off x="4746" y="766"/>
                  <a:ext cx="142" cy="100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2" name="Freeform 223"/>
                <p:cNvSpPr>
                  <a:spLocks noChangeAspect="1"/>
                </p:cNvSpPr>
                <p:nvPr/>
              </p:nvSpPr>
              <p:spPr bwMode="auto">
                <a:xfrm>
                  <a:off x="4072" y="402"/>
                  <a:ext cx="295" cy="160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3" name="Freeform 224"/>
                <p:cNvSpPr>
                  <a:spLocks noChangeAspect="1"/>
                </p:cNvSpPr>
                <p:nvPr/>
              </p:nvSpPr>
              <p:spPr bwMode="auto">
                <a:xfrm>
                  <a:off x="3995" y="425"/>
                  <a:ext cx="120" cy="81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4" name="Freeform 225"/>
                <p:cNvSpPr>
                  <a:spLocks noChangeAspect="1"/>
                </p:cNvSpPr>
                <p:nvPr/>
              </p:nvSpPr>
              <p:spPr bwMode="auto">
                <a:xfrm>
                  <a:off x="3456" y="336"/>
                  <a:ext cx="1728" cy="1354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415" name="Freeform 226"/>
                <p:cNvSpPr>
                  <a:spLocks noChangeAspect="1"/>
                </p:cNvSpPr>
                <p:nvPr/>
              </p:nvSpPr>
              <p:spPr bwMode="auto">
                <a:xfrm>
                  <a:off x="3475" y="464"/>
                  <a:ext cx="262" cy="218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 sz="1100" dirty="0"/>
                </a:p>
              </p:txBody>
            </p:sp>
          </p:grpSp>
          <p:sp>
            <p:nvSpPr>
              <p:cNvPr id="399" name="Text Box 227"/>
              <p:cNvSpPr txBox="1">
                <a:spLocks noChangeAspect="1" noChangeArrowheads="1"/>
              </p:cNvSpPr>
              <p:nvPr/>
            </p:nvSpPr>
            <p:spPr bwMode="auto">
              <a:xfrm rot="1682032">
                <a:off x="4535" y="1193"/>
                <a:ext cx="0" cy="30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0" tIns="0" rIns="0" bIns="0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100" b="1">
                  <a:solidFill>
                    <a:schemeClr val="bg1"/>
                  </a:solidFill>
                  <a:ea typeface="宋体" charset="-122"/>
                </a:endParaRPr>
              </a:p>
            </p:txBody>
          </p:sp>
        </p:grpSp>
        <p:grpSp>
          <p:nvGrpSpPr>
            <p:cNvPr id="172" name="Group 228"/>
            <p:cNvGrpSpPr>
              <a:grpSpLocks noChangeAspect="1"/>
            </p:cNvGrpSpPr>
            <p:nvPr/>
          </p:nvGrpSpPr>
          <p:grpSpPr bwMode="auto">
            <a:xfrm>
              <a:off x="6764338" y="2203450"/>
              <a:ext cx="1344612" cy="1087438"/>
              <a:chOff x="4337" y="513"/>
              <a:chExt cx="1006" cy="814"/>
            </a:xfrm>
          </p:grpSpPr>
          <p:grpSp>
            <p:nvGrpSpPr>
              <p:cNvPr id="349" name="Group 229"/>
              <p:cNvGrpSpPr>
                <a:grpSpLocks noChangeAspect="1"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374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395" name="Rectangle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96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397" name="Freeform 233"/>
                  <p:cNvSpPr>
                    <a:spLocks noChangeAspect="1"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375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392" name="Rectangle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2" y="1057"/>
                    <a:ext cx="295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93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1100"/>
                  </a:p>
                </p:txBody>
              </p:sp>
              <p:sp>
                <p:nvSpPr>
                  <p:cNvPr id="394" name="Freeform 237"/>
                  <p:cNvSpPr>
                    <a:spLocks noChangeAspect="1"/>
                  </p:cNvSpPr>
                  <p:nvPr/>
                </p:nvSpPr>
                <p:spPr bwMode="auto">
                  <a:xfrm>
                    <a:off x="3992" y="1010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1100"/>
                  </a:p>
                </p:txBody>
              </p:sp>
            </p:grpSp>
            <p:grpSp>
              <p:nvGrpSpPr>
                <p:cNvPr id="376" name="Group 238"/>
                <p:cNvGrpSpPr>
                  <a:grpSpLocks noChangeAspect="1"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389" name="Rectangle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90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391" name="Freeform 241"/>
                  <p:cNvSpPr>
                    <a:spLocks noChangeAspect="1"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377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386" name="Rectangle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87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388" name="Freeform 245"/>
                  <p:cNvSpPr>
                    <a:spLocks noChangeAspect="1"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378" name="Group 246"/>
                <p:cNvGrpSpPr>
                  <a:grpSpLocks noChangeAspect="1"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383" name="Rectangle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84" name="Freeform 248"/>
                  <p:cNvSpPr>
                    <a:spLocks noChangeAspect="1"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385" name="Freeform 249"/>
                  <p:cNvSpPr>
                    <a:spLocks noChangeAspect="1"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  <p:grpSp>
              <p:nvGrpSpPr>
                <p:cNvPr id="379" name="Group 250"/>
                <p:cNvGrpSpPr>
                  <a:grpSpLocks noChangeAspect="1"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380" name="Rectangle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sz="1100">
                      <a:ea typeface="宋体" charset="-122"/>
                    </a:endParaRPr>
                  </a:p>
                </p:txBody>
              </p:sp>
              <p:sp>
                <p:nvSpPr>
                  <p:cNvPr id="381" name="Freeform 252"/>
                  <p:cNvSpPr>
                    <a:spLocks noChangeAspect="1"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  <p:sp>
                <p:nvSpPr>
                  <p:cNvPr id="382" name="Freeform 253"/>
                  <p:cNvSpPr>
                    <a:spLocks noChangeAspect="1"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100" dirty="0"/>
                  </a:p>
                </p:txBody>
              </p:sp>
            </p:grpSp>
          </p:grpSp>
          <p:grpSp>
            <p:nvGrpSpPr>
              <p:cNvPr id="350" name="Group 254"/>
              <p:cNvGrpSpPr>
                <a:grpSpLocks noChangeAspect="1"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371" name="Rectangle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72" name="Freeform 256"/>
                <p:cNvSpPr>
                  <a:spLocks noChangeAspect="1"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73" name="Freeform 257"/>
                <p:cNvSpPr>
                  <a:spLocks noChangeAspect="1"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51" name="Group 258"/>
              <p:cNvGrpSpPr>
                <a:grpSpLocks noChangeAspect="1"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368" name="Rectangle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69" name="Freeform 260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70" name="Freeform 261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52" name="Group 262"/>
              <p:cNvGrpSpPr>
                <a:grpSpLocks noChangeAspect="1"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365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66" name="Freeform 264"/>
                <p:cNvSpPr>
                  <a:spLocks noChangeAspect="1"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67" name="Freeform 265"/>
                <p:cNvSpPr>
                  <a:spLocks noChangeAspect="1"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53" name="Group 266"/>
              <p:cNvGrpSpPr>
                <a:grpSpLocks noChangeAspect="1"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362" name="Rectangle 2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63" name="Freeform 268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64" name="Freeform 269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54" name="Group 270"/>
              <p:cNvGrpSpPr>
                <a:grpSpLocks noChangeAspect="1"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359" name="Rectangle 271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60" name="Freeform 272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61" name="Freeform 273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55" name="Group 274"/>
              <p:cNvGrpSpPr>
                <a:grpSpLocks noChangeAspect="1"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356" name="Rectangle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57" name="Freeform 276"/>
                <p:cNvSpPr>
                  <a:spLocks noChangeAspect="1"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58" name="Freeform 277"/>
                <p:cNvSpPr>
                  <a:spLocks noChangeAspect="1"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</p:grpSp>
        <p:sp>
          <p:nvSpPr>
            <p:cNvPr id="173" name="AutoShape 278"/>
            <p:cNvSpPr>
              <a:spLocks noChangeAspect="1" noChangeArrowheads="1"/>
            </p:cNvSpPr>
            <p:nvPr/>
          </p:nvSpPr>
          <p:spPr bwMode="auto">
            <a:xfrm rot="17146099" flipV="1">
              <a:off x="2925763" y="4702175"/>
              <a:ext cx="658812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100">
                <a:ea typeface="宋体" charset="-122"/>
              </a:endParaRPr>
            </a:p>
          </p:txBody>
        </p:sp>
        <p:sp>
          <p:nvSpPr>
            <p:cNvPr id="174" name="AutoShape 279"/>
            <p:cNvSpPr>
              <a:spLocks noChangeAspect="1" noChangeArrowheads="1"/>
            </p:cNvSpPr>
            <p:nvPr/>
          </p:nvSpPr>
          <p:spPr bwMode="auto">
            <a:xfrm rot="12439449" flipV="1">
              <a:off x="7473950" y="3413125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100">
                <a:ea typeface="宋体" charset="-122"/>
              </a:endParaRPr>
            </a:p>
          </p:txBody>
        </p:sp>
        <p:sp>
          <p:nvSpPr>
            <p:cNvPr id="175" name="AutoShape 280"/>
            <p:cNvSpPr>
              <a:spLocks noChangeAspect="1" noChangeArrowheads="1"/>
            </p:cNvSpPr>
            <p:nvPr/>
          </p:nvSpPr>
          <p:spPr bwMode="auto">
            <a:xfrm rot="6458884" flipV="1">
              <a:off x="5957887" y="62071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100">
                <a:ea typeface="宋体" charset="-122"/>
              </a:endParaRPr>
            </a:p>
          </p:txBody>
        </p:sp>
        <p:sp>
          <p:nvSpPr>
            <p:cNvPr id="176" name="AutoShape 281"/>
            <p:cNvSpPr>
              <a:spLocks noChangeAspect="1" noChangeArrowheads="1"/>
            </p:cNvSpPr>
            <p:nvPr/>
          </p:nvSpPr>
          <p:spPr bwMode="auto">
            <a:xfrm rot="4247095" flipV="1">
              <a:off x="2719387" y="56356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100">
                <a:ea typeface="宋体" charset="-122"/>
              </a:endParaRPr>
            </a:p>
          </p:txBody>
        </p:sp>
        <p:grpSp>
          <p:nvGrpSpPr>
            <p:cNvPr id="177" name="Group 282"/>
            <p:cNvGrpSpPr>
              <a:grpSpLocks noChangeAspect="1"/>
            </p:cNvGrpSpPr>
            <p:nvPr/>
          </p:nvGrpSpPr>
          <p:grpSpPr bwMode="auto">
            <a:xfrm>
              <a:off x="6146800" y="4667250"/>
              <a:ext cx="914400" cy="731838"/>
              <a:chOff x="4613" y="3703"/>
              <a:chExt cx="771" cy="617"/>
            </a:xfrm>
          </p:grpSpPr>
          <p:grpSp>
            <p:nvGrpSpPr>
              <p:cNvPr id="271" name="Group 283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346" name="Rectangle 284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6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47" name="Freeform 285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348" name="Freeform 286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9" cy="46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grpSp>
            <p:nvGrpSpPr>
              <p:cNvPr id="272" name="Group 287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343" name="Rectangle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44" name="Freeform 289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45" name="Freeform 290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273" name="Group 291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340" name="Rectangle 292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41" name="Freeform 293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42" name="Freeform 294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292" name="Group 295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337" name="Rectangle 296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38" name="Freeform 297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39" name="Freeform 298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10" name="Group 299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334" name="Rectangle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35" name="Freeform 301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36" name="Freeform 302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  <p:grpSp>
            <p:nvGrpSpPr>
              <p:cNvPr id="311" name="Group 303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313" name="Rectangle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100">
                    <a:ea typeface="宋体" charset="-122"/>
                  </a:endParaRPr>
                </a:p>
              </p:txBody>
            </p:sp>
            <p:sp>
              <p:nvSpPr>
                <p:cNvPr id="314" name="Freeform 305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  <p:sp>
              <p:nvSpPr>
                <p:cNvPr id="315" name="Freeform 306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100" dirty="0"/>
                </a:p>
              </p:txBody>
            </p:sp>
          </p:grpSp>
        </p:grpSp>
        <p:grpSp>
          <p:nvGrpSpPr>
            <p:cNvPr id="178" name="Group 307"/>
            <p:cNvGrpSpPr>
              <a:grpSpLocks noChangeAspect="1"/>
            </p:cNvGrpSpPr>
            <p:nvPr/>
          </p:nvGrpSpPr>
          <p:grpSpPr bwMode="auto">
            <a:xfrm>
              <a:off x="1266825" y="2676525"/>
              <a:ext cx="1304925" cy="1828800"/>
              <a:chOff x="383" y="986"/>
              <a:chExt cx="994" cy="1393"/>
            </a:xfrm>
          </p:grpSpPr>
          <p:sp>
            <p:nvSpPr>
              <p:cNvPr id="196" name="AutoShape 308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197" name="Rectangle 309"/>
              <p:cNvSpPr>
                <a:spLocks noChangeAspect="1"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100">
                  <a:ea typeface="宋体" charset="-122"/>
                </a:endParaRPr>
              </a:p>
            </p:txBody>
          </p:sp>
          <p:sp>
            <p:nvSpPr>
              <p:cNvPr id="202" name="Freeform 310"/>
              <p:cNvSpPr>
                <a:spLocks noChangeAspect="1"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2302 w 2302"/>
                  <a:gd name="T1" fmla="*/ 578 h 736"/>
                  <a:gd name="T2" fmla="*/ 0 w 2302"/>
                  <a:gd name="T3" fmla="*/ 0 h 736"/>
                  <a:gd name="T4" fmla="*/ 0 w 2302"/>
                  <a:gd name="T5" fmla="*/ 736 h 736"/>
                  <a:gd name="T6" fmla="*/ 2302 w 2302"/>
                  <a:gd name="T7" fmla="*/ 736 h 736"/>
                  <a:gd name="T8" fmla="*/ 2302 w 2302"/>
                  <a:gd name="T9" fmla="*/ 578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03" name="Freeform 311"/>
              <p:cNvSpPr>
                <a:spLocks noChangeAspect="1"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849 w 2052"/>
                  <a:gd name="T1" fmla="*/ 384 h 2199"/>
                  <a:gd name="T2" fmla="*/ 806 w 2052"/>
                  <a:gd name="T3" fmla="*/ 415 h 2199"/>
                  <a:gd name="T4" fmla="*/ 749 w 2052"/>
                  <a:gd name="T5" fmla="*/ 497 h 2199"/>
                  <a:gd name="T6" fmla="*/ 699 w 2052"/>
                  <a:gd name="T7" fmla="*/ 560 h 2199"/>
                  <a:gd name="T8" fmla="*/ 636 w 2052"/>
                  <a:gd name="T9" fmla="*/ 599 h 2199"/>
                  <a:gd name="T10" fmla="*/ 604 w 2052"/>
                  <a:gd name="T11" fmla="*/ 672 h 2199"/>
                  <a:gd name="T12" fmla="*/ 528 w 2052"/>
                  <a:gd name="T13" fmla="*/ 811 h 2199"/>
                  <a:gd name="T14" fmla="*/ 449 w 2052"/>
                  <a:gd name="T15" fmla="*/ 937 h 2199"/>
                  <a:gd name="T16" fmla="*/ 418 w 2052"/>
                  <a:gd name="T17" fmla="*/ 941 h 2199"/>
                  <a:gd name="T18" fmla="*/ 328 w 2052"/>
                  <a:gd name="T19" fmla="*/ 935 h 2199"/>
                  <a:gd name="T20" fmla="*/ 219 w 2052"/>
                  <a:gd name="T21" fmla="*/ 928 h 2199"/>
                  <a:gd name="T22" fmla="*/ 137 w 2052"/>
                  <a:gd name="T23" fmla="*/ 932 h 2199"/>
                  <a:gd name="T24" fmla="*/ 69 w 2052"/>
                  <a:gd name="T25" fmla="*/ 966 h 2199"/>
                  <a:gd name="T26" fmla="*/ 3 w 2052"/>
                  <a:gd name="T27" fmla="*/ 1025 h 2199"/>
                  <a:gd name="T28" fmla="*/ 8 w 2052"/>
                  <a:gd name="T29" fmla="*/ 1242 h 2199"/>
                  <a:gd name="T30" fmla="*/ 8 w 2052"/>
                  <a:gd name="T31" fmla="*/ 1358 h 2199"/>
                  <a:gd name="T32" fmla="*/ 43 w 2052"/>
                  <a:gd name="T33" fmla="*/ 1473 h 2199"/>
                  <a:gd name="T34" fmla="*/ 131 w 2052"/>
                  <a:gd name="T35" fmla="*/ 1571 h 2199"/>
                  <a:gd name="T36" fmla="*/ 189 w 2052"/>
                  <a:gd name="T37" fmla="*/ 1663 h 2199"/>
                  <a:gd name="T38" fmla="*/ 305 w 2052"/>
                  <a:gd name="T39" fmla="*/ 1699 h 2199"/>
                  <a:gd name="T40" fmla="*/ 428 w 2052"/>
                  <a:gd name="T41" fmla="*/ 1679 h 2199"/>
                  <a:gd name="T42" fmla="*/ 510 w 2052"/>
                  <a:gd name="T43" fmla="*/ 1648 h 2199"/>
                  <a:gd name="T44" fmla="*/ 607 w 2052"/>
                  <a:gd name="T45" fmla="*/ 1590 h 2199"/>
                  <a:gd name="T46" fmla="*/ 652 w 2052"/>
                  <a:gd name="T47" fmla="*/ 1542 h 2199"/>
                  <a:gd name="T48" fmla="*/ 702 w 2052"/>
                  <a:gd name="T49" fmla="*/ 1506 h 2199"/>
                  <a:gd name="T50" fmla="*/ 751 w 2052"/>
                  <a:gd name="T51" fmla="*/ 1471 h 2199"/>
                  <a:gd name="T52" fmla="*/ 810 w 2052"/>
                  <a:gd name="T53" fmla="*/ 1445 h 2199"/>
                  <a:gd name="T54" fmla="*/ 933 w 2052"/>
                  <a:gd name="T55" fmla="*/ 1427 h 2199"/>
                  <a:gd name="T56" fmla="*/ 980 w 2052"/>
                  <a:gd name="T57" fmla="*/ 1405 h 2199"/>
                  <a:gd name="T58" fmla="*/ 1045 w 2052"/>
                  <a:gd name="T59" fmla="*/ 1395 h 2199"/>
                  <a:gd name="T60" fmla="*/ 1099 w 2052"/>
                  <a:gd name="T61" fmla="*/ 1502 h 2199"/>
                  <a:gd name="T62" fmla="*/ 1153 w 2052"/>
                  <a:gd name="T63" fmla="*/ 1602 h 2199"/>
                  <a:gd name="T64" fmla="*/ 1198 w 2052"/>
                  <a:gd name="T65" fmla="*/ 1710 h 2199"/>
                  <a:gd name="T66" fmla="*/ 1245 w 2052"/>
                  <a:gd name="T67" fmla="*/ 1792 h 2199"/>
                  <a:gd name="T68" fmla="*/ 1266 w 2052"/>
                  <a:gd name="T69" fmla="*/ 1857 h 2199"/>
                  <a:gd name="T70" fmla="*/ 1317 w 2052"/>
                  <a:gd name="T71" fmla="*/ 1913 h 2199"/>
                  <a:gd name="T72" fmla="*/ 1385 w 2052"/>
                  <a:gd name="T73" fmla="*/ 1949 h 2199"/>
                  <a:gd name="T74" fmla="*/ 2052 w 2052"/>
                  <a:gd name="T75" fmla="*/ 221 h 2199"/>
                  <a:gd name="T76" fmla="*/ 2029 w 2052"/>
                  <a:gd name="T77" fmla="*/ 212 h 2199"/>
                  <a:gd name="T78" fmla="*/ 1970 w 2052"/>
                  <a:gd name="T79" fmla="*/ 204 h 2199"/>
                  <a:gd name="T80" fmla="*/ 1863 w 2052"/>
                  <a:gd name="T81" fmla="*/ 204 h 2199"/>
                  <a:gd name="T82" fmla="*/ 1792 w 2052"/>
                  <a:gd name="T83" fmla="*/ 204 h 2199"/>
                  <a:gd name="T84" fmla="*/ 1766 w 2052"/>
                  <a:gd name="T85" fmla="*/ 157 h 2199"/>
                  <a:gd name="T86" fmla="*/ 1697 w 2052"/>
                  <a:gd name="T87" fmla="*/ 102 h 2199"/>
                  <a:gd name="T88" fmla="*/ 1637 w 2052"/>
                  <a:gd name="T89" fmla="*/ 47 h 2199"/>
                  <a:gd name="T90" fmla="*/ 1621 w 2052"/>
                  <a:gd name="T91" fmla="*/ 0 h 2199"/>
                  <a:gd name="T92" fmla="*/ 1510 w 2052"/>
                  <a:gd name="T93" fmla="*/ 52 h 2199"/>
                  <a:gd name="T94" fmla="*/ 1261 w 2052"/>
                  <a:gd name="T95" fmla="*/ 170 h 2199"/>
                  <a:gd name="T96" fmla="*/ 1003 w 2052"/>
                  <a:gd name="T97" fmla="*/ 300 h 2199"/>
                  <a:gd name="T98" fmla="*/ 857 w 2052"/>
                  <a:gd name="T99" fmla="*/ 384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19" name="Freeform 312"/>
              <p:cNvSpPr>
                <a:spLocks noChangeAspect="1"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590 w 701"/>
                  <a:gd name="T1" fmla="*/ 1 h 1386"/>
                  <a:gd name="T2" fmla="*/ 565 w 701"/>
                  <a:gd name="T3" fmla="*/ 19 h 1386"/>
                  <a:gd name="T4" fmla="*/ 548 w 701"/>
                  <a:gd name="T5" fmla="*/ 19 h 1386"/>
                  <a:gd name="T6" fmla="*/ 517 w 701"/>
                  <a:gd name="T7" fmla="*/ 32 h 1386"/>
                  <a:gd name="T8" fmla="*/ 483 w 701"/>
                  <a:gd name="T9" fmla="*/ 64 h 1386"/>
                  <a:gd name="T10" fmla="*/ 478 w 701"/>
                  <a:gd name="T11" fmla="*/ 67 h 1386"/>
                  <a:gd name="T12" fmla="*/ 457 w 701"/>
                  <a:gd name="T13" fmla="*/ 67 h 1386"/>
                  <a:gd name="T14" fmla="*/ 423 w 701"/>
                  <a:gd name="T15" fmla="*/ 80 h 1386"/>
                  <a:gd name="T16" fmla="*/ 388 w 701"/>
                  <a:gd name="T17" fmla="*/ 108 h 1386"/>
                  <a:gd name="T18" fmla="*/ 360 w 701"/>
                  <a:gd name="T19" fmla="*/ 129 h 1386"/>
                  <a:gd name="T20" fmla="*/ 351 w 701"/>
                  <a:gd name="T21" fmla="*/ 137 h 1386"/>
                  <a:gd name="T22" fmla="*/ 339 w 701"/>
                  <a:gd name="T23" fmla="*/ 156 h 1386"/>
                  <a:gd name="T24" fmla="*/ 317 w 701"/>
                  <a:gd name="T25" fmla="*/ 231 h 1386"/>
                  <a:gd name="T26" fmla="*/ 291 w 701"/>
                  <a:gd name="T27" fmla="*/ 332 h 1386"/>
                  <a:gd name="T28" fmla="*/ 275 w 701"/>
                  <a:gd name="T29" fmla="*/ 489 h 1386"/>
                  <a:gd name="T30" fmla="*/ 242 w 701"/>
                  <a:gd name="T31" fmla="*/ 595 h 1386"/>
                  <a:gd name="T32" fmla="*/ 184 w 701"/>
                  <a:gd name="T33" fmla="*/ 770 h 1386"/>
                  <a:gd name="T34" fmla="*/ 144 w 701"/>
                  <a:gd name="T35" fmla="*/ 886 h 1386"/>
                  <a:gd name="T36" fmla="*/ 76 w 701"/>
                  <a:gd name="T37" fmla="*/ 1043 h 1386"/>
                  <a:gd name="T38" fmla="*/ 13 w 701"/>
                  <a:gd name="T39" fmla="*/ 1207 h 1386"/>
                  <a:gd name="T40" fmla="*/ 2 w 701"/>
                  <a:gd name="T41" fmla="*/ 1344 h 1386"/>
                  <a:gd name="T42" fmla="*/ 8 w 701"/>
                  <a:gd name="T43" fmla="*/ 1372 h 1386"/>
                  <a:gd name="T44" fmla="*/ 45 w 701"/>
                  <a:gd name="T45" fmla="*/ 1375 h 1386"/>
                  <a:gd name="T46" fmla="*/ 112 w 701"/>
                  <a:gd name="T47" fmla="*/ 1382 h 1386"/>
                  <a:gd name="T48" fmla="*/ 188 w 701"/>
                  <a:gd name="T49" fmla="*/ 1385 h 1386"/>
                  <a:gd name="T50" fmla="*/ 255 w 701"/>
                  <a:gd name="T51" fmla="*/ 1386 h 1386"/>
                  <a:gd name="T52" fmla="*/ 297 w 701"/>
                  <a:gd name="T53" fmla="*/ 1382 h 1386"/>
                  <a:gd name="T54" fmla="*/ 338 w 701"/>
                  <a:gd name="T55" fmla="*/ 1349 h 1386"/>
                  <a:gd name="T56" fmla="*/ 367 w 701"/>
                  <a:gd name="T57" fmla="*/ 1306 h 1386"/>
                  <a:gd name="T58" fmla="*/ 373 w 701"/>
                  <a:gd name="T59" fmla="*/ 1254 h 1386"/>
                  <a:gd name="T60" fmla="*/ 373 w 701"/>
                  <a:gd name="T61" fmla="*/ 1188 h 1386"/>
                  <a:gd name="T62" fmla="*/ 393 w 701"/>
                  <a:gd name="T63" fmla="*/ 909 h 1386"/>
                  <a:gd name="T64" fmla="*/ 447 w 701"/>
                  <a:gd name="T65" fmla="*/ 741 h 1386"/>
                  <a:gd name="T66" fmla="*/ 496 w 701"/>
                  <a:gd name="T67" fmla="*/ 615 h 1386"/>
                  <a:gd name="T68" fmla="*/ 518 w 701"/>
                  <a:gd name="T69" fmla="*/ 553 h 1386"/>
                  <a:gd name="T70" fmla="*/ 535 w 701"/>
                  <a:gd name="T71" fmla="*/ 547 h 1386"/>
                  <a:gd name="T72" fmla="*/ 570 w 701"/>
                  <a:gd name="T73" fmla="*/ 536 h 1386"/>
                  <a:gd name="T74" fmla="*/ 602 w 701"/>
                  <a:gd name="T75" fmla="*/ 523 h 1386"/>
                  <a:gd name="T76" fmla="*/ 633 w 701"/>
                  <a:gd name="T77" fmla="*/ 510 h 1386"/>
                  <a:gd name="T78" fmla="*/ 657 w 701"/>
                  <a:gd name="T79" fmla="*/ 492 h 1386"/>
                  <a:gd name="T80" fmla="*/ 688 w 701"/>
                  <a:gd name="T81" fmla="*/ 432 h 1386"/>
                  <a:gd name="T82" fmla="*/ 696 w 701"/>
                  <a:gd name="T83" fmla="*/ 95 h 1386"/>
                  <a:gd name="T84" fmla="*/ 683 w 701"/>
                  <a:gd name="T85" fmla="*/ 63 h 1386"/>
                  <a:gd name="T86" fmla="*/ 644 w 701"/>
                  <a:gd name="T87" fmla="*/ 1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20" name="Freeform 313"/>
              <p:cNvSpPr>
                <a:spLocks noChangeAspect="1"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43 w 265"/>
                  <a:gd name="T1" fmla="*/ 147 h 324"/>
                  <a:gd name="T2" fmla="*/ 0 w 265"/>
                  <a:gd name="T3" fmla="*/ 195 h 324"/>
                  <a:gd name="T4" fmla="*/ 0 w 265"/>
                  <a:gd name="T5" fmla="*/ 200 h 324"/>
                  <a:gd name="T6" fmla="*/ 0 w 265"/>
                  <a:gd name="T7" fmla="*/ 213 h 324"/>
                  <a:gd name="T8" fmla="*/ 3 w 265"/>
                  <a:gd name="T9" fmla="*/ 229 h 324"/>
                  <a:gd name="T10" fmla="*/ 11 w 265"/>
                  <a:gd name="T11" fmla="*/ 244 h 324"/>
                  <a:gd name="T12" fmla="*/ 18 w 265"/>
                  <a:gd name="T13" fmla="*/ 252 h 324"/>
                  <a:gd name="T14" fmla="*/ 27 w 265"/>
                  <a:gd name="T15" fmla="*/ 263 h 324"/>
                  <a:gd name="T16" fmla="*/ 37 w 265"/>
                  <a:gd name="T17" fmla="*/ 274 h 324"/>
                  <a:gd name="T18" fmla="*/ 48 w 265"/>
                  <a:gd name="T19" fmla="*/ 289 h 324"/>
                  <a:gd name="T20" fmla="*/ 60 w 265"/>
                  <a:gd name="T21" fmla="*/ 300 h 324"/>
                  <a:gd name="T22" fmla="*/ 73 w 265"/>
                  <a:gd name="T23" fmla="*/ 311 h 324"/>
                  <a:gd name="T24" fmla="*/ 84 w 265"/>
                  <a:gd name="T25" fmla="*/ 320 h 324"/>
                  <a:gd name="T26" fmla="*/ 97 w 265"/>
                  <a:gd name="T27" fmla="*/ 324 h 324"/>
                  <a:gd name="T28" fmla="*/ 108 w 265"/>
                  <a:gd name="T29" fmla="*/ 324 h 324"/>
                  <a:gd name="T30" fmla="*/ 119 w 265"/>
                  <a:gd name="T31" fmla="*/ 324 h 324"/>
                  <a:gd name="T32" fmla="*/ 129 w 265"/>
                  <a:gd name="T33" fmla="*/ 321 h 324"/>
                  <a:gd name="T34" fmla="*/ 137 w 265"/>
                  <a:gd name="T35" fmla="*/ 318 h 324"/>
                  <a:gd name="T36" fmla="*/ 144 w 265"/>
                  <a:gd name="T37" fmla="*/ 315 h 324"/>
                  <a:gd name="T38" fmla="*/ 148 w 265"/>
                  <a:gd name="T39" fmla="*/ 311 h 324"/>
                  <a:gd name="T40" fmla="*/ 150 w 265"/>
                  <a:gd name="T41" fmla="*/ 310 h 324"/>
                  <a:gd name="T42" fmla="*/ 152 w 265"/>
                  <a:gd name="T43" fmla="*/ 308 h 324"/>
                  <a:gd name="T44" fmla="*/ 265 w 265"/>
                  <a:gd name="T45" fmla="*/ 195 h 324"/>
                  <a:gd name="T46" fmla="*/ 221 w 265"/>
                  <a:gd name="T47" fmla="*/ 0 h 324"/>
                  <a:gd name="T48" fmla="*/ 184 w 265"/>
                  <a:gd name="T49" fmla="*/ 34 h 324"/>
                  <a:gd name="T50" fmla="*/ 168 w 265"/>
                  <a:gd name="T51" fmla="*/ 34 h 324"/>
                  <a:gd name="T52" fmla="*/ 178 w 265"/>
                  <a:gd name="T53" fmla="*/ 108 h 324"/>
                  <a:gd name="T54" fmla="*/ 179 w 265"/>
                  <a:gd name="T55" fmla="*/ 111 h 324"/>
                  <a:gd name="T56" fmla="*/ 181 w 265"/>
                  <a:gd name="T57" fmla="*/ 116 h 324"/>
                  <a:gd name="T58" fmla="*/ 178 w 265"/>
                  <a:gd name="T59" fmla="*/ 124 h 324"/>
                  <a:gd name="T60" fmla="*/ 168 w 265"/>
                  <a:gd name="T61" fmla="*/ 131 h 324"/>
                  <a:gd name="T62" fmla="*/ 160 w 265"/>
                  <a:gd name="T63" fmla="*/ 132 h 324"/>
                  <a:gd name="T64" fmla="*/ 150 w 265"/>
                  <a:gd name="T65" fmla="*/ 132 h 324"/>
                  <a:gd name="T66" fmla="*/ 142 w 265"/>
                  <a:gd name="T67" fmla="*/ 131 h 324"/>
                  <a:gd name="T68" fmla="*/ 134 w 265"/>
                  <a:gd name="T69" fmla="*/ 129 h 324"/>
                  <a:gd name="T70" fmla="*/ 127 w 265"/>
                  <a:gd name="T71" fmla="*/ 127 h 324"/>
                  <a:gd name="T72" fmla="*/ 123 w 265"/>
                  <a:gd name="T73" fmla="*/ 126 h 324"/>
                  <a:gd name="T74" fmla="*/ 119 w 265"/>
                  <a:gd name="T75" fmla="*/ 124 h 324"/>
                  <a:gd name="T76" fmla="*/ 118 w 265"/>
                  <a:gd name="T77" fmla="*/ 124 h 324"/>
                  <a:gd name="T78" fmla="*/ 118 w 265"/>
                  <a:gd name="T79" fmla="*/ 129 h 324"/>
                  <a:gd name="T80" fmla="*/ 118 w 265"/>
                  <a:gd name="T81" fmla="*/ 139 h 324"/>
                  <a:gd name="T82" fmla="*/ 113 w 265"/>
                  <a:gd name="T83" fmla="*/ 152 h 324"/>
                  <a:gd name="T84" fmla="*/ 102 w 265"/>
                  <a:gd name="T85" fmla="*/ 163 h 324"/>
                  <a:gd name="T86" fmla="*/ 94 w 265"/>
                  <a:gd name="T87" fmla="*/ 166 h 324"/>
                  <a:gd name="T88" fmla="*/ 85 w 265"/>
                  <a:gd name="T89" fmla="*/ 169 h 324"/>
                  <a:gd name="T90" fmla="*/ 79 w 265"/>
                  <a:gd name="T91" fmla="*/ 171 h 324"/>
                  <a:gd name="T92" fmla="*/ 71 w 265"/>
                  <a:gd name="T93" fmla="*/ 171 h 324"/>
                  <a:gd name="T94" fmla="*/ 63 w 265"/>
                  <a:gd name="T95" fmla="*/ 169 h 324"/>
                  <a:gd name="T96" fmla="*/ 56 w 265"/>
                  <a:gd name="T97" fmla="*/ 165 h 324"/>
                  <a:gd name="T98" fmla="*/ 50 w 265"/>
                  <a:gd name="T99" fmla="*/ 156 h 324"/>
                  <a:gd name="T100" fmla="*/ 43 w 265"/>
                  <a:gd name="T101" fmla="*/ 147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21" name="Freeform 314"/>
              <p:cNvSpPr>
                <a:spLocks noChangeAspect="1"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470 h 704"/>
                  <a:gd name="T2" fmla="*/ 0 w 400"/>
                  <a:gd name="T3" fmla="*/ 478 h 704"/>
                  <a:gd name="T4" fmla="*/ 1 w 400"/>
                  <a:gd name="T5" fmla="*/ 500 h 704"/>
                  <a:gd name="T6" fmla="*/ 5 w 400"/>
                  <a:gd name="T7" fmla="*/ 531 h 704"/>
                  <a:gd name="T8" fmla="*/ 9 w 400"/>
                  <a:gd name="T9" fmla="*/ 567 h 704"/>
                  <a:gd name="T10" fmla="*/ 14 w 400"/>
                  <a:gd name="T11" fmla="*/ 584 h 704"/>
                  <a:gd name="T12" fmla="*/ 21 w 400"/>
                  <a:gd name="T13" fmla="*/ 604 h 704"/>
                  <a:gd name="T14" fmla="*/ 29 w 400"/>
                  <a:gd name="T15" fmla="*/ 622 h 704"/>
                  <a:gd name="T16" fmla="*/ 38 w 400"/>
                  <a:gd name="T17" fmla="*/ 639 h 704"/>
                  <a:gd name="T18" fmla="*/ 47 w 400"/>
                  <a:gd name="T19" fmla="*/ 654 h 704"/>
                  <a:gd name="T20" fmla="*/ 53 w 400"/>
                  <a:gd name="T21" fmla="*/ 665 h 704"/>
                  <a:gd name="T22" fmla="*/ 58 w 400"/>
                  <a:gd name="T23" fmla="*/ 672 h 704"/>
                  <a:gd name="T24" fmla="*/ 59 w 400"/>
                  <a:gd name="T25" fmla="*/ 675 h 704"/>
                  <a:gd name="T26" fmla="*/ 79 w 400"/>
                  <a:gd name="T27" fmla="*/ 704 h 704"/>
                  <a:gd name="T28" fmla="*/ 84 w 400"/>
                  <a:gd name="T29" fmla="*/ 702 h 704"/>
                  <a:gd name="T30" fmla="*/ 93 w 400"/>
                  <a:gd name="T31" fmla="*/ 693 h 704"/>
                  <a:gd name="T32" fmla="*/ 103 w 400"/>
                  <a:gd name="T33" fmla="*/ 675 h 704"/>
                  <a:gd name="T34" fmla="*/ 108 w 400"/>
                  <a:gd name="T35" fmla="*/ 644 h 704"/>
                  <a:gd name="T36" fmla="*/ 113 w 400"/>
                  <a:gd name="T37" fmla="*/ 610 h 704"/>
                  <a:gd name="T38" fmla="*/ 122 w 400"/>
                  <a:gd name="T39" fmla="*/ 581 h 704"/>
                  <a:gd name="T40" fmla="*/ 132 w 400"/>
                  <a:gd name="T41" fmla="*/ 562 h 704"/>
                  <a:gd name="T42" fmla="*/ 137 w 400"/>
                  <a:gd name="T43" fmla="*/ 555 h 704"/>
                  <a:gd name="T44" fmla="*/ 256 w 400"/>
                  <a:gd name="T45" fmla="*/ 449 h 704"/>
                  <a:gd name="T46" fmla="*/ 258 w 400"/>
                  <a:gd name="T47" fmla="*/ 446 h 704"/>
                  <a:gd name="T48" fmla="*/ 265 w 400"/>
                  <a:gd name="T49" fmla="*/ 436 h 704"/>
                  <a:gd name="T50" fmla="*/ 273 w 400"/>
                  <a:gd name="T51" fmla="*/ 423 h 704"/>
                  <a:gd name="T52" fmla="*/ 284 w 400"/>
                  <a:gd name="T53" fmla="*/ 407 h 704"/>
                  <a:gd name="T54" fmla="*/ 294 w 400"/>
                  <a:gd name="T55" fmla="*/ 389 h 704"/>
                  <a:gd name="T56" fmla="*/ 305 w 400"/>
                  <a:gd name="T57" fmla="*/ 370 h 704"/>
                  <a:gd name="T58" fmla="*/ 316 w 400"/>
                  <a:gd name="T59" fmla="*/ 354 h 704"/>
                  <a:gd name="T60" fmla="*/ 324 w 400"/>
                  <a:gd name="T61" fmla="*/ 341 h 704"/>
                  <a:gd name="T62" fmla="*/ 334 w 400"/>
                  <a:gd name="T63" fmla="*/ 328 h 704"/>
                  <a:gd name="T64" fmla="*/ 345 w 400"/>
                  <a:gd name="T65" fmla="*/ 310 h 704"/>
                  <a:gd name="T66" fmla="*/ 358 w 400"/>
                  <a:gd name="T67" fmla="*/ 292 h 704"/>
                  <a:gd name="T68" fmla="*/ 369 w 400"/>
                  <a:gd name="T69" fmla="*/ 273 h 704"/>
                  <a:gd name="T70" fmla="*/ 382 w 400"/>
                  <a:gd name="T71" fmla="*/ 255 h 704"/>
                  <a:gd name="T72" fmla="*/ 390 w 400"/>
                  <a:gd name="T73" fmla="*/ 241 h 704"/>
                  <a:gd name="T74" fmla="*/ 399 w 400"/>
                  <a:gd name="T75" fmla="*/ 231 h 704"/>
                  <a:gd name="T76" fmla="*/ 400 w 400"/>
                  <a:gd name="T77" fmla="*/ 228 h 704"/>
                  <a:gd name="T78" fmla="*/ 336 w 400"/>
                  <a:gd name="T79" fmla="*/ 0 h 704"/>
                  <a:gd name="T80" fmla="*/ 332 w 400"/>
                  <a:gd name="T81" fmla="*/ 5 h 704"/>
                  <a:gd name="T82" fmla="*/ 321 w 400"/>
                  <a:gd name="T83" fmla="*/ 18 h 704"/>
                  <a:gd name="T84" fmla="*/ 305 w 400"/>
                  <a:gd name="T85" fmla="*/ 39 h 704"/>
                  <a:gd name="T86" fmla="*/ 284 w 400"/>
                  <a:gd name="T87" fmla="*/ 65 h 704"/>
                  <a:gd name="T88" fmla="*/ 260 w 400"/>
                  <a:gd name="T89" fmla="*/ 97 h 704"/>
                  <a:gd name="T90" fmla="*/ 232 w 400"/>
                  <a:gd name="T91" fmla="*/ 132 h 704"/>
                  <a:gd name="T92" fmla="*/ 202 w 400"/>
                  <a:gd name="T93" fmla="*/ 171 h 704"/>
                  <a:gd name="T94" fmla="*/ 171 w 400"/>
                  <a:gd name="T95" fmla="*/ 213 h 704"/>
                  <a:gd name="T96" fmla="*/ 140 w 400"/>
                  <a:gd name="T97" fmla="*/ 253 h 704"/>
                  <a:gd name="T98" fmla="*/ 110 w 400"/>
                  <a:gd name="T99" fmla="*/ 295 h 704"/>
                  <a:gd name="T100" fmla="*/ 82 w 400"/>
                  <a:gd name="T101" fmla="*/ 334 h 704"/>
                  <a:gd name="T102" fmla="*/ 56 w 400"/>
                  <a:gd name="T103" fmla="*/ 371 h 704"/>
                  <a:gd name="T104" fmla="*/ 34 w 400"/>
                  <a:gd name="T105" fmla="*/ 404 h 704"/>
                  <a:gd name="T106" fmla="*/ 17 w 400"/>
                  <a:gd name="T107" fmla="*/ 433 h 704"/>
                  <a:gd name="T108" fmla="*/ 5 w 400"/>
                  <a:gd name="T109" fmla="*/ 455 h 704"/>
                  <a:gd name="T110" fmla="*/ 0 w 400"/>
                  <a:gd name="T111" fmla="*/ 470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22" name="Freeform 315"/>
              <p:cNvSpPr>
                <a:spLocks noChangeAspect="1"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73 w 1108"/>
                  <a:gd name="T1" fmla="*/ 441 h 1016"/>
                  <a:gd name="T2" fmla="*/ 63 w 1108"/>
                  <a:gd name="T3" fmla="*/ 431 h 1016"/>
                  <a:gd name="T4" fmla="*/ 38 w 1108"/>
                  <a:gd name="T5" fmla="*/ 409 h 1016"/>
                  <a:gd name="T6" fmla="*/ 28 w 1108"/>
                  <a:gd name="T7" fmla="*/ 397 h 1016"/>
                  <a:gd name="T8" fmla="*/ 10 w 1108"/>
                  <a:gd name="T9" fmla="*/ 333 h 1016"/>
                  <a:gd name="T10" fmla="*/ 0 w 1108"/>
                  <a:gd name="T11" fmla="*/ 294 h 1016"/>
                  <a:gd name="T12" fmla="*/ 4 w 1108"/>
                  <a:gd name="T13" fmla="*/ 287 h 1016"/>
                  <a:gd name="T14" fmla="*/ 23 w 1108"/>
                  <a:gd name="T15" fmla="*/ 273 h 1016"/>
                  <a:gd name="T16" fmla="*/ 57 w 1108"/>
                  <a:gd name="T17" fmla="*/ 249 h 1016"/>
                  <a:gd name="T18" fmla="*/ 99 w 1108"/>
                  <a:gd name="T19" fmla="*/ 218 h 1016"/>
                  <a:gd name="T20" fmla="*/ 134 w 1108"/>
                  <a:gd name="T21" fmla="*/ 194 h 1016"/>
                  <a:gd name="T22" fmla="*/ 178 w 1108"/>
                  <a:gd name="T23" fmla="*/ 162 h 1016"/>
                  <a:gd name="T24" fmla="*/ 243 w 1108"/>
                  <a:gd name="T25" fmla="*/ 121 h 1016"/>
                  <a:gd name="T26" fmla="*/ 325 w 1108"/>
                  <a:gd name="T27" fmla="*/ 76 h 1016"/>
                  <a:gd name="T28" fmla="*/ 425 w 1108"/>
                  <a:gd name="T29" fmla="*/ 37 h 1016"/>
                  <a:gd name="T30" fmla="*/ 541 w 1108"/>
                  <a:gd name="T31" fmla="*/ 10 h 1016"/>
                  <a:gd name="T32" fmla="*/ 670 w 1108"/>
                  <a:gd name="T33" fmla="*/ 0 h 1016"/>
                  <a:gd name="T34" fmla="*/ 811 w 1108"/>
                  <a:gd name="T35" fmla="*/ 16 h 1016"/>
                  <a:gd name="T36" fmla="*/ 895 w 1108"/>
                  <a:gd name="T37" fmla="*/ 42 h 1016"/>
                  <a:gd name="T38" fmla="*/ 961 w 1108"/>
                  <a:gd name="T39" fmla="*/ 84 h 1016"/>
                  <a:gd name="T40" fmla="*/ 1045 w 1108"/>
                  <a:gd name="T41" fmla="*/ 173 h 1016"/>
                  <a:gd name="T42" fmla="*/ 1103 w 1108"/>
                  <a:gd name="T43" fmla="*/ 317 h 1016"/>
                  <a:gd name="T44" fmla="*/ 1098 w 1108"/>
                  <a:gd name="T45" fmla="*/ 544 h 1016"/>
                  <a:gd name="T46" fmla="*/ 1081 w 1108"/>
                  <a:gd name="T47" fmla="*/ 719 h 1016"/>
                  <a:gd name="T48" fmla="*/ 1064 w 1108"/>
                  <a:gd name="T49" fmla="*/ 791 h 1016"/>
                  <a:gd name="T50" fmla="*/ 1069 w 1108"/>
                  <a:gd name="T51" fmla="*/ 841 h 1016"/>
                  <a:gd name="T52" fmla="*/ 1063 w 1108"/>
                  <a:gd name="T53" fmla="*/ 882 h 1016"/>
                  <a:gd name="T54" fmla="*/ 1040 w 1108"/>
                  <a:gd name="T55" fmla="*/ 914 h 1016"/>
                  <a:gd name="T56" fmla="*/ 1032 w 1108"/>
                  <a:gd name="T57" fmla="*/ 922 h 1016"/>
                  <a:gd name="T58" fmla="*/ 1011 w 1108"/>
                  <a:gd name="T59" fmla="*/ 948 h 1016"/>
                  <a:gd name="T60" fmla="*/ 980 w 1108"/>
                  <a:gd name="T61" fmla="*/ 983 h 1016"/>
                  <a:gd name="T62" fmla="*/ 955 w 1108"/>
                  <a:gd name="T63" fmla="*/ 1011 h 1016"/>
                  <a:gd name="T64" fmla="*/ 938 w 1108"/>
                  <a:gd name="T65" fmla="*/ 1008 h 1016"/>
                  <a:gd name="T66" fmla="*/ 924 w 1108"/>
                  <a:gd name="T67" fmla="*/ 966 h 1016"/>
                  <a:gd name="T68" fmla="*/ 922 w 1108"/>
                  <a:gd name="T69" fmla="*/ 946 h 1016"/>
                  <a:gd name="T70" fmla="*/ 914 w 1108"/>
                  <a:gd name="T71" fmla="*/ 899 h 1016"/>
                  <a:gd name="T72" fmla="*/ 882 w 1108"/>
                  <a:gd name="T73" fmla="*/ 891 h 1016"/>
                  <a:gd name="T74" fmla="*/ 846 w 1108"/>
                  <a:gd name="T75" fmla="*/ 901 h 1016"/>
                  <a:gd name="T76" fmla="*/ 809 w 1108"/>
                  <a:gd name="T77" fmla="*/ 912 h 1016"/>
                  <a:gd name="T78" fmla="*/ 777 w 1108"/>
                  <a:gd name="T79" fmla="*/ 922 h 1016"/>
                  <a:gd name="T80" fmla="*/ 756 w 1108"/>
                  <a:gd name="T81" fmla="*/ 925 h 1016"/>
                  <a:gd name="T82" fmla="*/ 737 w 1108"/>
                  <a:gd name="T83" fmla="*/ 936 h 1016"/>
                  <a:gd name="T84" fmla="*/ 711 w 1108"/>
                  <a:gd name="T85" fmla="*/ 943 h 1016"/>
                  <a:gd name="T86" fmla="*/ 674 w 1108"/>
                  <a:gd name="T87" fmla="*/ 928 h 1016"/>
                  <a:gd name="T88" fmla="*/ 622 w 1108"/>
                  <a:gd name="T89" fmla="*/ 875 h 1016"/>
                  <a:gd name="T90" fmla="*/ 578 w 1108"/>
                  <a:gd name="T91" fmla="*/ 785 h 1016"/>
                  <a:gd name="T92" fmla="*/ 543 w 1108"/>
                  <a:gd name="T93" fmla="*/ 691 h 1016"/>
                  <a:gd name="T94" fmla="*/ 504 w 1108"/>
                  <a:gd name="T95" fmla="*/ 620 h 1016"/>
                  <a:gd name="T96" fmla="*/ 469 w 1108"/>
                  <a:gd name="T97" fmla="*/ 596 h 1016"/>
                  <a:gd name="T98" fmla="*/ 423 w 1108"/>
                  <a:gd name="T99" fmla="*/ 578 h 1016"/>
                  <a:gd name="T100" fmla="*/ 362 w 1108"/>
                  <a:gd name="T101" fmla="*/ 554 h 1016"/>
                  <a:gd name="T102" fmla="*/ 291 w 1108"/>
                  <a:gd name="T103" fmla="*/ 526 h 1016"/>
                  <a:gd name="T104" fmla="*/ 220 w 1108"/>
                  <a:gd name="T105" fmla="*/ 499 h 1016"/>
                  <a:gd name="T106" fmla="*/ 155 w 1108"/>
                  <a:gd name="T107" fmla="*/ 473 h 1016"/>
                  <a:gd name="T108" fmla="*/ 105 w 1108"/>
                  <a:gd name="T109" fmla="*/ 454 h 1016"/>
                  <a:gd name="T110" fmla="*/ 76 w 1108"/>
                  <a:gd name="T111" fmla="*/ 442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23" name="Freeform 316"/>
              <p:cNvSpPr>
                <a:spLocks noChangeAspect="1"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60 w 900"/>
                  <a:gd name="T1" fmla="*/ 23 h 943"/>
                  <a:gd name="T2" fmla="*/ 38 w 900"/>
                  <a:gd name="T3" fmla="*/ 117 h 943"/>
                  <a:gd name="T4" fmla="*/ 10 w 900"/>
                  <a:gd name="T5" fmla="*/ 217 h 943"/>
                  <a:gd name="T6" fmla="*/ 12 w 900"/>
                  <a:gd name="T7" fmla="*/ 254 h 943"/>
                  <a:gd name="T8" fmla="*/ 52 w 900"/>
                  <a:gd name="T9" fmla="*/ 296 h 943"/>
                  <a:gd name="T10" fmla="*/ 76 w 900"/>
                  <a:gd name="T11" fmla="*/ 343 h 943"/>
                  <a:gd name="T12" fmla="*/ 55 w 900"/>
                  <a:gd name="T13" fmla="*/ 486 h 943"/>
                  <a:gd name="T14" fmla="*/ 41 w 900"/>
                  <a:gd name="T15" fmla="*/ 528 h 943"/>
                  <a:gd name="T16" fmla="*/ 26 w 900"/>
                  <a:gd name="T17" fmla="*/ 599 h 943"/>
                  <a:gd name="T18" fmla="*/ 50 w 900"/>
                  <a:gd name="T19" fmla="*/ 641 h 943"/>
                  <a:gd name="T20" fmla="*/ 89 w 900"/>
                  <a:gd name="T21" fmla="*/ 662 h 943"/>
                  <a:gd name="T22" fmla="*/ 89 w 900"/>
                  <a:gd name="T23" fmla="*/ 719 h 943"/>
                  <a:gd name="T24" fmla="*/ 117 w 900"/>
                  <a:gd name="T25" fmla="*/ 740 h 943"/>
                  <a:gd name="T26" fmla="*/ 113 w 900"/>
                  <a:gd name="T27" fmla="*/ 775 h 943"/>
                  <a:gd name="T28" fmla="*/ 147 w 900"/>
                  <a:gd name="T29" fmla="*/ 806 h 943"/>
                  <a:gd name="T30" fmla="*/ 154 w 900"/>
                  <a:gd name="T31" fmla="*/ 816 h 943"/>
                  <a:gd name="T32" fmla="*/ 167 w 900"/>
                  <a:gd name="T33" fmla="*/ 882 h 943"/>
                  <a:gd name="T34" fmla="*/ 172 w 900"/>
                  <a:gd name="T35" fmla="*/ 906 h 943"/>
                  <a:gd name="T36" fmla="*/ 197 w 900"/>
                  <a:gd name="T37" fmla="*/ 927 h 943"/>
                  <a:gd name="T38" fmla="*/ 255 w 900"/>
                  <a:gd name="T39" fmla="*/ 943 h 943"/>
                  <a:gd name="T40" fmla="*/ 318 w 900"/>
                  <a:gd name="T41" fmla="*/ 940 h 943"/>
                  <a:gd name="T42" fmla="*/ 356 w 900"/>
                  <a:gd name="T43" fmla="*/ 932 h 943"/>
                  <a:gd name="T44" fmla="*/ 557 w 900"/>
                  <a:gd name="T45" fmla="*/ 862 h 943"/>
                  <a:gd name="T46" fmla="*/ 638 w 900"/>
                  <a:gd name="T47" fmla="*/ 819 h 943"/>
                  <a:gd name="T48" fmla="*/ 722 w 900"/>
                  <a:gd name="T49" fmla="*/ 757 h 943"/>
                  <a:gd name="T50" fmla="*/ 743 w 900"/>
                  <a:gd name="T51" fmla="*/ 638 h 943"/>
                  <a:gd name="T52" fmla="*/ 753 w 900"/>
                  <a:gd name="T53" fmla="*/ 565 h 943"/>
                  <a:gd name="T54" fmla="*/ 800 w 900"/>
                  <a:gd name="T55" fmla="*/ 559 h 943"/>
                  <a:gd name="T56" fmla="*/ 864 w 900"/>
                  <a:gd name="T57" fmla="*/ 514 h 943"/>
                  <a:gd name="T58" fmla="*/ 900 w 900"/>
                  <a:gd name="T59" fmla="*/ 407 h 943"/>
                  <a:gd name="T60" fmla="*/ 888 w 900"/>
                  <a:gd name="T61" fmla="*/ 301 h 943"/>
                  <a:gd name="T62" fmla="*/ 848 w 900"/>
                  <a:gd name="T63" fmla="*/ 251 h 943"/>
                  <a:gd name="T64" fmla="*/ 795 w 900"/>
                  <a:gd name="T65" fmla="*/ 257 h 943"/>
                  <a:gd name="T66" fmla="*/ 748 w 900"/>
                  <a:gd name="T67" fmla="*/ 278 h 943"/>
                  <a:gd name="T68" fmla="*/ 725 w 900"/>
                  <a:gd name="T69" fmla="*/ 323 h 943"/>
                  <a:gd name="T70" fmla="*/ 714 w 900"/>
                  <a:gd name="T71" fmla="*/ 359 h 943"/>
                  <a:gd name="T72" fmla="*/ 616 w 900"/>
                  <a:gd name="T73" fmla="*/ 401 h 943"/>
                  <a:gd name="T74" fmla="*/ 598 w 900"/>
                  <a:gd name="T75" fmla="*/ 372 h 943"/>
                  <a:gd name="T76" fmla="*/ 564 w 900"/>
                  <a:gd name="T77" fmla="*/ 296 h 943"/>
                  <a:gd name="T78" fmla="*/ 541 w 900"/>
                  <a:gd name="T79" fmla="*/ 201 h 943"/>
                  <a:gd name="T80" fmla="*/ 527 w 900"/>
                  <a:gd name="T81" fmla="*/ 146 h 943"/>
                  <a:gd name="T82" fmla="*/ 501 w 900"/>
                  <a:gd name="T83" fmla="*/ 115 h 943"/>
                  <a:gd name="T84" fmla="*/ 464 w 900"/>
                  <a:gd name="T85" fmla="*/ 86 h 943"/>
                  <a:gd name="T86" fmla="*/ 435 w 900"/>
                  <a:gd name="T87" fmla="*/ 79 h 943"/>
                  <a:gd name="T88" fmla="*/ 378 w 900"/>
                  <a:gd name="T89" fmla="*/ 92 h 943"/>
                  <a:gd name="T90" fmla="*/ 317 w 900"/>
                  <a:gd name="T91" fmla="*/ 99 h 943"/>
                  <a:gd name="T92" fmla="*/ 270 w 900"/>
                  <a:gd name="T93" fmla="*/ 78 h 943"/>
                  <a:gd name="T94" fmla="*/ 199 w 900"/>
                  <a:gd name="T95" fmla="*/ 37 h 943"/>
                  <a:gd name="T96" fmla="*/ 138 w 900"/>
                  <a:gd name="T97" fmla="*/ 7 h 943"/>
                  <a:gd name="T98" fmla="*/ 91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48" name="Freeform 317"/>
              <p:cNvSpPr>
                <a:spLocks noChangeAspect="1"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1112 w 1112"/>
                  <a:gd name="T1" fmla="*/ 280 h 438"/>
                  <a:gd name="T2" fmla="*/ 0 w 1112"/>
                  <a:gd name="T3" fmla="*/ 0 h 438"/>
                  <a:gd name="T4" fmla="*/ 0 w 1112"/>
                  <a:gd name="T5" fmla="*/ 438 h 438"/>
                  <a:gd name="T6" fmla="*/ 1112 w 1112"/>
                  <a:gd name="T7" fmla="*/ 438 h 438"/>
                  <a:gd name="T8" fmla="*/ 1112 w 1112"/>
                  <a:gd name="T9" fmla="*/ 280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49" name="Freeform 318"/>
              <p:cNvSpPr>
                <a:spLocks noChangeAspect="1"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0 w 420"/>
                  <a:gd name="T1" fmla="*/ 8 h 1312"/>
                  <a:gd name="T2" fmla="*/ 13 w 420"/>
                  <a:gd name="T3" fmla="*/ 8 h 1312"/>
                  <a:gd name="T4" fmla="*/ 20 w 420"/>
                  <a:gd name="T5" fmla="*/ 6 h 1312"/>
                  <a:gd name="T6" fmla="*/ 31 w 420"/>
                  <a:gd name="T7" fmla="*/ 5 h 1312"/>
                  <a:gd name="T8" fmla="*/ 46 w 420"/>
                  <a:gd name="T9" fmla="*/ 3 h 1312"/>
                  <a:gd name="T10" fmla="*/ 62 w 420"/>
                  <a:gd name="T11" fmla="*/ 3 h 1312"/>
                  <a:gd name="T12" fmla="*/ 78 w 420"/>
                  <a:gd name="T13" fmla="*/ 1 h 1312"/>
                  <a:gd name="T14" fmla="*/ 94 w 420"/>
                  <a:gd name="T15" fmla="*/ 0 h 1312"/>
                  <a:gd name="T16" fmla="*/ 110 w 420"/>
                  <a:gd name="T17" fmla="*/ 0 h 1312"/>
                  <a:gd name="T18" fmla="*/ 114 w 420"/>
                  <a:gd name="T19" fmla="*/ 1 h 1312"/>
                  <a:gd name="T20" fmla="*/ 120 w 420"/>
                  <a:gd name="T21" fmla="*/ 5 h 1312"/>
                  <a:gd name="T22" fmla="*/ 128 w 420"/>
                  <a:gd name="T23" fmla="*/ 14 h 1312"/>
                  <a:gd name="T24" fmla="*/ 135 w 420"/>
                  <a:gd name="T25" fmla="*/ 30 h 1312"/>
                  <a:gd name="T26" fmla="*/ 131 w 420"/>
                  <a:gd name="T27" fmla="*/ 51 h 1312"/>
                  <a:gd name="T28" fmla="*/ 118 w 420"/>
                  <a:gd name="T29" fmla="*/ 87 h 1312"/>
                  <a:gd name="T30" fmla="*/ 107 w 420"/>
                  <a:gd name="T31" fmla="*/ 119 h 1312"/>
                  <a:gd name="T32" fmla="*/ 101 w 420"/>
                  <a:gd name="T33" fmla="*/ 134 h 1312"/>
                  <a:gd name="T34" fmla="*/ 102 w 420"/>
                  <a:gd name="T35" fmla="*/ 142 h 1312"/>
                  <a:gd name="T36" fmla="*/ 107 w 420"/>
                  <a:gd name="T37" fmla="*/ 164 h 1312"/>
                  <a:gd name="T38" fmla="*/ 114 w 420"/>
                  <a:gd name="T39" fmla="*/ 198 h 1312"/>
                  <a:gd name="T40" fmla="*/ 125 w 420"/>
                  <a:gd name="T41" fmla="*/ 239 h 1312"/>
                  <a:gd name="T42" fmla="*/ 136 w 420"/>
                  <a:gd name="T43" fmla="*/ 287 h 1312"/>
                  <a:gd name="T44" fmla="*/ 152 w 420"/>
                  <a:gd name="T45" fmla="*/ 337 h 1312"/>
                  <a:gd name="T46" fmla="*/ 168 w 420"/>
                  <a:gd name="T47" fmla="*/ 386 h 1312"/>
                  <a:gd name="T48" fmla="*/ 188 w 420"/>
                  <a:gd name="T49" fmla="*/ 432 h 1312"/>
                  <a:gd name="T50" fmla="*/ 210 w 420"/>
                  <a:gd name="T51" fmla="*/ 478 h 1312"/>
                  <a:gd name="T52" fmla="*/ 235 w 420"/>
                  <a:gd name="T53" fmla="*/ 524 h 1312"/>
                  <a:gd name="T54" fmla="*/ 260 w 420"/>
                  <a:gd name="T55" fmla="*/ 576 h 1312"/>
                  <a:gd name="T56" fmla="*/ 286 w 420"/>
                  <a:gd name="T57" fmla="*/ 631 h 1312"/>
                  <a:gd name="T58" fmla="*/ 312 w 420"/>
                  <a:gd name="T59" fmla="*/ 691 h 1312"/>
                  <a:gd name="T60" fmla="*/ 336 w 420"/>
                  <a:gd name="T61" fmla="*/ 754 h 1312"/>
                  <a:gd name="T62" fmla="*/ 357 w 420"/>
                  <a:gd name="T63" fmla="*/ 823 h 1312"/>
                  <a:gd name="T64" fmla="*/ 373 w 420"/>
                  <a:gd name="T65" fmla="*/ 896 h 1312"/>
                  <a:gd name="T66" fmla="*/ 398 w 420"/>
                  <a:gd name="T67" fmla="*/ 1028 h 1312"/>
                  <a:gd name="T68" fmla="*/ 412 w 420"/>
                  <a:gd name="T69" fmla="*/ 1125 h 1312"/>
                  <a:gd name="T70" fmla="*/ 419 w 420"/>
                  <a:gd name="T71" fmla="*/ 1185 h 1312"/>
                  <a:gd name="T72" fmla="*/ 420 w 420"/>
                  <a:gd name="T73" fmla="*/ 1204 h 1312"/>
                  <a:gd name="T74" fmla="*/ 412 w 420"/>
                  <a:gd name="T75" fmla="*/ 1312 h 1312"/>
                  <a:gd name="T76" fmla="*/ 227 w 420"/>
                  <a:gd name="T77" fmla="*/ 1265 h 1312"/>
                  <a:gd name="T78" fmla="*/ 228 w 420"/>
                  <a:gd name="T79" fmla="*/ 1219 h 1312"/>
                  <a:gd name="T80" fmla="*/ 228 w 420"/>
                  <a:gd name="T81" fmla="*/ 1107 h 1312"/>
                  <a:gd name="T82" fmla="*/ 223 w 420"/>
                  <a:gd name="T83" fmla="*/ 976 h 1312"/>
                  <a:gd name="T84" fmla="*/ 210 w 420"/>
                  <a:gd name="T85" fmla="*/ 870 h 1312"/>
                  <a:gd name="T86" fmla="*/ 202 w 420"/>
                  <a:gd name="T87" fmla="*/ 836 h 1312"/>
                  <a:gd name="T88" fmla="*/ 188 w 420"/>
                  <a:gd name="T89" fmla="*/ 784 h 1312"/>
                  <a:gd name="T90" fmla="*/ 172 w 420"/>
                  <a:gd name="T91" fmla="*/ 720 h 1312"/>
                  <a:gd name="T92" fmla="*/ 152 w 420"/>
                  <a:gd name="T93" fmla="*/ 647 h 1312"/>
                  <a:gd name="T94" fmla="*/ 133 w 420"/>
                  <a:gd name="T95" fmla="*/ 574 h 1312"/>
                  <a:gd name="T96" fmla="*/ 114 w 420"/>
                  <a:gd name="T97" fmla="*/ 505 h 1312"/>
                  <a:gd name="T98" fmla="*/ 96 w 420"/>
                  <a:gd name="T99" fmla="*/ 447 h 1312"/>
                  <a:gd name="T100" fmla="*/ 81 w 420"/>
                  <a:gd name="T101" fmla="*/ 403 h 1312"/>
                  <a:gd name="T102" fmla="*/ 57 w 420"/>
                  <a:gd name="T103" fmla="*/ 310 h 1312"/>
                  <a:gd name="T104" fmla="*/ 49 w 420"/>
                  <a:gd name="T105" fmla="*/ 223 h 1312"/>
                  <a:gd name="T106" fmla="*/ 47 w 420"/>
                  <a:gd name="T107" fmla="*/ 158 h 1312"/>
                  <a:gd name="T108" fmla="*/ 49 w 420"/>
                  <a:gd name="T109" fmla="*/ 134 h 1312"/>
                  <a:gd name="T110" fmla="*/ 2 w 420"/>
                  <a:gd name="T111" fmla="*/ 47 h 1312"/>
                  <a:gd name="T112" fmla="*/ 2 w 420"/>
                  <a:gd name="T113" fmla="*/ 47 h 1312"/>
                  <a:gd name="T114" fmla="*/ 0 w 420"/>
                  <a:gd name="T115" fmla="*/ 42 h 1312"/>
                  <a:gd name="T116" fmla="*/ 2 w 420"/>
                  <a:gd name="T117" fmla="*/ 30 h 1312"/>
                  <a:gd name="T118" fmla="*/ 10 w 420"/>
                  <a:gd name="T119" fmla="*/ 8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68" name="Freeform 319"/>
              <p:cNvSpPr>
                <a:spLocks noChangeAspect="1"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5 h 38"/>
                  <a:gd name="T2" fmla="*/ 2 w 143"/>
                  <a:gd name="T3" fmla="*/ 25 h 38"/>
                  <a:gd name="T4" fmla="*/ 4 w 143"/>
                  <a:gd name="T5" fmla="*/ 21 h 38"/>
                  <a:gd name="T6" fmla="*/ 9 w 143"/>
                  <a:gd name="T7" fmla="*/ 18 h 38"/>
                  <a:gd name="T8" fmla="*/ 15 w 143"/>
                  <a:gd name="T9" fmla="*/ 15 h 38"/>
                  <a:gd name="T10" fmla="*/ 23 w 143"/>
                  <a:gd name="T11" fmla="*/ 12 h 38"/>
                  <a:gd name="T12" fmla="*/ 31 w 143"/>
                  <a:gd name="T13" fmla="*/ 9 h 38"/>
                  <a:gd name="T14" fmla="*/ 41 w 143"/>
                  <a:gd name="T15" fmla="*/ 5 h 38"/>
                  <a:gd name="T16" fmla="*/ 50 w 143"/>
                  <a:gd name="T17" fmla="*/ 4 h 38"/>
                  <a:gd name="T18" fmla="*/ 60 w 143"/>
                  <a:gd name="T19" fmla="*/ 4 h 38"/>
                  <a:gd name="T20" fmla="*/ 70 w 143"/>
                  <a:gd name="T21" fmla="*/ 4 h 38"/>
                  <a:gd name="T22" fmla="*/ 78 w 143"/>
                  <a:gd name="T23" fmla="*/ 2 h 38"/>
                  <a:gd name="T24" fmla="*/ 88 w 143"/>
                  <a:gd name="T25" fmla="*/ 2 h 38"/>
                  <a:gd name="T26" fmla="*/ 96 w 143"/>
                  <a:gd name="T27" fmla="*/ 2 h 38"/>
                  <a:gd name="T28" fmla="*/ 104 w 143"/>
                  <a:gd name="T29" fmla="*/ 2 h 38"/>
                  <a:gd name="T30" fmla="*/ 113 w 143"/>
                  <a:gd name="T31" fmla="*/ 2 h 38"/>
                  <a:gd name="T32" fmla="*/ 122 w 143"/>
                  <a:gd name="T33" fmla="*/ 0 h 38"/>
                  <a:gd name="T34" fmla="*/ 134 w 143"/>
                  <a:gd name="T35" fmla="*/ 2 h 38"/>
                  <a:gd name="T36" fmla="*/ 141 w 143"/>
                  <a:gd name="T37" fmla="*/ 5 h 38"/>
                  <a:gd name="T38" fmla="*/ 143 w 143"/>
                  <a:gd name="T39" fmla="*/ 9 h 38"/>
                  <a:gd name="T40" fmla="*/ 143 w 143"/>
                  <a:gd name="T41" fmla="*/ 10 h 38"/>
                  <a:gd name="T42" fmla="*/ 138 w 143"/>
                  <a:gd name="T43" fmla="*/ 15 h 38"/>
                  <a:gd name="T44" fmla="*/ 126 w 143"/>
                  <a:gd name="T45" fmla="*/ 23 h 38"/>
                  <a:gd name="T46" fmla="*/ 113 w 143"/>
                  <a:gd name="T47" fmla="*/ 33 h 38"/>
                  <a:gd name="T48" fmla="*/ 101 w 143"/>
                  <a:gd name="T49" fmla="*/ 38 h 38"/>
                  <a:gd name="T50" fmla="*/ 92 w 143"/>
                  <a:gd name="T51" fmla="*/ 36 h 38"/>
                  <a:gd name="T52" fmla="*/ 80 w 143"/>
                  <a:gd name="T53" fmla="*/ 34 h 38"/>
                  <a:gd name="T54" fmla="*/ 62 w 143"/>
                  <a:gd name="T55" fmla="*/ 33 h 38"/>
                  <a:gd name="T56" fmla="*/ 46 w 143"/>
                  <a:gd name="T57" fmla="*/ 31 h 38"/>
                  <a:gd name="T58" fmla="*/ 28 w 143"/>
                  <a:gd name="T59" fmla="*/ 28 h 38"/>
                  <a:gd name="T60" fmla="*/ 13 w 143"/>
                  <a:gd name="T61" fmla="*/ 26 h 38"/>
                  <a:gd name="T62" fmla="*/ 4 w 143"/>
                  <a:gd name="T63" fmla="*/ 25 h 38"/>
                  <a:gd name="T64" fmla="*/ 0 w 143"/>
                  <a:gd name="T65" fmla="*/ 25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69" name="Freeform 320"/>
              <p:cNvSpPr>
                <a:spLocks noChangeAspect="1"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4 h 41"/>
                  <a:gd name="T2" fmla="*/ 0 w 147"/>
                  <a:gd name="T3" fmla="*/ 4 h 41"/>
                  <a:gd name="T4" fmla="*/ 3 w 147"/>
                  <a:gd name="T5" fmla="*/ 4 h 41"/>
                  <a:gd name="T6" fmla="*/ 10 w 147"/>
                  <a:gd name="T7" fmla="*/ 5 h 41"/>
                  <a:gd name="T8" fmla="*/ 21 w 147"/>
                  <a:gd name="T9" fmla="*/ 7 h 41"/>
                  <a:gd name="T10" fmla="*/ 34 w 147"/>
                  <a:gd name="T11" fmla="*/ 7 h 41"/>
                  <a:gd name="T12" fmla="*/ 44 w 147"/>
                  <a:gd name="T13" fmla="*/ 4 h 41"/>
                  <a:gd name="T14" fmla="*/ 55 w 147"/>
                  <a:gd name="T15" fmla="*/ 0 h 41"/>
                  <a:gd name="T16" fmla="*/ 65 w 147"/>
                  <a:gd name="T17" fmla="*/ 0 h 41"/>
                  <a:gd name="T18" fmla="*/ 73 w 147"/>
                  <a:gd name="T19" fmla="*/ 2 h 41"/>
                  <a:gd name="T20" fmla="*/ 84 w 147"/>
                  <a:gd name="T21" fmla="*/ 5 h 41"/>
                  <a:gd name="T22" fmla="*/ 97 w 147"/>
                  <a:gd name="T23" fmla="*/ 9 h 41"/>
                  <a:gd name="T24" fmla="*/ 112 w 147"/>
                  <a:gd name="T25" fmla="*/ 13 h 41"/>
                  <a:gd name="T26" fmla="*/ 125 w 147"/>
                  <a:gd name="T27" fmla="*/ 17 h 41"/>
                  <a:gd name="T28" fmla="*/ 136 w 147"/>
                  <a:gd name="T29" fmla="*/ 20 h 41"/>
                  <a:gd name="T30" fmla="*/ 144 w 147"/>
                  <a:gd name="T31" fmla="*/ 21 h 41"/>
                  <a:gd name="T32" fmla="*/ 147 w 147"/>
                  <a:gd name="T33" fmla="*/ 23 h 41"/>
                  <a:gd name="T34" fmla="*/ 145 w 147"/>
                  <a:gd name="T35" fmla="*/ 23 h 41"/>
                  <a:gd name="T36" fmla="*/ 141 w 147"/>
                  <a:gd name="T37" fmla="*/ 25 h 41"/>
                  <a:gd name="T38" fmla="*/ 134 w 147"/>
                  <a:gd name="T39" fmla="*/ 28 h 41"/>
                  <a:gd name="T40" fmla="*/ 126 w 147"/>
                  <a:gd name="T41" fmla="*/ 31 h 41"/>
                  <a:gd name="T42" fmla="*/ 116 w 147"/>
                  <a:gd name="T43" fmla="*/ 33 h 41"/>
                  <a:gd name="T44" fmla="*/ 108 w 147"/>
                  <a:gd name="T45" fmla="*/ 36 h 41"/>
                  <a:gd name="T46" fmla="*/ 100 w 147"/>
                  <a:gd name="T47" fmla="*/ 38 h 41"/>
                  <a:gd name="T48" fmla="*/ 95 w 147"/>
                  <a:gd name="T49" fmla="*/ 39 h 41"/>
                  <a:gd name="T50" fmla="*/ 79 w 147"/>
                  <a:gd name="T51" fmla="*/ 41 h 41"/>
                  <a:gd name="T52" fmla="*/ 66 w 147"/>
                  <a:gd name="T53" fmla="*/ 39 h 41"/>
                  <a:gd name="T54" fmla="*/ 55 w 147"/>
                  <a:gd name="T55" fmla="*/ 36 h 41"/>
                  <a:gd name="T56" fmla="*/ 52 w 147"/>
                  <a:gd name="T57" fmla="*/ 34 h 41"/>
                  <a:gd name="T58" fmla="*/ 28 w 147"/>
                  <a:gd name="T59" fmla="*/ 36 h 41"/>
                  <a:gd name="T60" fmla="*/ 16 w 147"/>
                  <a:gd name="T61" fmla="*/ 30 h 41"/>
                  <a:gd name="T62" fmla="*/ 15 w 147"/>
                  <a:gd name="T63" fmla="*/ 28 h 41"/>
                  <a:gd name="T64" fmla="*/ 10 w 147"/>
                  <a:gd name="T65" fmla="*/ 21 h 41"/>
                  <a:gd name="T66" fmla="*/ 5 w 147"/>
                  <a:gd name="T67" fmla="*/ 13 h 41"/>
                  <a:gd name="T68" fmla="*/ 0 w 147"/>
                  <a:gd name="T69" fmla="*/ 4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  <p:sp>
            <p:nvSpPr>
              <p:cNvPr id="270" name="Freeform 321"/>
              <p:cNvSpPr>
                <a:spLocks noChangeAspect="1"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0 w 292"/>
                  <a:gd name="T1" fmla="*/ 24 h 138"/>
                  <a:gd name="T2" fmla="*/ 39 w 292"/>
                  <a:gd name="T3" fmla="*/ 19 h 138"/>
                  <a:gd name="T4" fmla="*/ 81 w 292"/>
                  <a:gd name="T5" fmla="*/ 9 h 138"/>
                  <a:gd name="T6" fmla="*/ 116 w 292"/>
                  <a:gd name="T7" fmla="*/ 3 h 138"/>
                  <a:gd name="T8" fmla="*/ 133 w 292"/>
                  <a:gd name="T9" fmla="*/ 1 h 138"/>
                  <a:gd name="T10" fmla="*/ 149 w 292"/>
                  <a:gd name="T11" fmla="*/ 0 h 138"/>
                  <a:gd name="T12" fmla="*/ 167 w 292"/>
                  <a:gd name="T13" fmla="*/ 0 h 138"/>
                  <a:gd name="T14" fmla="*/ 184 w 292"/>
                  <a:gd name="T15" fmla="*/ 1 h 138"/>
                  <a:gd name="T16" fmla="*/ 199 w 292"/>
                  <a:gd name="T17" fmla="*/ 6 h 138"/>
                  <a:gd name="T18" fmla="*/ 223 w 292"/>
                  <a:gd name="T19" fmla="*/ 17 h 138"/>
                  <a:gd name="T20" fmla="*/ 255 w 292"/>
                  <a:gd name="T21" fmla="*/ 32 h 138"/>
                  <a:gd name="T22" fmla="*/ 283 w 292"/>
                  <a:gd name="T23" fmla="*/ 48 h 138"/>
                  <a:gd name="T24" fmla="*/ 292 w 292"/>
                  <a:gd name="T25" fmla="*/ 58 h 138"/>
                  <a:gd name="T26" fmla="*/ 288 w 292"/>
                  <a:gd name="T27" fmla="*/ 64 h 138"/>
                  <a:gd name="T28" fmla="*/ 268 w 292"/>
                  <a:gd name="T29" fmla="*/ 63 h 138"/>
                  <a:gd name="T30" fmla="*/ 244 w 292"/>
                  <a:gd name="T31" fmla="*/ 54 h 138"/>
                  <a:gd name="T32" fmla="*/ 217 w 292"/>
                  <a:gd name="T33" fmla="*/ 43 h 138"/>
                  <a:gd name="T34" fmla="*/ 196 w 292"/>
                  <a:gd name="T35" fmla="*/ 35 h 138"/>
                  <a:gd name="T36" fmla="*/ 184 w 292"/>
                  <a:gd name="T37" fmla="*/ 33 h 138"/>
                  <a:gd name="T38" fmla="*/ 168 w 292"/>
                  <a:gd name="T39" fmla="*/ 33 h 138"/>
                  <a:gd name="T40" fmla="*/ 147 w 292"/>
                  <a:gd name="T41" fmla="*/ 33 h 138"/>
                  <a:gd name="T42" fmla="*/ 123 w 292"/>
                  <a:gd name="T43" fmla="*/ 35 h 138"/>
                  <a:gd name="T44" fmla="*/ 91 w 292"/>
                  <a:gd name="T45" fmla="*/ 40 h 138"/>
                  <a:gd name="T46" fmla="*/ 78 w 292"/>
                  <a:gd name="T47" fmla="*/ 42 h 138"/>
                  <a:gd name="T48" fmla="*/ 79 w 292"/>
                  <a:gd name="T49" fmla="*/ 45 h 138"/>
                  <a:gd name="T50" fmla="*/ 91 w 292"/>
                  <a:gd name="T51" fmla="*/ 63 h 138"/>
                  <a:gd name="T52" fmla="*/ 110 w 292"/>
                  <a:gd name="T53" fmla="*/ 72 h 138"/>
                  <a:gd name="T54" fmla="*/ 139 w 292"/>
                  <a:gd name="T55" fmla="*/ 77 h 138"/>
                  <a:gd name="T56" fmla="*/ 178 w 292"/>
                  <a:gd name="T57" fmla="*/ 82 h 138"/>
                  <a:gd name="T58" fmla="*/ 215 w 292"/>
                  <a:gd name="T59" fmla="*/ 88 h 138"/>
                  <a:gd name="T60" fmla="*/ 254 w 292"/>
                  <a:gd name="T61" fmla="*/ 103 h 138"/>
                  <a:gd name="T62" fmla="*/ 241 w 292"/>
                  <a:gd name="T63" fmla="*/ 111 h 138"/>
                  <a:gd name="T64" fmla="*/ 209 w 292"/>
                  <a:gd name="T65" fmla="*/ 127 h 138"/>
                  <a:gd name="T66" fmla="*/ 163 w 292"/>
                  <a:gd name="T67" fmla="*/ 138 h 138"/>
                  <a:gd name="T68" fmla="*/ 110 w 292"/>
                  <a:gd name="T69" fmla="*/ 134 h 138"/>
                  <a:gd name="T70" fmla="*/ 104 w 292"/>
                  <a:gd name="T71" fmla="*/ 125 h 138"/>
                  <a:gd name="T72" fmla="*/ 86 w 292"/>
                  <a:gd name="T73" fmla="*/ 106 h 138"/>
                  <a:gd name="T74" fmla="*/ 66 w 292"/>
                  <a:gd name="T75" fmla="*/ 85 h 138"/>
                  <a:gd name="T76" fmla="*/ 54 w 292"/>
                  <a:gd name="T77" fmla="*/ 74 h 138"/>
                  <a:gd name="T78" fmla="*/ 37 w 292"/>
                  <a:gd name="T79" fmla="*/ 67 h 138"/>
                  <a:gd name="T80" fmla="*/ 16 w 292"/>
                  <a:gd name="T81" fmla="*/ 59 h 138"/>
                  <a:gd name="T82" fmla="*/ 0 w 292"/>
                  <a:gd name="T83" fmla="*/ 46 h 138"/>
                  <a:gd name="T84" fmla="*/ 5 w 292"/>
                  <a:gd name="T85" fmla="*/ 25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100" dirty="0"/>
              </a:p>
            </p:txBody>
          </p:sp>
        </p:grpSp>
        <p:sp>
          <p:nvSpPr>
            <p:cNvPr id="179" name="Text Box 322"/>
            <p:cNvSpPr txBox="1">
              <a:spLocks noChangeArrowheads="1"/>
            </p:cNvSpPr>
            <p:nvPr/>
          </p:nvSpPr>
          <p:spPr bwMode="auto">
            <a:xfrm>
              <a:off x="635251" y="1939619"/>
              <a:ext cx="1257709" cy="5775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100" b="1" i="1" dirty="0">
                  <a:latin typeface="+mj-lt"/>
                  <a:ea typeface="宋体" charset="-122"/>
                </a:rPr>
                <a:t>Customer</a:t>
              </a:r>
              <a:endParaRPr kumimoji="1" lang="en-US" altLang="zh-CN" sz="1100" b="1" i="1" dirty="0">
                <a:solidFill>
                  <a:schemeClr val="accent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80" name="AutoShape 323"/>
            <p:cNvSpPr>
              <a:spLocks noChangeArrowheads="1"/>
            </p:cNvSpPr>
            <p:nvPr/>
          </p:nvSpPr>
          <p:spPr bwMode="auto">
            <a:xfrm rot="20670015">
              <a:off x="2635250" y="2568575"/>
              <a:ext cx="1408113" cy="485775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100"/>
            </a:p>
          </p:txBody>
        </p:sp>
        <p:sp>
          <p:nvSpPr>
            <p:cNvPr id="181" name="Text Box 324"/>
            <p:cNvSpPr txBox="1">
              <a:spLocks noChangeArrowheads="1"/>
            </p:cNvSpPr>
            <p:nvPr/>
          </p:nvSpPr>
          <p:spPr bwMode="auto">
            <a:xfrm rot="20758627">
              <a:off x="2606525" y="2250589"/>
              <a:ext cx="955975" cy="5661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11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Inquiry</a:t>
              </a:r>
              <a:endParaRPr kumimoji="1" lang="en-US" altLang="zh-CN" sz="11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88" name="AutoShape 325"/>
            <p:cNvSpPr>
              <a:spLocks noChangeAspect="1" noChangeArrowheads="1"/>
            </p:cNvSpPr>
            <p:nvPr/>
          </p:nvSpPr>
          <p:spPr bwMode="auto">
            <a:xfrm rot="13997688" flipV="1">
              <a:off x="3356769" y="2524919"/>
              <a:ext cx="658812" cy="2927350"/>
            </a:xfrm>
            <a:prstGeom prst="curvedRightArrow">
              <a:avLst>
                <a:gd name="adj1" fmla="val 64902"/>
                <a:gd name="adj2" fmla="val 153770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100">
                <a:ea typeface="宋体" charset="-122"/>
              </a:endParaRPr>
            </a:p>
          </p:txBody>
        </p:sp>
        <p:sp>
          <p:nvSpPr>
            <p:cNvPr id="195" name="Text Box 326"/>
            <p:cNvSpPr txBox="1">
              <a:spLocks noChangeArrowheads="1"/>
            </p:cNvSpPr>
            <p:nvPr/>
          </p:nvSpPr>
          <p:spPr bwMode="auto">
            <a:xfrm rot="20659547">
              <a:off x="3334192" y="3463440"/>
              <a:ext cx="1478663" cy="5661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11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Sales Quote</a:t>
              </a:r>
              <a:endParaRPr kumimoji="1" lang="en-US" altLang="zh-CN" sz="11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QS-PR-844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040966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Manage sales from order to invoice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296883" y="1007362"/>
            <a:ext cx="4085112" cy="3956520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Manage entire process from quote to invoice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 freight charges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Reprice orders as needed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Print orders, picklists, and process shipments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invoices, make invoice corrections, and process credit invoices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Manage cross-sell, up-sell and item replacement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145" name="Group 144"/>
          <p:cNvGrpSpPr/>
          <p:nvPr/>
        </p:nvGrpSpPr>
        <p:grpSpPr>
          <a:xfrm>
            <a:off x="791565" y="4999512"/>
            <a:ext cx="7604290" cy="1270656"/>
            <a:chOff x="257175" y="2181225"/>
            <a:chExt cx="8639175" cy="1942707"/>
          </a:xfrm>
        </p:grpSpPr>
        <p:sp>
          <p:nvSpPr>
            <p:cNvPr id="14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200" b="1" dirty="0" smtClean="0">
                  <a:latin typeface="+mj-lt"/>
                </a:rPr>
                <a:t>Management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8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9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8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2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3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4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0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85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7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301996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255445" y="1878856"/>
            <a:ext cx="4071076" cy="2788149"/>
            <a:chOff x="219134" y="820861"/>
            <a:chExt cx="8536780" cy="6115815"/>
          </a:xfrm>
        </p:grpSpPr>
        <p:graphicFrame>
          <p:nvGraphicFramePr>
            <p:cNvPr id="189" name="Object 3"/>
            <p:cNvGraphicFramePr>
              <a:graphicFrameLocks noChangeAspect="1"/>
            </p:cNvGraphicFramePr>
            <p:nvPr/>
          </p:nvGraphicFramePr>
          <p:xfrm>
            <a:off x="2790825" y="1423987"/>
            <a:ext cx="3709987" cy="4575174"/>
          </p:xfrm>
          <a:graphic>
            <a:graphicData uri="http://schemas.openxmlformats.org/presentationml/2006/ole">
              <p:oleObj spid="_x0000_s406531" name="Microsoft ClipArt Gallery" r:id="rId3" imgW="2826720" imgH="3497040" progId="">
                <p:embed/>
              </p:oleObj>
            </a:graphicData>
          </a:graphic>
        </p:graphicFrame>
        <p:sp>
          <p:nvSpPr>
            <p:cNvPr id="190" name="Text Box 6"/>
            <p:cNvSpPr txBox="1">
              <a:spLocks noChangeArrowheads="1"/>
            </p:cNvSpPr>
            <p:nvPr/>
          </p:nvSpPr>
          <p:spPr bwMode="auto">
            <a:xfrm>
              <a:off x="3557347" y="820861"/>
              <a:ext cx="2200966" cy="68358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200" b="1" i="1" dirty="0">
                  <a:latin typeface="+mj-lt"/>
                  <a:ea typeface="宋体" charset="-122"/>
                </a:rPr>
                <a:t>Sales </a:t>
              </a:r>
              <a:r>
                <a:rPr kumimoji="1" lang="en-US" altLang="zh-CN" sz="1200" b="1" i="1" dirty="0" smtClean="0">
                  <a:latin typeface="+mj-lt"/>
                  <a:ea typeface="宋体" charset="-122"/>
                </a:rPr>
                <a:t>Order</a:t>
              </a:r>
            </a:p>
          </p:txBody>
        </p:sp>
        <p:sp>
          <p:nvSpPr>
            <p:cNvPr id="191" name="Rectangle 31"/>
            <p:cNvSpPr>
              <a:spLocks noChangeArrowheads="1"/>
            </p:cNvSpPr>
            <p:nvPr/>
          </p:nvSpPr>
          <p:spPr bwMode="auto">
            <a:xfrm>
              <a:off x="7165974" y="1748510"/>
              <a:ext cx="1589940" cy="447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kumimoji="1" lang="en-US" altLang="zh-CN" sz="12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Allocation</a:t>
              </a:r>
              <a:endParaRPr kumimoji="1" lang="en-US" altLang="zh-CN" sz="1200" b="1" i="1" dirty="0">
                <a:latin typeface="+mj-lt"/>
                <a:ea typeface="宋体" charset="-122"/>
              </a:endParaRPr>
            </a:p>
          </p:txBody>
        </p:sp>
        <p:sp>
          <p:nvSpPr>
            <p:cNvPr id="192" name="Rectangle 77"/>
            <p:cNvSpPr>
              <a:spLocks noChangeArrowheads="1"/>
            </p:cNvSpPr>
            <p:nvPr/>
          </p:nvSpPr>
          <p:spPr bwMode="auto">
            <a:xfrm>
              <a:off x="5915025" y="4208020"/>
              <a:ext cx="1523383" cy="6708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12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Picking</a:t>
              </a:r>
            </a:p>
          </p:txBody>
        </p:sp>
        <p:sp>
          <p:nvSpPr>
            <p:cNvPr id="193" name="Text Box 93"/>
            <p:cNvSpPr txBox="1">
              <a:spLocks noChangeArrowheads="1"/>
            </p:cNvSpPr>
            <p:nvPr/>
          </p:nvSpPr>
          <p:spPr bwMode="auto">
            <a:xfrm>
              <a:off x="1506731" y="4617124"/>
              <a:ext cx="1569023" cy="68358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200" b="1" i="1" dirty="0" smtClean="0">
                  <a:latin typeface="+mj-lt"/>
                  <a:ea typeface="宋体" charset="-122"/>
                </a:rPr>
                <a:t>Invoice</a:t>
              </a:r>
              <a:endParaRPr kumimoji="1" lang="en-US" altLang="zh-CN" sz="1200" b="1" i="1" dirty="0">
                <a:latin typeface="+mj-lt"/>
                <a:ea typeface="宋体" charset="-122"/>
              </a:endParaRPr>
            </a:p>
          </p:txBody>
        </p:sp>
        <p:sp>
          <p:nvSpPr>
            <p:cNvPr id="194" name="Text Box 127"/>
            <p:cNvSpPr txBox="1">
              <a:spLocks noChangeArrowheads="1"/>
            </p:cNvSpPr>
            <p:nvPr/>
          </p:nvSpPr>
          <p:spPr bwMode="auto">
            <a:xfrm>
              <a:off x="4581525" y="6265864"/>
              <a:ext cx="1735153" cy="670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altLang="zh-CN" sz="1200" b="1" i="1" dirty="0">
                  <a:latin typeface="+mj-lt"/>
                  <a:ea typeface="宋体" charset="-122"/>
                </a:rPr>
                <a:t>Shipping</a:t>
              </a:r>
            </a:p>
          </p:txBody>
        </p:sp>
        <p:grpSp>
          <p:nvGrpSpPr>
            <p:cNvPr id="195" name="Group 128"/>
            <p:cNvGrpSpPr>
              <a:grpSpLocks/>
            </p:cNvGrpSpPr>
            <p:nvPr/>
          </p:nvGrpSpPr>
          <p:grpSpPr bwMode="auto">
            <a:xfrm>
              <a:off x="3703638" y="1833563"/>
              <a:ext cx="1525587" cy="1035050"/>
              <a:chOff x="2328" y="2066"/>
              <a:chExt cx="837" cy="568"/>
            </a:xfrm>
          </p:grpSpPr>
          <p:grpSp>
            <p:nvGrpSpPr>
              <p:cNvPr id="310" name="Group 129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322" name="Freeform 130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102 w 537"/>
                    <a:gd name="T1" fmla="*/ 0 h 937"/>
                    <a:gd name="T2" fmla="*/ 76 w 537"/>
                    <a:gd name="T3" fmla="*/ 1 h 937"/>
                    <a:gd name="T4" fmla="*/ 61 w 537"/>
                    <a:gd name="T5" fmla="*/ 26 h 937"/>
                    <a:gd name="T6" fmla="*/ 19 w 537"/>
                    <a:gd name="T7" fmla="*/ 67 h 937"/>
                    <a:gd name="T8" fmla="*/ 0 w 537"/>
                    <a:gd name="T9" fmla="*/ 90 h 937"/>
                    <a:gd name="T10" fmla="*/ 12 w 537"/>
                    <a:gd name="T11" fmla="*/ 149 h 937"/>
                    <a:gd name="T12" fmla="*/ 22 w 537"/>
                    <a:gd name="T13" fmla="*/ 193 h 937"/>
                    <a:gd name="T14" fmla="*/ 47 w 537"/>
                    <a:gd name="T15" fmla="*/ 245 h 937"/>
                    <a:gd name="T16" fmla="*/ 91 w 537"/>
                    <a:gd name="T17" fmla="*/ 282 h 937"/>
                    <a:gd name="T18" fmla="*/ 139 w 537"/>
                    <a:gd name="T19" fmla="*/ 312 h 937"/>
                    <a:gd name="T20" fmla="*/ 140 w 537"/>
                    <a:gd name="T21" fmla="*/ 304 h 937"/>
                    <a:gd name="T22" fmla="*/ 144 w 537"/>
                    <a:gd name="T23" fmla="*/ 303 h 937"/>
                    <a:gd name="T24" fmla="*/ 144 w 537"/>
                    <a:gd name="T25" fmla="*/ 299 h 937"/>
                    <a:gd name="T26" fmla="*/ 144 w 537"/>
                    <a:gd name="T27" fmla="*/ 295 h 937"/>
                    <a:gd name="T28" fmla="*/ 144 w 537"/>
                    <a:gd name="T29" fmla="*/ 291 h 937"/>
                    <a:gd name="T30" fmla="*/ 144 w 537"/>
                    <a:gd name="T31" fmla="*/ 287 h 937"/>
                    <a:gd name="T32" fmla="*/ 148 w 537"/>
                    <a:gd name="T33" fmla="*/ 286 h 937"/>
                    <a:gd name="T34" fmla="*/ 152 w 537"/>
                    <a:gd name="T35" fmla="*/ 286 h 937"/>
                    <a:gd name="T36" fmla="*/ 156 w 537"/>
                    <a:gd name="T37" fmla="*/ 286 h 937"/>
                    <a:gd name="T38" fmla="*/ 159 w 537"/>
                    <a:gd name="T39" fmla="*/ 283 h 937"/>
                    <a:gd name="T40" fmla="*/ 159 w 537"/>
                    <a:gd name="T41" fmla="*/ 279 h 937"/>
                    <a:gd name="T42" fmla="*/ 159 w 537"/>
                    <a:gd name="T43" fmla="*/ 275 h 937"/>
                    <a:gd name="T44" fmla="*/ 159 w 537"/>
                    <a:gd name="T45" fmla="*/ 271 h 937"/>
                    <a:gd name="T46" fmla="*/ 163 w 537"/>
                    <a:gd name="T47" fmla="*/ 270 h 937"/>
                    <a:gd name="T48" fmla="*/ 167 w 537"/>
                    <a:gd name="T49" fmla="*/ 270 h 937"/>
                    <a:gd name="T50" fmla="*/ 170 w 537"/>
                    <a:gd name="T51" fmla="*/ 270 h 937"/>
                    <a:gd name="T52" fmla="*/ 173 w 537"/>
                    <a:gd name="T53" fmla="*/ 266 h 937"/>
                    <a:gd name="T54" fmla="*/ 172 w 537"/>
                    <a:gd name="T55" fmla="*/ 262 h 937"/>
                    <a:gd name="T56" fmla="*/ 172 w 537"/>
                    <a:gd name="T57" fmla="*/ 258 h 937"/>
                    <a:gd name="T58" fmla="*/ 175 w 537"/>
                    <a:gd name="T59" fmla="*/ 255 h 937"/>
                    <a:gd name="T60" fmla="*/ 179 w 537"/>
                    <a:gd name="T61" fmla="*/ 254 h 937"/>
                    <a:gd name="T62" fmla="*/ 113 w 537"/>
                    <a:gd name="T63" fmla="*/ 224 h 937"/>
                    <a:gd name="T64" fmla="*/ 48 w 537"/>
                    <a:gd name="T65" fmla="*/ 136 h 937"/>
                    <a:gd name="T66" fmla="*/ 51 w 537"/>
                    <a:gd name="T67" fmla="*/ 83 h 937"/>
                    <a:gd name="T68" fmla="*/ 96 w 537"/>
                    <a:gd name="T69" fmla="*/ 28 h 937"/>
                    <a:gd name="T70" fmla="*/ 102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3" name="Freeform 131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85 w 653"/>
                    <a:gd name="T1" fmla="*/ 28 h 772"/>
                    <a:gd name="T2" fmla="*/ 97 w 653"/>
                    <a:gd name="T3" fmla="*/ 71 h 772"/>
                    <a:gd name="T4" fmla="*/ 112 w 653"/>
                    <a:gd name="T5" fmla="*/ 91 h 772"/>
                    <a:gd name="T6" fmla="*/ 146 w 653"/>
                    <a:gd name="T7" fmla="*/ 114 h 772"/>
                    <a:gd name="T8" fmla="*/ 195 w 653"/>
                    <a:gd name="T9" fmla="*/ 119 h 772"/>
                    <a:gd name="T10" fmla="*/ 218 w 653"/>
                    <a:gd name="T11" fmla="*/ 120 h 772"/>
                    <a:gd name="T12" fmla="*/ 215 w 653"/>
                    <a:gd name="T13" fmla="*/ 161 h 772"/>
                    <a:gd name="T14" fmla="*/ 197 w 653"/>
                    <a:gd name="T15" fmla="*/ 208 h 772"/>
                    <a:gd name="T16" fmla="*/ 166 w 653"/>
                    <a:gd name="T17" fmla="*/ 247 h 772"/>
                    <a:gd name="T18" fmla="*/ 156 w 653"/>
                    <a:gd name="T19" fmla="*/ 257 h 772"/>
                    <a:gd name="T20" fmla="*/ 96 w 653"/>
                    <a:gd name="T21" fmla="*/ 248 h 772"/>
                    <a:gd name="T22" fmla="*/ 50 w 653"/>
                    <a:gd name="T23" fmla="*/ 222 h 772"/>
                    <a:gd name="T24" fmla="*/ 29 w 653"/>
                    <a:gd name="T25" fmla="*/ 195 h 772"/>
                    <a:gd name="T26" fmla="*/ 10 w 653"/>
                    <a:gd name="T27" fmla="*/ 137 h 772"/>
                    <a:gd name="T28" fmla="*/ 0 w 653"/>
                    <a:gd name="T29" fmla="*/ 91 h 772"/>
                    <a:gd name="T30" fmla="*/ 54 w 653"/>
                    <a:gd name="T31" fmla="*/ 35 h 772"/>
                    <a:gd name="T32" fmla="*/ 80 w 653"/>
                    <a:gd name="T33" fmla="*/ 0 h 772"/>
                    <a:gd name="T34" fmla="*/ 85 w 653"/>
                    <a:gd name="T35" fmla="*/ 28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4" name="Freeform 132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76 w 747"/>
                    <a:gd name="T1" fmla="*/ 36 h 955"/>
                    <a:gd name="T2" fmla="*/ 65 w 747"/>
                    <a:gd name="T3" fmla="*/ 36 h 955"/>
                    <a:gd name="T4" fmla="*/ 6 w 747"/>
                    <a:gd name="T5" fmla="*/ 95 h 955"/>
                    <a:gd name="T6" fmla="*/ 29 w 747"/>
                    <a:gd name="T7" fmla="*/ 198 h 955"/>
                    <a:gd name="T8" fmla="*/ 62 w 747"/>
                    <a:gd name="T9" fmla="*/ 258 h 955"/>
                    <a:gd name="T10" fmla="*/ 134 w 747"/>
                    <a:gd name="T11" fmla="*/ 308 h 955"/>
                    <a:gd name="T12" fmla="*/ 108 w 747"/>
                    <a:gd name="T13" fmla="*/ 283 h 955"/>
                    <a:gd name="T14" fmla="*/ 37 w 747"/>
                    <a:gd name="T15" fmla="*/ 209 h 955"/>
                    <a:gd name="T16" fmla="*/ 55 w 747"/>
                    <a:gd name="T17" fmla="*/ 234 h 955"/>
                    <a:gd name="T18" fmla="*/ 107 w 747"/>
                    <a:gd name="T19" fmla="*/ 274 h 955"/>
                    <a:gd name="T20" fmla="*/ 143 w 747"/>
                    <a:gd name="T21" fmla="*/ 288 h 955"/>
                    <a:gd name="T22" fmla="*/ 148 w 747"/>
                    <a:gd name="T23" fmla="*/ 285 h 955"/>
                    <a:gd name="T24" fmla="*/ 123 w 747"/>
                    <a:gd name="T25" fmla="*/ 266 h 955"/>
                    <a:gd name="T26" fmla="*/ 62 w 747"/>
                    <a:gd name="T27" fmla="*/ 226 h 955"/>
                    <a:gd name="T28" fmla="*/ 96 w 747"/>
                    <a:gd name="T29" fmla="*/ 247 h 955"/>
                    <a:gd name="T30" fmla="*/ 157 w 747"/>
                    <a:gd name="T31" fmla="*/ 269 h 955"/>
                    <a:gd name="T32" fmla="*/ 172 w 747"/>
                    <a:gd name="T33" fmla="*/ 265 h 955"/>
                    <a:gd name="T34" fmla="*/ 113 w 747"/>
                    <a:gd name="T35" fmla="*/ 249 h 955"/>
                    <a:gd name="T36" fmla="*/ 75 w 747"/>
                    <a:gd name="T37" fmla="*/ 224 h 955"/>
                    <a:gd name="T38" fmla="*/ 45 w 747"/>
                    <a:gd name="T39" fmla="*/ 175 h 955"/>
                    <a:gd name="T40" fmla="*/ 25 w 747"/>
                    <a:gd name="T41" fmla="*/ 100 h 955"/>
                    <a:gd name="T42" fmla="*/ 37 w 747"/>
                    <a:gd name="T43" fmla="*/ 131 h 955"/>
                    <a:gd name="T44" fmla="*/ 66 w 747"/>
                    <a:gd name="T45" fmla="*/ 205 h 955"/>
                    <a:gd name="T46" fmla="*/ 121 w 747"/>
                    <a:gd name="T47" fmla="*/ 244 h 955"/>
                    <a:gd name="T48" fmla="*/ 183 w 747"/>
                    <a:gd name="T49" fmla="*/ 254 h 955"/>
                    <a:gd name="T50" fmla="*/ 223 w 747"/>
                    <a:gd name="T51" fmla="*/ 204 h 955"/>
                    <a:gd name="T52" fmla="*/ 240 w 747"/>
                    <a:gd name="T53" fmla="*/ 143 h 955"/>
                    <a:gd name="T54" fmla="*/ 195 w 747"/>
                    <a:gd name="T55" fmla="*/ 121 h 955"/>
                    <a:gd name="T56" fmla="*/ 156 w 747"/>
                    <a:gd name="T57" fmla="*/ 109 h 955"/>
                    <a:gd name="T58" fmla="*/ 120 w 747"/>
                    <a:gd name="T59" fmla="*/ 72 h 955"/>
                    <a:gd name="T60" fmla="*/ 105 w 747"/>
                    <a:gd name="T61" fmla="*/ 15 h 955"/>
                    <a:gd name="T62" fmla="*/ 112 w 747"/>
                    <a:gd name="T63" fmla="*/ 21 h 955"/>
                    <a:gd name="T64" fmla="*/ 127 w 747"/>
                    <a:gd name="T65" fmla="*/ 72 h 955"/>
                    <a:gd name="T66" fmla="*/ 160 w 747"/>
                    <a:gd name="T67" fmla="*/ 102 h 955"/>
                    <a:gd name="T68" fmla="*/ 208 w 747"/>
                    <a:gd name="T69" fmla="*/ 114 h 955"/>
                    <a:gd name="T70" fmla="*/ 249 w 747"/>
                    <a:gd name="T71" fmla="*/ 118 h 955"/>
                    <a:gd name="T72" fmla="*/ 240 w 747"/>
                    <a:gd name="T73" fmla="*/ 187 h 955"/>
                    <a:gd name="T74" fmla="*/ 204 w 747"/>
                    <a:gd name="T75" fmla="*/ 244 h 955"/>
                    <a:gd name="T76" fmla="*/ 179 w 747"/>
                    <a:gd name="T77" fmla="*/ 270 h 955"/>
                    <a:gd name="T78" fmla="*/ 173 w 747"/>
                    <a:gd name="T79" fmla="*/ 282 h 955"/>
                    <a:gd name="T80" fmla="*/ 166 w 747"/>
                    <a:gd name="T81" fmla="*/ 288 h 955"/>
                    <a:gd name="T82" fmla="*/ 152 w 747"/>
                    <a:gd name="T83" fmla="*/ 299 h 955"/>
                    <a:gd name="T84" fmla="*/ 144 w 747"/>
                    <a:gd name="T85" fmla="*/ 315 h 955"/>
                    <a:gd name="T86" fmla="*/ 86 w 747"/>
                    <a:gd name="T87" fmla="*/ 286 h 955"/>
                    <a:gd name="T88" fmla="*/ 40 w 747"/>
                    <a:gd name="T89" fmla="*/ 242 h 955"/>
                    <a:gd name="T90" fmla="*/ 19 w 747"/>
                    <a:gd name="T91" fmla="*/ 188 h 955"/>
                    <a:gd name="T92" fmla="*/ 1 w 747"/>
                    <a:gd name="T93" fmla="*/ 108 h 955"/>
                    <a:gd name="T94" fmla="*/ 45 w 747"/>
                    <a:gd name="T95" fmla="*/ 45 h 955"/>
                    <a:gd name="T96" fmla="*/ 76 w 747"/>
                    <a:gd name="T97" fmla="*/ 0 h 955"/>
                    <a:gd name="T98" fmla="*/ 83 w 747"/>
                    <a:gd name="T99" fmla="*/ 37 h 955"/>
                    <a:gd name="T100" fmla="*/ 25 w 747"/>
                    <a:gd name="T101" fmla="*/ 9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5" name="Freeform 133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52 h 533"/>
                    <a:gd name="T2" fmla="*/ 47 w 497"/>
                    <a:gd name="T3" fmla="*/ 0 h 533"/>
                    <a:gd name="T4" fmla="*/ 53 w 497"/>
                    <a:gd name="T5" fmla="*/ 24 h 533"/>
                    <a:gd name="T6" fmla="*/ 61 w 497"/>
                    <a:gd name="T7" fmla="*/ 49 h 533"/>
                    <a:gd name="T8" fmla="*/ 75 w 497"/>
                    <a:gd name="T9" fmla="*/ 65 h 533"/>
                    <a:gd name="T10" fmla="*/ 96 w 497"/>
                    <a:gd name="T11" fmla="*/ 77 h 533"/>
                    <a:gd name="T12" fmla="*/ 121 w 497"/>
                    <a:gd name="T13" fmla="*/ 86 h 533"/>
                    <a:gd name="T14" fmla="*/ 145 w 497"/>
                    <a:gd name="T15" fmla="*/ 86 h 533"/>
                    <a:gd name="T16" fmla="*/ 166 w 497"/>
                    <a:gd name="T17" fmla="*/ 87 h 533"/>
                    <a:gd name="T18" fmla="*/ 165 w 497"/>
                    <a:gd name="T19" fmla="*/ 105 h 533"/>
                    <a:gd name="T20" fmla="*/ 158 w 497"/>
                    <a:gd name="T21" fmla="*/ 131 h 533"/>
                    <a:gd name="T22" fmla="*/ 144 w 497"/>
                    <a:gd name="T23" fmla="*/ 153 h 533"/>
                    <a:gd name="T24" fmla="*/ 129 w 497"/>
                    <a:gd name="T25" fmla="*/ 170 h 533"/>
                    <a:gd name="T26" fmla="*/ 123 w 497"/>
                    <a:gd name="T27" fmla="*/ 178 h 533"/>
                    <a:gd name="T28" fmla="*/ 90 w 497"/>
                    <a:gd name="T29" fmla="*/ 175 h 533"/>
                    <a:gd name="T30" fmla="*/ 61 w 497"/>
                    <a:gd name="T31" fmla="*/ 169 h 533"/>
                    <a:gd name="T32" fmla="*/ 40 w 497"/>
                    <a:gd name="T33" fmla="*/ 154 h 533"/>
                    <a:gd name="T34" fmla="*/ 29 w 497"/>
                    <a:gd name="T35" fmla="*/ 138 h 533"/>
                    <a:gd name="T36" fmla="*/ 18 w 497"/>
                    <a:gd name="T37" fmla="*/ 118 h 533"/>
                    <a:gd name="T38" fmla="*/ 10 w 497"/>
                    <a:gd name="T39" fmla="*/ 94 h 533"/>
                    <a:gd name="T40" fmla="*/ 4 w 497"/>
                    <a:gd name="T41" fmla="*/ 69 h 533"/>
                    <a:gd name="T42" fmla="*/ 0 w 497"/>
                    <a:gd name="T43" fmla="*/ 52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6" name="Line 134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7" name="Freeform 135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45 w 134"/>
                    <a:gd name="T1" fmla="*/ 0 h 172"/>
                    <a:gd name="T2" fmla="*/ 29 w 134"/>
                    <a:gd name="T3" fmla="*/ 24 h 172"/>
                    <a:gd name="T4" fmla="*/ 8 w 134"/>
                    <a:gd name="T5" fmla="*/ 48 h 172"/>
                    <a:gd name="T6" fmla="*/ 0 w 134"/>
                    <a:gd name="T7" fmla="*/ 58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8" name="Freeform 136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45 w 137"/>
                    <a:gd name="T1" fmla="*/ 0 h 206"/>
                    <a:gd name="T2" fmla="*/ 35 w 137"/>
                    <a:gd name="T3" fmla="*/ 23 h 206"/>
                    <a:gd name="T4" fmla="*/ 18 w 137"/>
                    <a:gd name="T5" fmla="*/ 51 h 206"/>
                    <a:gd name="T6" fmla="*/ 0 w 137"/>
                    <a:gd name="T7" fmla="*/ 69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29" name="Freeform 137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47 w 141"/>
                    <a:gd name="T1" fmla="*/ 0 h 244"/>
                    <a:gd name="T2" fmla="*/ 39 w 141"/>
                    <a:gd name="T3" fmla="*/ 29 h 244"/>
                    <a:gd name="T4" fmla="*/ 25 w 141"/>
                    <a:gd name="T5" fmla="*/ 52 h 244"/>
                    <a:gd name="T6" fmla="*/ 9 w 141"/>
                    <a:gd name="T7" fmla="*/ 72 h 244"/>
                    <a:gd name="T8" fmla="*/ 0 w 141"/>
                    <a:gd name="T9" fmla="*/ 82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30" name="Freeform 138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47 w 140"/>
                    <a:gd name="T1" fmla="*/ 0 h 249"/>
                    <a:gd name="T2" fmla="*/ 44 w 140"/>
                    <a:gd name="T3" fmla="*/ 18 h 249"/>
                    <a:gd name="T4" fmla="*/ 37 w 140"/>
                    <a:gd name="T5" fmla="*/ 39 h 249"/>
                    <a:gd name="T6" fmla="*/ 21 w 140"/>
                    <a:gd name="T7" fmla="*/ 58 h 249"/>
                    <a:gd name="T8" fmla="*/ 12 w 140"/>
                    <a:gd name="T9" fmla="*/ 70 h 249"/>
                    <a:gd name="T10" fmla="*/ 0 w 140"/>
                    <a:gd name="T11" fmla="*/ 83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31" name="Freeform 139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3 w 371"/>
                    <a:gd name="T3" fmla="*/ 21 h 275"/>
                    <a:gd name="T4" fmla="*/ 7 w 371"/>
                    <a:gd name="T5" fmla="*/ 42 h 275"/>
                    <a:gd name="T6" fmla="*/ 15 w 371"/>
                    <a:gd name="T7" fmla="*/ 59 h 275"/>
                    <a:gd name="T8" fmla="*/ 25 w 371"/>
                    <a:gd name="T9" fmla="*/ 71 h 275"/>
                    <a:gd name="T10" fmla="*/ 43 w 371"/>
                    <a:gd name="T11" fmla="*/ 77 h 275"/>
                    <a:gd name="T12" fmla="*/ 59 w 371"/>
                    <a:gd name="T13" fmla="*/ 84 h 275"/>
                    <a:gd name="T14" fmla="*/ 76 w 371"/>
                    <a:gd name="T15" fmla="*/ 89 h 275"/>
                    <a:gd name="T16" fmla="*/ 99 w 371"/>
                    <a:gd name="T17" fmla="*/ 91 h 275"/>
                    <a:gd name="T18" fmla="*/ 123 w 371"/>
                    <a:gd name="T19" fmla="*/ 92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32" name="Freeform 140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6 w 401"/>
                    <a:gd name="T3" fmla="*/ 31 h 297"/>
                    <a:gd name="T4" fmla="*/ 14 w 401"/>
                    <a:gd name="T5" fmla="*/ 50 h 297"/>
                    <a:gd name="T6" fmla="*/ 23 w 401"/>
                    <a:gd name="T7" fmla="*/ 65 h 297"/>
                    <a:gd name="T8" fmla="*/ 37 w 401"/>
                    <a:gd name="T9" fmla="*/ 75 h 297"/>
                    <a:gd name="T10" fmla="*/ 55 w 401"/>
                    <a:gd name="T11" fmla="*/ 85 h 297"/>
                    <a:gd name="T12" fmla="*/ 77 w 401"/>
                    <a:gd name="T13" fmla="*/ 93 h 297"/>
                    <a:gd name="T14" fmla="*/ 106 w 401"/>
                    <a:gd name="T15" fmla="*/ 96 h 297"/>
                    <a:gd name="T16" fmla="*/ 134 w 401"/>
                    <a:gd name="T17" fmla="*/ 99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33" name="Freeform 141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12 w 340"/>
                    <a:gd name="T3" fmla="*/ 46 h 316"/>
                    <a:gd name="T4" fmla="*/ 29 w 340"/>
                    <a:gd name="T5" fmla="*/ 71 h 316"/>
                    <a:gd name="T6" fmla="*/ 50 w 340"/>
                    <a:gd name="T7" fmla="*/ 89 h 316"/>
                    <a:gd name="T8" fmla="*/ 70 w 340"/>
                    <a:gd name="T9" fmla="*/ 98 h 316"/>
                    <a:gd name="T10" fmla="*/ 92 w 340"/>
                    <a:gd name="T11" fmla="*/ 104 h 316"/>
                    <a:gd name="T12" fmla="*/ 114 w 340"/>
                    <a:gd name="T13" fmla="*/ 105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311" name="Group 142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313" name="Group 143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320" name="Freeform 144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15 w 615"/>
                      <a:gd name="T1" fmla="*/ 0 h 431"/>
                      <a:gd name="T2" fmla="*/ 6 w 615"/>
                      <a:gd name="T3" fmla="*/ 58 h 431"/>
                      <a:gd name="T4" fmla="*/ 0 w 615"/>
                      <a:gd name="T5" fmla="*/ 97 h 431"/>
                      <a:gd name="T6" fmla="*/ 0 w 615"/>
                      <a:gd name="T7" fmla="*/ 107 h 431"/>
                      <a:gd name="T8" fmla="*/ 53 w 615"/>
                      <a:gd name="T9" fmla="*/ 115 h 431"/>
                      <a:gd name="T10" fmla="*/ 116 w 615"/>
                      <a:gd name="T11" fmla="*/ 129 h 431"/>
                      <a:gd name="T12" fmla="*/ 153 w 615"/>
                      <a:gd name="T13" fmla="*/ 137 h 431"/>
                      <a:gd name="T14" fmla="*/ 178 w 615"/>
                      <a:gd name="T15" fmla="*/ 144 h 431"/>
                      <a:gd name="T16" fmla="*/ 183 w 615"/>
                      <a:gd name="T17" fmla="*/ 144 h 431"/>
                      <a:gd name="T18" fmla="*/ 187 w 615"/>
                      <a:gd name="T19" fmla="*/ 139 h 431"/>
                      <a:gd name="T20" fmla="*/ 191 w 615"/>
                      <a:gd name="T21" fmla="*/ 117 h 431"/>
                      <a:gd name="T22" fmla="*/ 195 w 615"/>
                      <a:gd name="T23" fmla="*/ 94 h 431"/>
                      <a:gd name="T24" fmla="*/ 200 w 615"/>
                      <a:gd name="T25" fmla="*/ 71 h 431"/>
                      <a:gd name="T26" fmla="*/ 202 w 615"/>
                      <a:gd name="T27" fmla="*/ 55 h 431"/>
                      <a:gd name="T28" fmla="*/ 205 w 615"/>
                      <a:gd name="T29" fmla="*/ 41 h 431"/>
                      <a:gd name="T30" fmla="*/ 201 w 615"/>
                      <a:gd name="T31" fmla="*/ 36 h 431"/>
                      <a:gd name="T32" fmla="*/ 139 w 615"/>
                      <a:gd name="T33" fmla="*/ 25 h 431"/>
                      <a:gd name="T34" fmla="*/ 113 w 615"/>
                      <a:gd name="T35" fmla="*/ 20 h 431"/>
                      <a:gd name="T36" fmla="*/ 66 w 615"/>
                      <a:gd name="T37" fmla="*/ 10 h 431"/>
                      <a:gd name="T38" fmla="*/ 41 w 615"/>
                      <a:gd name="T39" fmla="*/ 3 h 431"/>
                      <a:gd name="T40" fmla="*/ 21 w 615"/>
                      <a:gd name="T41" fmla="*/ 1 h 431"/>
                      <a:gd name="T42" fmla="*/ 15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321" name="Freeform 145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22 w 641"/>
                      <a:gd name="T1" fmla="*/ 0 h 453"/>
                      <a:gd name="T2" fmla="*/ 67 w 641"/>
                      <a:gd name="T3" fmla="*/ 10 h 453"/>
                      <a:gd name="T4" fmla="*/ 122 w 641"/>
                      <a:gd name="T5" fmla="*/ 23 h 453"/>
                      <a:gd name="T6" fmla="*/ 155 w 641"/>
                      <a:gd name="T7" fmla="*/ 28 h 453"/>
                      <a:gd name="T8" fmla="*/ 189 w 641"/>
                      <a:gd name="T9" fmla="*/ 33 h 453"/>
                      <a:gd name="T10" fmla="*/ 210 w 641"/>
                      <a:gd name="T11" fmla="*/ 36 h 453"/>
                      <a:gd name="T12" fmla="*/ 214 w 641"/>
                      <a:gd name="T13" fmla="*/ 43 h 453"/>
                      <a:gd name="T14" fmla="*/ 210 w 641"/>
                      <a:gd name="T15" fmla="*/ 61 h 453"/>
                      <a:gd name="T16" fmla="*/ 203 w 641"/>
                      <a:gd name="T17" fmla="*/ 99 h 453"/>
                      <a:gd name="T18" fmla="*/ 199 w 641"/>
                      <a:gd name="T19" fmla="*/ 131 h 453"/>
                      <a:gd name="T20" fmla="*/ 195 w 641"/>
                      <a:gd name="T21" fmla="*/ 148 h 453"/>
                      <a:gd name="T22" fmla="*/ 188 w 641"/>
                      <a:gd name="T23" fmla="*/ 151 h 453"/>
                      <a:gd name="T24" fmla="*/ 79 w 641"/>
                      <a:gd name="T25" fmla="*/ 127 h 453"/>
                      <a:gd name="T26" fmla="*/ 4 w 641"/>
                      <a:gd name="T27" fmla="*/ 115 h 453"/>
                      <a:gd name="T28" fmla="*/ 0 w 641"/>
                      <a:gd name="T29" fmla="*/ 110 h 453"/>
                      <a:gd name="T30" fmla="*/ 8 w 641"/>
                      <a:gd name="T31" fmla="*/ 71 h 453"/>
                      <a:gd name="T32" fmla="*/ 13 w 641"/>
                      <a:gd name="T33" fmla="*/ 38 h 453"/>
                      <a:gd name="T34" fmla="*/ 18 w 641"/>
                      <a:gd name="T35" fmla="*/ 7 h 453"/>
                      <a:gd name="T36" fmla="*/ 23 w 641"/>
                      <a:gd name="T37" fmla="*/ 10 h 453"/>
                      <a:gd name="T38" fmla="*/ 25 w 641"/>
                      <a:gd name="T39" fmla="*/ 20 h 453"/>
                      <a:gd name="T40" fmla="*/ 108 w 641"/>
                      <a:gd name="T41" fmla="*/ 86 h 453"/>
                      <a:gd name="T42" fmla="*/ 208 w 641"/>
                      <a:gd name="T43" fmla="*/ 61 h 453"/>
                      <a:gd name="T44" fmla="*/ 206 w 641"/>
                      <a:gd name="T45" fmla="*/ 65 h 453"/>
                      <a:gd name="T46" fmla="*/ 109 w 641"/>
                      <a:gd name="T47" fmla="*/ 94 h 453"/>
                      <a:gd name="T48" fmla="*/ 103 w 641"/>
                      <a:gd name="T49" fmla="*/ 93 h 453"/>
                      <a:gd name="T50" fmla="*/ 24 w 641"/>
                      <a:gd name="T51" fmla="*/ 28 h 453"/>
                      <a:gd name="T52" fmla="*/ 19 w 641"/>
                      <a:gd name="T53" fmla="*/ 31 h 453"/>
                      <a:gd name="T54" fmla="*/ 12 w 641"/>
                      <a:gd name="T55" fmla="*/ 72 h 453"/>
                      <a:gd name="T56" fmla="*/ 59 w 641"/>
                      <a:gd name="T57" fmla="*/ 68 h 453"/>
                      <a:gd name="T58" fmla="*/ 10 w 641"/>
                      <a:gd name="T59" fmla="*/ 78 h 453"/>
                      <a:gd name="T60" fmla="*/ 8 w 641"/>
                      <a:gd name="T61" fmla="*/ 105 h 453"/>
                      <a:gd name="T62" fmla="*/ 10 w 641"/>
                      <a:gd name="T63" fmla="*/ 108 h 453"/>
                      <a:gd name="T64" fmla="*/ 64 w 641"/>
                      <a:gd name="T65" fmla="*/ 118 h 453"/>
                      <a:gd name="T66" fmla="*/ 117 w 641"/>
                      <a:gd name="T67" fmla="*/ 127 h 453"/>
                      <a:gd name="T68" fmla="*/ 156 w 641"/>
                      <a:gd name="T69" fmla="*/ 137 h 453"/>
                      <a:gd name="T70" fmla="*/ 183 w 641"/>
                      <a:gd name="T71" fmla="*/ 145 h 453"/>
                      <a:gd name="T72" fmla="*/ 190 w 641"/>
                      <a:gd name="T73" fmla="*/ 143 h 453"/>
                      <a:gd name="T74" fmla="*/ 194 w 641"/>
                      <a:gd name="T75" fmla="*/ 121 h 453"/>
                      <a:gd name="T76" fmla="*/ 139 w 641"/>
                      <a:gd name="T77" fmla="*/ 86 h 453"/>
                      <a:gd name="T78" fmla="*/ 144 w 641"/>
                      <a:gd name="T79" fmla="*/ 81 h 453"/>
                      <a:gd name="T80" fmla="*/ 195 w 641"/>
                      <a:gd name="T81" fmla="*/ 111 h 453"/>
                      <a:gd name="T82" fmla="*/ 201 w 641"/>
                      <a:gd name="T83" fmla="*/ 86 h 453"/>
                      <a:gd name="T84" fmla="*/ 207 w 641"/>
                      <a:gd name="T85" fmla="*/ 62 h 453"/>
                      <a:gd name="T86" fmla="*/ 208 w 641"/>
                      <a:gd name="T87" fmla="*/ 46 h 453"/>
                      <a:gd name="T88" fmla="*/ 185 w 641"/>
                      <a:gd name="T89" fmla="*/ 42 h 453"/>
                      <a:gd name="T90" fmla="*/ 124 w 641"/>
                      <a:gd name="T91" fmla="*/ 29 h 453"/>
                      <a:gd name="T92" fmla="*/ 44 w 641"/>
                      <a:gd name="T93" fmla="*/ 10 h 453"/>
                      <a:gd name="T94" fmla="*/ 22 w 641"/>
                      <a:gd name="T95" fmla="*/ 5 h 453"/>
                      <a:gd name="T96" fmla="*/ 22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314" name="Group 146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318" name="Freeform 147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35 w 643"/>
                      <a:gd name="T1" fmla="*/ 0 h 523"/>
                      <a:gd name="T2" fmla="*/ 15 w 643"/>
                      <a:gd name="T3" fmla="*/ 54 h 523"/>
                      <a:gd name="T4" fmla="*/ 2 w 643"/>
                      <a:gd name="T5" fmla="*/ 90 h 523"/>
                      <a:gd name="T6" fmla="*/ 0 w 643"/>
                      <a:gd name="T7" fmla="*/ 102 h 523"/>
                      <a:gd name="T8" fmla="*/ 51 w 643"/>
                      <a:gd name="T9" fmla="*/ 119 h 523"/>
                      <a:gd name="T10" fmla="*/ 110 w 643"/>
                      <a:gd name="T11" fmla="*/ 145 h 523"/>
                      <a:gd name="T12" fmla="*/ 146 w 643"/>
                      <a:gd name="T13" fmla="*/ 161 h 523"/>
                      <a:gd name="T14" fmla="*/ 169 w 643"/>
                      <a:gd name="T15" fmla="*/ 172 h 523"/>
                      <a:gd name="T16" fmla="*/ 173 w 643"/>
                      <a:gd name="T17" fmla="*/ 174 h 523"/>
                      <a:gd name="T18" fmla="*/ 178 w 643"/>
                      <a:gd name="T19" fmla="*/ 170 h 523"/>
                      <a:gd name="T20" fmla="*/ 185 w 643"/>
                      <a:gd name="T21" fmla="*/ 150 h 523"/>
                      <a:gd name="T22" fmla="*/ 194 w 643"/>
                      <a:gd name="T23" fmla="*/ 127 h 523"/>
                      <a:gd name="T24" fmla="*/ 203 w 643"/>
                      <a:gd name="T25" fmla="*/ 107 h 523"/>
                      <a:gd name="T26" fmla="*/ 209 w 643"/>
                      <a:gd name="T27" fmla="*/ 92 h 523"/>
                      <a:gd name="T28" fmla="*/ 214 w 643"/>
                      <a:gd name="T29" fmla="*/ 78 h 523"/>
                      <a:gd name="T30" fmla="*/ 210 w 643"/>
                      <a:gd name="T31" fmla="*/ 72 h 523"/>
                      <a:gd name="T32" fmla="*/ 151 w 643"/>
                      <a:gd name="T33" fmla="*/ 50 h 523"/>
                      <a:gd name="T34" fmla="*/ 126 w 643"/>
                      <a:gd name="T35" fmla="*/ 39 h 523"/>
                      <a:gd name="T36" fmla="*/ 83 w 643"/>
                      <a:gd name="T37" fmla="*/ 20 h 523"/>
                      <a:gd name="T38" fmla="*/ 59 w 643"/>
                      <a:gd name="T39" fmla="*/ 8 h 523"/>
                      <a:gd name="T40" fmla="*/ 40 w 643"/>
                      <a:gd name="T41" fmla="*/ 2 h 523"/>
                      <a:gd name="T42" fmla="*/ 35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319" name="Freeform 148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41 w 664"/>
                      <a:gd name="T1" fmla="*/ 0 h 545"/>
                      <a:gd name="T2" fmla="*/ 84 w 664"/>
                      <a:gd name="T3" fmla="*/ 19 h 545"/>
                      <a:gd name="T4" fmla="*/ 134 w 664"/>
                      <a:gd name="T5" fmla="*/ 43 h 545"/>
                      <a:gd name="T6" fmla="*/ 165 w 664"/>
                      <a:gd name="T7" fmla="*/ 54 h 545"/>
                      <a:gd name="T8" fmla="*/ 197 w 664"/>
                      <a:gd name="T9" fmla="*/ 66 h 545"/>
                      <a:gd name="T10" fmla="*/ 219 w 664"/>
                      <a:gd name="T11" fmla="*/ 73 h 545"/>
                      <a:gd name="T12" fmla="*/ 221 w 664"/>
                      <a:gd name="T13" fmla="*/ 80 h 545"/>
                      <a:gd name="T14" fmla="*/ 214 w 664"/>
                      <a:gd name="T15" fmla="*/ 98 h 545"/>
                      <a:gd name="T16" fmla="*/ 200 w 664"/>
                      <a:gd name="T17" fmla="*/ 134 h 545"/>
                      <a:gd name="T18" fmla="*/ 189 w 664"/>
                      <a:gd name="T19" fmla="*/ 165 h 545"/>
                      <a:gd name="T20" fmla="*/ 183 w 664"/>
                      <a:gd name="T21" fmla="*/ 180 h 545"/>
                      <a:gd name="T22" fmla="*/ 176 w 664"/>
                      <a:gd name="T23" fmla="*/ 182 h 545"/>
                      <a:gd name="T24" fmla="*/ 74 w 664"/>
                      <a:gd name="T25" fmla="*/ 137 h 545"/>
                      <a:gd name="T26" fmla="*/ 2 w 664"/>
                      <a:gd name="T27" fmla="*/ 109 h 545"/>
                      <a:gd name="T28" fmla="*/ 0 w 664"/>
                      <a:gd name="T29" fmla="*/ 104 h 545"/>
                      <a:gd name="T30" fmla="*/ 14 w 664"/>
                      <a:gd name="T31" fmla="*/ 67 h 545"/>
                      <a:gd name="T32" fmla="*/ 26 w 664"/>
                      <a:gd name="T33" fmla="*/ 35 h 545"/>
                      <a:gd name="T34" fmla="*/ 36 w 664"/>
                      <a:gd name="T35" fmla="*/ 5 h 545"/>
                      <a:gd name="T36" fmla="*/ 40 w 664"/>
                      <a:gd name="T37" fmla="*/ 9 h 545"/>
                      <a:gd name="T38" fmla="*/ 41 w 664"/>
                      <a:gd name="T39" fmla="*/ 21 h 545"/>
                      <a:gd name="T40" fmla="*/ 109 w 664"/>
                      <a:gd name="T41" fmla="*/ 102 h 545"/>
                      <a:gd name="T42" fmla="*/ 212 w 664"/>
                      <a:gd name="T43" fmla="*/ 98 h 545"/>
                      <a:gd name="T44" fmla="*/ 209 w 664"/>
                      <a:gd name="T45" fmla="*/ 102 h 545"/>
                      <a:gd name="T46" fmla="*/ 109 w 664"/>
                      <a:gd name="T47" fmla="*/ 111 h 545"/>
                      <a:gd name="T48" fmla="*/ 104 w 664"/>
                      <a:gd name="T49" fmla="*/ 108 h 545"/>
                      <a:gd name="T50" fmla="*/ 38 w 664"/>
                      <a:gd name="T51" fmla="*/ 28 h 545"/>
                      <a:gd name="T52" fmla="*/ 32 w 664"/>
                      <a:gd name="T53" fmla="*/ 30 h 545"/>
                      <a:gd name="T54" fmla="*/ 19 w 664"/>
                      <a:gd name="T55" fmla="*/ 69 h 545"/>
                      <a:gd name="T56" fmla="*/ 66 w 664"/>
                      <a:gd name="T57" fmla="*/ 74 h 545"/>
                      <a:gd name="T58" fmla="*/ 16 w 664"/>
                      <a:gd name="T59" fmla="*/ 73 h 545"/>
                      <a:gd name="T60" fmla="*/ 8 w 664"/>
                      <a:gd name="T61" fmla="*/ 100 h 545"/>
                      <a:gd name="T62" fmla="*/ 10 w 664"/>
                      <a:gd name="T63" fmla="*/ 104 h 545"/>
                      <a:gd name="T64" fmla="*/ 62 w 664"/>
                      <a:gd name="T65" fmla="*/ 124 h 545"/>
                      <a:gd name="T66" fmla="*/ 110 w 664"/>
                      <a:gd name="T67" fmla="*/ 144 h 545"/>
                      <a:gd name="T68" fmla="*/ 146 w 664"/>
                      <a:gd name="T69" fmla="*/ 162 h 545"/>
                      <a:gd name="T70" fmla="*/ 173 w 664"/>
                      <a:gd name="T71" fmla="*/ 176 h 545"/>
                      <a:gd name="T72" fmla="*/ 179 w 664"/>
                      <a:gd name="T73" fmla="*/ 175 h 545"/>
                      <a:gd name="T74" fmla="*/ 186 w 664"/>
                      <a:gd name="T75" fmla="*/ 154 h 545"/>
                      <a:gd name="T76" fmla="*/ 140 w 664"/>
                      <a:gd name="T77" fmla="*/ 107 h 545"/>
                      <a:gd name="T78" fmla="*/ 145 w 664"/>
                      <a:gd name="T79" fmla="*/ 105 h 545"/>
                      <a:gd name="T80" fmla="*/ 190 w 664"/>
                      <a:gd name="T81" fmla="*/ 144 h 545"/>
                      <a:gd name="T82" fmla="*/ 200 w 664"/>
                      <a:gd name="T83" fmla="*/ 120 h 545"/>
                      <a:gd name="T84" fmla="*/ 210 w 664"/>
                      <a:gd name="T85" fmla="*/ 98 h 545"/>
                      <a:gd name="T86" fmla="*/ 214 w 664"/>
                      <a:gd name="T87" fmla="*/ 83 h 545"/>
                      <a:gd name="T88" fmla="*/ 192 w 664"/>
                      <a:gd name="T89" fmla="*/ 74 h 545"/>
                      <a:gd name="T90" fmla="*/ 135 w 664"/>
                      <a:gd name="T91" fmla="*/ 48 h 545"/>
                      <a:gd name="T92" fmla="*/ 62 w 664"/>
                      <a:gd name="T93" fmla="*/ 15 h 545"/>
                      <a:gd name="T94" fmla="*/ 40 w 664"/>
                      <a:gd name="T95" fmla="*/ 5 h 545"/>
                      <a:gd name="T96" fmla="*/ 41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315" name="Group 149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316" name="Freeform 150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55 w 638"/>
                      <a:gd name="T1" fmla="*/ 0 h 607"/>
                      <a:gd name="T2" fmla="*/ 25 w 638"/>
                      <a:gd name="T3" fmla="*/ 48 h 607"/>
                      <a:gd name="T4" fmla="*/ 4 w 638"/>
                      <a:gd name="T5" fmla="*/ 81 h 607"/>
                      <a:gd name="T6" fmla="*/ 0 w 638"/>
                      <a:gd name="T7" fmla="*/ 91 h 607"/>
                      <a:gd name="T8" fmla="*/ 46 w 638"/>
                      <a:gd name="T9" fmla="*/ 120 h 607"/>
                      <a:gd name="T10" fmla="*/ 97 w 638"/>
                      <a:gd name="T11" fmla="*/ 159 h 607"/>
                      <a:gd name="T12" fmla="*/ 129 w 638"/>
                      <a:gd name="T13" fmla="*/ 183 h 607"/>
                      <a:gd name="T14" fmla="*/ 149 w 638"/>
                      <a:gd name="T15" fmla="*/ 199 h 607"/>
                      <a:gd name="T16" fmla="*/ 154 w 638"/>
                      <a:gd name="T17" fmla="*/ 202 h 607"/>
                      <a:gd name="T18" fmla="*/ 159 w 638"/>
                      <a:gd name="T19" fmla="*/ 199 h 607"/>
                      <a:gd name="T20" fmla="*/ 171 w 638"/>
                      <a:gd name="T21" fmla="*/ 181 h 607"/>
                      <a:gd name="T22" fmla="*/ 184 w 638"/>
                      <a:gd name="T23" fmla="*/ 162 h 607"/>
                      <a:gd name="T24" fmla="*/ 197 w 638"/>
                      <a:gd name="T25" fmla="*/ 144 h 607"/>
                      <a:gd name="T26" fmla="*/ 205 w 638"/>
                      <a:gd name="T27" fmla="*/ 131 h 607"/>
                      <a:gd name="T28" fmla="*/ 213 w 638"/>
                      <a:gd name="T29" fmla="*/ 119 h 607"/>
                      <a:gd name="T30" fmla="*/ 212 w 638"/>
                      <a:gd name="T31" fmla="*/ 111 h 607"/>
                      <a:gd name="T32" fmla="*/ 159 w 638"/>
                      <a:gd name="T33" fmla="*/ 77 h 607"/>
                      <a:gd name="T34" fmla="*/ 136 w 638"/>
                      <a:gd name="T35" fmla="*/ 60 h 607"/>
                      <a:gd name="T36" fmla="*/ 97 w 638"/>
                      <a:gd name="T37" fmla="*/ 30 h 607"/>
                      <a:gd name="T38" fmla="*/ 77 w 638"/>
                      <a:gd name="T39" fmla="*/ 13 h 607"/>
                      <a:gd name="T40" fmla="*/ 60 w 638"/>
                      <a:gd name="T41" fmla="*/ 3 h 607"/>
                      <a:gd name="T42" fmla="*/ 55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317" name="Freeform 151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63 w 664"/>
                      <a:gd name="T1" fmla="*/ 0 h 629"/>
                      <a:gd name="T2" fmla="*/ 101 w 664"/>
                      <a:gd name="T3" fmla="*/ 29 h 629"/>
                      <a:gd name="T4" fmla="*/ 145 w 664"/>
                      <a:gd name="T5" fmla="*/ 64 h 629"/>
                      <a:gd name="T6" fmla="*/ 174 w 664"/>
                      <a:gd name="T7" fmla="*/ 83 h 629"/>
                      <a:gd name="T8" fmla="*/ 202 w 664"/>
                      <a:gd name="T9" fmla="*/ 102 h 629"/>
                      <a:gd name="T10" fmla="*/ 221 w 664"/>
                      <a:gd name="T11" fmla="*/ 114 h 629"/>
                      <a:gd name="T12" fmla="*/ 222 w 664"/>
                      <a:gd name="T13" fmla="*/ 122 h 629"/>
                      <a:gd name="T14" fmla="*/ 212 w 664"/>
                      <a:gd name="T15" fmla="*/ 137 h 629"/>
                      <a:gd name="T16" fmla="*/ 191 w 664"/>
                      <a:gd name="T17" fmla="*/ 168 h 629"/>
                      <a:gd name="T18" fmla="*/ 174 w 664"/>
                      <a:gd name="T19" fmla="*/ 196 h 629"/>
                      <a:gd name="T20" fmla="*/ 164 w 664"/>
                      <a:gd name="T21" fmla="*/ 210 h 629"/>
                      <a:gd name="T22" fmla="*/ 156 w 664"/>
                      <a:gd name="T23" fmla="*/ 210 h 629"/>
                      <a:gd name="T24" fmla="*/ 66 w 664"/>
                      <a:gd name="T25" fmla="*/ 141 h 629"/>
                      <a:gd name="T26" fmla="*/ 2 w 664"/>
                      <a:gd name="T27" fmla="*/ 97 h 629"/>
                      <a:gd name="T28" fmla="*/ 0 w 664"/>
                      <a:gd name="T29" fmla="*/ 92 h 629"/>
                      <a:gd name="T30" fmla="*/ 22 w 664"/>
                      <a:gd name="T31" fmla="*/ 59 h 629"/>
                      <a:gd name="T32" fmla="*/ 40 w 664"/>
                      <a:gd name="T33" fmla="*/ 31 h 629"/>
                      <a:gd name="T34" fmla="*/ 57 w 664"/>
                      <a:gd name="T35" fmla="*/ 4 h 629"/>
                      <a:gd name="T36" fmla="*/ 60 w 664"/>
                      <a:gd name="T37" fmla="*/ 9 h 629"/>
                      <a:gd name="T38" fmla="*/ 58 w 664"/>
                      <a:gd name="T39" fmla="*/ 20 h 629"/>
                      <a:gd name="T40" fmla="*/ 108 w 664"/>
                      <a:gd name="T41" fmla="*/ 116 h 629"/>
                      <a:gd name="T42" fmla="*/ 210 w 664"/>
                      <a:gd name="T43" fmla="*/ 136 h 629"/>
                      <a:gd name="T44" fmla="*/ 206 w 664"/>
                      <a:gd name="T45" fmla="*/ 140 h 629"/>
                      <a:gd name="T46" fmla="*/ 106 w 664"/>
                      <a:gd name="T47" fmla="*/ 124 h 629"/>
                      <a:gd name="T48" fmla="*/ 101 w 664"/>
                      <a:gd name="T49" fmla="*/ 120 h 629"/>
                      <a:gd name="T50" fmla="*/ 54 w 664"/>
                      <a:gd name="T51" fmla="*/ 27 h 629"/>
                      <a:gd name="T52" fmla="*/ 48 w 664"/>
                      <a:gd name="T53" fmla="*/ 28 h 629"/>
                      <a:gd name="T54" fmla="*/ 27 w 664"/>
                      <a:gd name="T55" fmla="*/ 62 h 629"/>
                      <a:gd name="T56" fmla="*/ 71 w 664"/>
                      <a:gd name="T57" fmla="*/ 78 h 629"/>
                      <a:gd name="T58" fmla="*/ 23 w 664"/>
                      <a:gd name="T59" fmla="*/ 66 h 629"/>
                      <a:gd name="T60" fmla="*/ 10 w 664"/>
                      <a:gd name="T61" fmla="*/ 90 h 629"/>
                      <a:gd name="T62" fmla="*/ 11 w 664"/>
                      <a:gd name="T63" fmla="*/ 94 h 629"/>
                      <a:gd name="T64" fmla="*/ 57 w 664"/>
                      <a:gd name="T65" fmla="*/ 126 h 629"/>
                      <a:gd name="T66" fmla="*/ 100 w 664"/>
                      <a:gd name="T67" fmla="*/ 157 h 629"/>
                      <a:gd name="T68" fmla="*/ 132 w 664"/>
                      <a:gd name="T69" fmla="*/ 183 h 629"/>
                      <a:gd name="T70" fmla="*/ 154 w 664"/>
                      <a:gd name="T71" fmla="*/ 203 h 629"/>
                      <a:gd name="T72" fmla="*/ 161 w 664"/>
                      <a:gd name="T73" fmla="*/ 204 h 629"/>
                      <a:gd name="T74" fmla="*/ 173 w 664"/>
                      <a:gd name="T75" fmla="*/ 185 h 629"/>
                      <a:gd name="T76" fmla="*/ 137 w 664"/>
                      <a:gd name="T77" fmla="*/ 128 h 629"/>
                      <a:gd name="T78" fmla="*/ 144 w 664"/>
                      <a:gd name="T79" fmla="*/ 128 h 629"/>
                      <a:gd name="T80" fmla="*/ 179 w 664"/>
                      <a:gd name="T81" fmla="*/ 177 h 629"/>
                      <a:gd name="T82" fmla="*/ 194 w 664"/>
                      <a:gd name="T83" fmla="*/ 155 h 629"/>
                      <a:gd name="T84" fmla="*/ 208 w 664"/>
                      <a:gd name="T85" fmla="*/ 137 h 629"/>
                      <a:gd name="T86" fmla="*/ 216 w 664"/>
                      <a:gd name="T87" fmla="*/ 123 h 629"/>
                      <a:gd name="T88" fmla="*/ 196 w 664"/>
                      <a:gd name="T89" fmla="*/ 108 h 629"/>
                      <a:gd name="T90" fmla="*/ 144 w 664"/>
                      <a:gd name="T91" fmla="*/ 70 h 629"/>
                      <a:gd name="T92" fmla="*/ 80 w 664"/>
                      <a:gd name="T93" fmla="*/ 19 h 629"/>
                      <a:gd name="T94" fmla="*/ 61 w 664"/>
                      <a:gd name="T95" fmla="*/ 5 h 629"/>
                      <a:gd name="T96" fmla="*/ 63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</p:grpSp>
          <p:sp>
            <p:nvSpPr>
              <p:cNvPr id="312" name="Freeform 152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23 w 730"/>
                  <a:gd name="T1" fmla="*/ 216 h 286"/>
                  <a:gd name="T2" fmla="*/ 52 w 730"/>
                  <a:gd name="T3" fmla="*/ 221 h 286"/>
                  <a:gd name="T4" fmla="*/ 127 w 730"/>
                  <a:gd name="T5" fmla="*/ 215 h 286"/>
                  <a:gd name="T6" fmla="*/ 145 w 730"/>
                  <a:gd name="T7" fmla="*/ 193 h 286"/>
                  <a:gd name="T8" fmla="*/ 137 w 730"/>
                  <a:gd name="T9" fmla="*/ 157 h 286"/>
                  <a:gd name="T10" fmla="*/ 118 w 730"/>
                  <a:gd name="T11" fmla="*/ 134 h 286"/>
                  <a:gd name="T12" fmla="*/ 118 w 730"/>
                  <a:gd name="T13" fmla="*/ 117 h 286"/>
                  <a:gd name="T14" fmla="*/ 163 w 730"/>
                  <a:gd name="T15" fmla="*/ 96 h 286"/>
                  <a:gd name="T16" fmla="*/ 220 w 730"/>
                  <a:gd name="T17" fmla="*/ 94 h 286"/>
                  <a:gd name="T18" fmla="*/ 292 w 730"/>
                  <a:gd name="T19" fmla="*/ 103 h 286"/>
                  <a:gd name="T20" fmla="*/ 349 w 730"/>
                  <a:gd name="T21" fmla="*/ 129 h 286"/>
                  <a:gd name="T22" fmla="*/ 378 w 730"/>
                  <a:gd name="T23" fmla="*/ 146 h 286"/>
                  <a:gd name="T24" fmla="*/ 376 w 730"/>
                  <a:gd name="T25" fmla="*/ 162 h 286"/>
                  <a:gd name="T26" fmla="*/ 370 w 730"/>
                  <a:gd name="T27" fmla="*/ 189 h 286"/>
                  <a:gd name="T28" fmla="*/ 375 w 730"/>
                  <a:gd name="T29" fmla="*/ 222 h 286"/>
                  <a:gd name="T30" fmla="*/ 406 w 730"/>
                  <a:gd name="T31" fmla="*/ 237 h 286"/>
                  <a:gd name="T32" fmla="*/ 469 w 730"/>
                  <a:gd name="T33" fmla="*/ 242 h 286"/>
                  <a:gd name="T34" fmla="*/ 515 w 730"/>
                  <a:gd name="T35" fmla="*/ 213 h 286"/>
                  <a:gd name="T36" fmla="*/ 522 w 730"/>
                  <a:gd name="T37" fmla="*/ 186 h 286"/>
                  <a:gd name="T38" fmla="*/ 509 w 730"/>
                  <a:gd name="T39" fmla="*/ 143 h 286"/>
                  <a:gd name="T40" fmla="*/ 487 w 730"/>
                  <a:gd name="T41" fmla="*/ 120 h 286"/>
                  <a:gd name="T42" fmla="*/ 489 w 730"/>
                  <a:gd name="T43" fmla="*/ 94 h 286"/>
                  <a:gd name="T44" fmla="*/ 514 w 730"/>
                  <a:gd name="T45" fmla="*/ 90 h 286"/>
                  <a:gd name="T46" fmla="*/ 538 w 730"/>
                  <a:gd name="T47" fmla="*/ 81 h 286"/>
                  <a:gd name="T48" fmla="*/ 546 w 730"/>
                  <a:gd name="T49" fmla="*/ 44 h 286"/>
                  <a:gd name="T50" fmla="*/ 565 w 730"/>
                  <a:gd name="T51" fmla="*/ 17 h 286"/>
                  <a:gd name="T52" fmla="*/ 612 w 730"/>
                  <a:gd name="T53" fmla="*/ 23 h 286"/>
                  <a:gd name="T54" fmla="*/ 610 w 730"/>
                  <a:gd name="T55" fmla="*/ 8 h 286"/>
                  <a:gd name="T56" fmla="*/ 568 w 730"/>
                  <a:gd name="T57" fmla="*/ 0 h 286"/>
                  <a:gd name="T58" fmla="*/ 548 w 730"/>
                  <a:gd name="T59" fmla="*/ 4 h 286"/>
                  <a:gd name="T60" fmla="*/ 539 w 730"/>
                  <a:gd name="T61" fmla="*/ 25 h 286"/>
                  <a:gd name="T62" fmla="*/ 535 w 730"/>
                  <a:gd name="T63" fmla="*/ 51 h 286"/>
                  <a:gd name="T64" fmla="*/ 528 w 730"/>
                  <a:gd name="T65" fmla="*/ 73 h 286"/>
                  <a:gd name="T66" fmla="*/ 501 w 730"/>
                  <a:gd name="T67" fmla="*/ 79 h 286"/>
                  <a:gd name="T68" fmla="*/ 480 w 730"/>
                  <a:gd name="T69" fmla="*/ 80 h 286"/>
                  <a:gd name="T70" fmla="*/ 471 w 730"/>
                  <a:gd name="T71" fmla="*/ 111 h 286"/>
                  <a:gd name="T72" fmla="*/ 448 w 730"/>
                  <a:gd name="T73" fmla="*/ 88 h 286"/>
                  <a:gd name="T74" fmla="*/ 366 w 730"/>
                  <a:gd name="T75" fmla="*/ 64 h 286"/>
                  <a:gd name="T76" fmla="*/ 277 w 730"/>
                  <a:gd name="T77" fmla="*/ 44 h 286"/>
                  <a:gd name="T78" fmla="*/ 201 w 730"/>
                  <a:gd name="T79" fmla="*/ 41 h 286"/>
                  <a:gd name="T80" fmla="*/ 136 w 730"/>
                  <a:gd name="T81" fmla="*/ 50 h 286"/>
                  <a:gd name="T82" fmla="*/ 81 w 730"/>
                  <a:gd name="T83" fmla="*/ 65 h 286"/>
                  <a:gd name="T84" fmla="*/ 31 w 730"/>
                  <a:gd name="T85" fmla="*/ 84 h 286"/>
                  <a:gd name="T86" fmla="*/ 2 w 730"/>
                  <a:gd name="T87" fmla="*/ 146 h 286"/>
                  <a:gd name="T88" fmla="*/ 0 w 730"/>
                  <a:gd name="T89" fmla="*/ 172 h 286"/>
                  <a:gd name="T90" fmla="*/ 4 w 730"/>
                  <a:gd name="T91" fmla="*/ 195 h 286"/>
                  <a:gd name="T92" fmla="*/ 23 w 730"/>
                  <a:gd name="T93" fmla="*/ 216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grpSp>
          <p:nvGrpSpPr>
            <p:cNvPr id="196" name="Group 189"/>
            <p:cNvGrpSpPr>
              <a:grpSpLocks noChangeAspect="1"/>
            </p:cNvGrpSpPr>
            <p:nvPr/>
          </p:nvGrpSpPr>
          <p:grpSpPr bwMode="auto">
            <a:xfrm>
              <a:off x="4276725" y="5216525"/>
              <a:ext cx="1400175" cy="1096963"/>
              <a:chOff x="4188" y="839"/>
              <a:chExt cx="1158" cy="907"/>
            </a:xfrm>
          </p:grpSpPr>
          <p:grpSp>
            <p:nvGrpSpPr>
              <p:cNvPr id="292" name="Group 190"/>
              <p:cNvGrpSpPr>
                <a:grpSpLocks noChangeAspect="1"/>
              </p:cNvGrpSpPr>
              <p:nvPr/>
            </p:nvGrpSpPr>
            <p:grpSpPr bwMode="auto">
              <a:xfrm>
                <a:off x="4188" y="839"/>
                <a:ext cx="1158" cy="907"/>
                <a:chOff x="3456" y="336"/>
                <a:chExt cx="1728" cy="1354"/>
              </a:xfrm>
            </p:grpSpPr>
            <p:sp>
              <p:nvSpPr>
                <p:cNvPr id="294" name="Freeform 191"/>
                <p:cNvSpPr>
                  <a:spLocks noChangeAspect="1"/>
                </p:cNvSpPr>
                <p:nvPr/>
              </p:nvSpPr>
              <p:spPr bwMode="auto">
                <a:xfrm>
                  <a:off x="3471" y="354"/>
                  <a:ext cx="1695" cy="1318"/>
                </a:xfrm>
                <a:custGeom>
                  <a:avLst/>
                  <a:gdLst>
                    <a:gd name="T0" fmla="*/ 44 w 928"/>
                    <a:gd name="T1" fmla="*/ 202 h 888"/>
                    <a:gd name="T2" fmla="*/ 259 w 928"/>
                    <a:gd name="T3" fmla="*/ 116 h 888"/>
                    <a:gd name="T4" fmla="*/ 398 w 928"/>
                    <a:gd name="T5" fmla="*/ 71 h 888"/>
                    <a:gd name="T6" fmla="*/ 526 w 928"/>
                    <a:gd name="T7" fmla="*/ 39 h 888"/>
                    <a:gd name="T8" fmla="*/ 632 w 928"/>
                    <a:gd name="T9" fmla="*/ 0 h 888"/>
                    <a:gd name="T10" fmla="*/ 669 w 928"/>
                    <a:gd name="T11" fmla="*/ 6 h 888"/>
                    <a:gd name="T12" fmla="*/ 784 w 928"/>
                    <a:gd name="T13" fmla="*/ 77 h 888"/>
                    <a:gd name="T14" fmla="*/ 970 w 928"/>
                    <a:gd name="T15" fmla="*/ 178 h 888"/>
                    <a:gd name="T16" fmla="*/ 1109 w 928"/>
                    <a:gd name="T17" fmla="*/ 249 h 888"/>
                    <a:gd name="T18" fmla="*/ 1255 w 928"/>
                    <a:gd name="T19" fmla="*/ 303 h 888"/>
                    <a:gd name="T20" fmla="*/ 1474 w 928"/>
                    <a:gd name="T21" fmla="*/ 386 h 888"/>
                    <a:gd name="T22" fmla="*/ 1695 w 928"/>
                    <a:gd name="T23" fmla="*/ 469 h 888"/>
                    <a:gd name="T24" fmla="*/ 1684 w 928"/>
                    <a:gd name="T25" fmla="*/ 472 h 888"/>
                    <a:gd name="T26" fmla="*/ 1677 w 928"/>
                    <a:gd name="T27" fmla="*/ 508 h 888"/>
                    <a:gd name="T28" fmla="*/ 1655 w 928"/>
                    <a:gd name="T29" fmla="*/ 565 h 888"/>
                    <a:gd name="T30" fmla="*/ 1640 w 928"/>
                    <a:gd name="T31" fmla="*/ 815 h 888"/>
                    <a:gd name="T32" fmla="*/ 1651 w 928"/>
                    <a:gd name="T33" fmla="*/ 910 h 888"/>
                    <a:gd name="T34" fmla="*/ 1655 w 928"/>
                    <a:gd name="T35" fmla="*/ 1037 h 888"/>
                    <a:gd name="T36" fmla="*/ 1644 w 928"/>
                    <a:gd name="T37" fmla="*/ 1082 h 888"/>
                    <a:gd name="T38" fmla="*/ 1547 w 928"/>
                    <a:gd name="T39" fmla="*/ 1118 h 888"/>
                    <a:gd name="T40" fmla="*/ 1416 w 928"/>
                    <a:gd name="T41" fmla="*/ 1147 h 888"/>
                    <a:gd name="T42" fmla="*/ 1266 w 928"/>
                    <a:gd name="T43" fmla="*/ 1183 h 888"/>
                    <a:gd name="T44" fmla="*/ 1087 w 928"/>
                    <a:gd name="T45" fmla="*/ 1262 h 888"/>
                    <a:gd name="T46" fmla="*/ 974 w 928"/>
                    <a:gd name="T47" fmla="*/ 1318 h 888"/>
                    <a:gd name="T48" fmla="*/ 941 w 928"/>
                    <a:gd name="T49" fmla="*/ 1291 h 888"/>
                    <a:gd name="T50" fmla="*/ 831 w 928"/>
                    <a:gd name="T51" fmla="*/ 1217 h 888"/>
                    <a:gd name="T52" fmla="*/ 672 w 928"/>
                    <a:gd name="T53" fmla="*/ 1115 h 888"/>
                    <a:gd name="T54" fmla="*/ 493 w 928"/>
                    <a:gd name="T55" fmla="*/ 1017 h 888"/>
                    <a:gd name="T56" fmla="*/ 321 w 928"/>
                    <a:gd name="T57" fmla="*/ 919 h 888"/>
                    <a:gd name="T58" fmla="*/ 234 w 928"/>
                    <a:gd name="T59" fmla="*/ 862 h 888"/>
                    <a:gd name="T60" fmla="*/ 73 w 928"/>
                    <a:gd name="T61" fmla="*/ 770 h 888"/>
                    <a:gd name="T62" fmla="*/ 0 w 928"/>
                    <a:gd name="T63" fmla="*/ 720 h 888"/>
                    <a:gd name="T64" fmla="*/ 15 w 928"/>
                    <a:gd name="T65" fmla="*/ 525 h 888"/>
                    <a:gd name="T66" fmla="*/ 18 w 928"/>
                    <a:gd name="T67" fmla="*/ 353 h 888"/>
                    <a:gd name="T68" fmla="*/ 26 w 928"/>
                    <a:gd name="T69" fmla="*/ 294 h 888"/>
                    <a:gd name="T70" fmla="*/ 44 w 928"/>
                    <a:gd name="T71" fmla="*/ 202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95" name="Freeform 192"/>
                <p:cNvSpPr>
                  <a:spLocks noChangeAspect="1"/>
                </p:cNvSpPr>
                <p:nvPr/>
              </p:nvSpPr>
              <p:spPr bwMode="auto">
                <a:xfrm>
                  <a:off x="3654" y="707"/>
                  <a:ext cx="769" cy="393"/>
                </a:xfrm>
                <a:custGeom>
                  <a:avLst/>
                  <a:gdLst>
                    <a:gd name="T0" fmla="*/ 0 w 421"/>
                    <a:gd name="T1" fmla="*/ 0 h 265"/>
                    <a:gd name="T2" fmla="*/ 153 w 421"/>
                    <a:gd name="T3" fmla="*/ 71 h 265"/>
                    <a:gd name="T4" fmla="*/ 290 w 421"/>
                    <a:gd name="T5" fmla="*/ 141 h 265"/>
                    <a:gd name="T6" fmla="*/ 469 w 421"/>
                    <a:gd name="T7" fmla="*/ 227 h 265"/>
                    <a:gd name="T8" fmla="*/ 659 w 421"/>
                    <a:gd name="T9" fmla="*/ 316 h 265"/>
                    <a:gd name="T10" fmla="*/ 769 w 421"/>
                    <a:gd name="T11" fmla="*/ 372 h 265"/>
                    <a:gd name="T12" fmla="*/ 758 w 421"/>
                    <a:gd name="T13" fmla="*/ 393 h 265"/>
                    <a:gd name="T14" fmla="*/ 729 w 421"/>
                    <a:gd name="T15" fmla="*/ 390 h 265"/>
                    <a:gd name="T16" fmla="*/ 612 w 421"/>
                    <a:gd name="T17" fmla="*/ 322 h 265"/>
                    <a:gd name="T18" fmla="*/ 426 w 421"/>
                    <a:gd name="T19" fmla="*/ 236 h 265"/>
                    <a:gd name="T20" fmla="*/ 234 w 421"/>
                    <a:gd name="T21" fmla="*/ 135 h 265"/>
                    <a:gd name="T22" fmla="*/ 66 w 421"/>
                    <a:gd name="T23" fmla="*/ 50 h 265"/>
                    <a:gd name="T24" fmla="*/ 55 w 421"/>
                    <a:gd name="T25" fmla="*/ 53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96" name="Freeform 193"/>
                <p:cNvSpPr>
                  <a:spLocks noChangeAspect="1"/>
                </p:cNvSpPr>
                <p:nvPr/>
              </p:nvSpPr>
              <p:spPr bwMode="auto">
                <a:xfrm>
                  <a:off x="4490" y="886"/>
                  <a:ext cx="574" cy="181"/>
                </a:xfrm>
                <a:custGeom>
                  <a:avLst/>
                  <a:gdLst>
                    <a:gd name="T0" fmla="*/ 7 w 314"/>
                    <a:gd name="T1" fmla="*/ 154 h 122"/>
                    <a:gd name="T2" fmla="*/ 230 w 314"/>
                    <a:gd name="T3" fmla="*/ 89 h 122"/>
                    <a:gd name="T4" fmla="*/ 409 w 314"/>
                    <a:gd name="T5" fmla="*/ 39 h 122"/>
                    <a:gd name="T6" fmla="*/ 574 w 314"/>
                    <a:gd name="T7" fmla="*/ 0 h 122"/>
                    <a:gd name="T8" fmla="*/ 567 w 314"/>
                    <a:gd name="T9" fmla="*/ 18 h 122"/>
                    <a:gd name="T10" fmla="*/ 483 w 314"/>
                    <a:gd name="T11" fmla="*/ 47 h 122"/>
                    <a:gd name="T12" fmla="*/ 468 w 314"/>
                    <a:gd name="T13" fmla="*/ 45 h 122"/>
                    <a:gd name="T14" fmla="*/ 212 w 314"/>
                    <a:gd name="T15" fmla="*/ 119 h 122"/>
                    <a:gd name="T16" fmla="*/ 201 w 314"/>
                    <a:gd name="T17" fmla="*/ 119 h 122"/>
                    <a:gd name="T18" fmla="*/ 22 w 314"/>
                    <a:gd name="T19" fmla="*/ 181 h 122"/>
                    <a:gd name="T20" fmla="*/ 0 w 314"/>
                    <a:gd name="T21" fmla="*/ 166 h 122"/>
                    <a:gd name="T22" fmla="*/ 7 w 314"/>
                    <a:gd name="T23" fmla="*/ 15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97" name="Freeform 194"/>
                <p:cNvSpPr>
                  <a:spLocks noChangeAspect="1"/>
                </p:cNvSpPr>
                <p:nvPr/>
              </p:nvSpPr>
              <p:spPr bwMode="auto">
                <a:xfrm>
                  <a:off x="4521" y="1142"/>
                  <a:ext cx="205" cy="176"/>
                </a:xfrm>
                <a:custGeom>
                  <a:avLst/>
                  <a:gdLst>
                    <a:gd name="T0" fmla="*/ 0 w 112"/>
                    <a:gd name="T1" fmla="*/ 0 h 119"/>
                    <a:gd name="T2" fmla="*/ 88 w 112"/>
                    <a:gd name="T3" fmla="*/ 55 h 119"/>
                    <a:gd name="T4" fmla="*/ 172 w 112"/>
                    <a:gd name="T5" fmla="*/ 129 h 119"/>
                    <a:gd name="T6" fmla="*/ 205 w 112"/>
                    <a:gd name="T7" fmla="*/ 158 h 119"/>
                    <a:gd name="T8" fmla="*/ 190 w 112"/>
                    <a:gd name="T9" fmla="*/ 176 h 119"/>
                    <a:gd name="T10" fmla="*/ 103 w 112"/>
                    <a:gd name="T11" fmla="*/ 108 h 119"/>
                    <a:gd name="T12" fmla="*/ 4 w 112"/>
                    <a:gd name="T13" fmla="*/ 10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98" name="Freeform 195"/>
                <p:cNvSpPr>
                  <a:spLocks noChangeAspect="1"/>
                </p:cNvSpPr>
                <p:nvPr/>
              </p:nvSpPr>
              <p:spPr bwMode="auto">
                <a:xfrm>
                  <a:off x="4863" y="1032"/>
                  <a:ext cx="182" cy="285"/>
                </a:xfrm>
                <a:custGeom>
                  <a:avLst/>
                  <a:gdLst>
                    <a:gd name="T0" fmla="*/ 62 w 100"/>
                    <a:gd name="T1" fmla="*/ 157 h 192"/>
                    <a:gd name="T2" fmla="*/ 11 w 100"/>
                    <a:gd name="T3" fmla="*/ 223 h 192"/>
                    <a:gd name="T4" fmla="*/ 0 w 100"/>
                    <a:gd name="T5" fmla="*/ 214 h 192"/>
                    <a:gd name="T6" fmla="*/ 7 w 100"/>
                    <a:gd name="T7" fmla="*/ 187 h 192"/>
                    <a:gd name="T8" fmla="*/ 58 w 100"/>
                    <a:gd name="T9" fmla="*/ 122 h 192"/>
                    <a:gd name="T10" fmla="*/ 116 w 100"/>
                    <a:gd name="T11" fmla="*/ 62 h 192"/>
                    <a:gd name="T12" fmla="*/ 167 w 100"/>
                    <a:gd name="T13" fmla="*/ 0 h 192"/>
                    <a:gd name="T14" fmla="*/ 175 w 100"/>
                    <a:gd name="T15" fmla="*/ 18 h 192"/>
                    <a:gd name="T16" fmla="*/ 135 w 100"/>
                    <a:gd name="T17" fmla="*/ 74 h 192"/>
                    <a:gd name="T18" fmla="*/ 80 w 100"/>
                    <a:gd name="T19" fmla="*/ 134 h 192"/>
                    <a:gd name="T20" fmla="*/ 124 w 100"/>
                    <a:gd name="T21" fmla="*/ 181 h 192"/>
                    <a:gd name="T22" fmla="*/ 164 w 100"/>
                    <a:gd name="T23" fmla="*/ 238 h 192"/>
                    <a:gd name="T24" fmla="*/ 182 w 100"/>
                    <a:gd name="T25" fmla="*/ 285 h 192"/>
                    <a:gd name="T26" fmla="*/ 127 w 100"/>
                    <a:gd name="T27" fmla="*/ 226 h 192"/>
                    <a:gd name="T28" fmla="*/ 87 w 100"/>
                    <a:gd name="T29" fmla="*/ 175 h 192"/>
                    <a:gd name="T30" fmla="*/ 62 w 100"/>
                    <a:gd name="T31" fmla="*/ 157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99" name="Freeform 196"/>
                <p:cNvSpPr>
                  <a:spLocks noChangeAspect="1"/>
                </p:cNvSpPr>
                <p:nvPr/>
              </p:nvSpPr>
              <p:spPr bwMode="auto">
                <a:xfrm>
                  <a:off x="4507" y="1274"/>
                  <a:ext cx="128" cy="237"/>
                </a:xfrm>
                <a:custGeom>
                  <a:avLst/>
                  <a:gdLst>
                    <a:gd name="T0" fmla="*/ 113 w 70"/>
                    <a:gd name="T1" fmla="*/ 0 h 160"/>
                    <a:gd name="T2" fmla="*/ 128 w 70"/>
                    <a:gd name="T3" fmla="*/ 15 h 160"/>
                    <a:gd name="T4" fmla="*/ 62 w 70"/>
                    <a:gd name="T5" fmla="*/ 130 h 160"/>
                    <a:gd name="T6" fmla="*/ 18 w 70"/>
                    <a:gd name="T7" fmla="*/ 237 h 160"/>
                    <a:gd name="T8" fmla="*/ 0 w 70"/>
                    <a:gd name="T9" fmla="*/ 237 h 160"/>
                    <a:gd name="T10" fmla="*/ 0 w 70"/>
                    <a:gd name="T11" fmla="*/ 219 h 160"/>
                    <a:gd name="T12" fmla="*/ 44 w 70"/>
                    <a:gd name="T13" fmla="*/ 119 h 160"/>
                    <a:gd name="T14" fmla="*/ 95 w 70"/>
                    <a:gd name="T15" fmla="*/ 39 h 160"/>
                    <a:gd name="T16" fmla="*/ 113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0" name="Freeform 197"/>
                <p:cNvSpPr>
                  <a:spLocks noChangeAspect="1"/>
                </p:cNvSpPr>
                <p:nvPr/>
              </p:nvSpPr>
              <p:spPr bwMode="auto">
                <a:xfrm>
                  <a:off x="4386" y="1142"/>
                  <a:ext cx="55" cy="429"/>
                </a:xfrm>
                <a:custGeom>
                  <a:avLst/>
                  <a:gdLst>
                    <a:gd name="T0" fmla="*/ 40 w 30"/>
                    <a:gd name="T1" fmla="*/ 0 h 289"/>
                    <a:gd name="T2" fmla="*/ 55 w 30"/>
                    <a:gd name="T3" fmla="*/ 9 h 289"/>
                    <a:gd name="T4" fmla="*/ 40 w 30"/>
                    <a:gd name="T5" fmla="*/ 98 h 289"/>
                    <a:gd name="T6" fmla="*/ 40 w 30"/>
                    <a:gd name="T7" fmla="*/ 107 h 289"/>
                    <a:gd name="T8" fmla="*/ 29 w 30"/>
                    <a:gd name="T9" fmla="*/ 266 h 289"/>
                    <a:gd name="T10" fmla="*/ 33 w 30"/>
                    <a:gd name="T11" fmla="*/ 414 h 289"/>
                    <a:gd name="T12" fmla="*/ 22 w 30"/>
                    <a:gd name="T13" fmla="*/ 429 h 289"/>
                    <a:gd name="T14" fmla="*/ 0 w 30"/>
                    <a:gd name="T15" fmla="*/ 420 h 289"/>
                    <a:gd name="T16" fmla="*/ 0 w 30"/>
                    <a:gd name="T17" fmla="*/ 325 h 289"/>
                    <a:gd name="T18" fmla="*/ 11 w 30"/>
                    <a:gd name="T19" fmla="*/ 162 h 289"/>
                    <a:gd name="T20" fmla="*/ 22 w 30"/>
                    <a:gd name="T21" fmla="*/ 39 h 289"/>
                    <a:gd name="T22" fmla="*/ 40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1" name="Freeform 198"/>
                <p:cNvSpPr>
                  <a:spLocks noChangeAspect="1"/>
                </p:cNvSpPr>
                <p:nvPr/>
              </p:nvSpPr>
              <p:spPr bwMode="auto">
                <a:xfrm>
                  <a:off x="4134" y="627"/>
                  <a:ext cx="477" cy="245"/>
                </a:xfrm>
                <a:custGeom>
                  <a:avLst/>
                  <a:gdLst>
                    <a:gd name="T0" fmla="*/ 40 w 261"/>
                    <a:gd name="T1" fmla="*/ 0 h 165"/>
                    <a:gd name="T2" fmla="*/ 55 w 261"/>
                    <a:gd name="T3" fmla="*/ 9 h 165"/>
                    <a:gd name="T4" fmla="*/ 58 w 261"/>
                    <a:gd name="T5" fmla="*/ 27 h 165"/>
                    <a:gd name="T6" fmla="*/ 80 w 261"/>
                    <a:gd name="T7" fmla="*/ 36 h 165"/>
                    <a:gd name="T8" fmla="*/ 102 w 261"/>
                    <a:gd name="T9" fmla="*/ 39 h 165"/>
                    <a:gd name="T10" fmla="*/ 124 w 261"/>
                    <a:gd name="T11" fmla="*/ 39 h 165"/>
                    <a:gd name="T12" fmla="*/ 146 w 261"/>
                    <a:gd name="T13" fmla="*/ 45 h 165"/>
                    <a:gd name="T14" fmla="*/ 154 w 261"/>
                    <a:gd name="T15" fmla="*/ 65 h 165"/>
                    <a:gd name="T16" fmla="*/ 139 w 261"/>
                    <a:gd name="T17" fmla="*/ 80 h 165"/>
                    <a:gd name="T18" fmla="*/ 146 w 261"/>
                    <a:gd name="T19" fmla="*/ 91 h 165"/>
                    <a:gd name="T20" fmla="*/ 170 w 261"/>
                    <a:gd name="T21" fmla="*/ 91 h 165"/>
                    <a:gd name="T22" fmla="*/ 192 w 261"/>
                    <a:gd name="T23" fmla="*/ 91 h 165"/>
                    <a:gd name="T24" fmla="*/ 221 w 261"/>
                    <a:gd name="T25" fmla="*/ 91 h 165"/>
                    <a:gd name="T26" fmla="*/ 243 w 261"/>
                    <a:gd name="T27" fmla="*/ 97 h 165"/>
                    <a:gd name="T28" fmla="*/ 258 w 261"/>
                    <a:gd name="T29" fmla="*/ 114 h 165"/>
                    <a:gd name="T30" fmla="*/ 247 w 261"/>
                    <a:gd name="T31" fmla="*/ 132 h 165"/>
                    <a:gd name="T32" fmla="*/ 261 w 261"/>
                    <a:gd name="T33" fmla="*/ 144 h 165"/>
                    <a:gd name="T34" fmla="*/ 291 w 261"/>
                    <a:gd name="T35" fmla="*/ 150 h 165"/>
                    <a:gd name="T36" fmla="*/ 320 w 261"/>
                    <a:gd name="T37" fmla="*/ 150 h 165"/>
                    <a:gd name="T38" fmla="*/ 342 w 261"/>
                    <a:gd name="T39" fmla="*/ 150 h 165"/>
                    <a:gd name="T40" fmla="*/ 367 w 261"/>
                    <a:gd name="T41" fmla="*/ 153 h 165"/>
                    <a:gd name="T42" fmla="*/ 386 w 261"/>
                    <a:gd name="T43" fmla="*/ 165 h 165"/>
                    <a:gd name="T44" fmla="*/ 375 w 261"/>
                    <a:gd name="T45" fmla="*/ 183 h 165"/>
                    <a:gd name="T46" fmla="*/ 393 w 261"/>
                    <a:gd name="T47" fmla="*/ 192 h 165"/>
                    <a:gd name="T48" fmla="*/ 422 w 261"/>
                    <a:gd name="T49" fmla="*/ 192 h 165"/>
                    <a:gd name="T50" fmla="*/ 455 w 261"/>
                    <a:gd name="T51" fmla="*/ 200 h 165"/>
                    <a:gd name="T52" fmla="*/ 473 w 261"/>
                    <a:gd name="T53" fmla="*/ 215 h 165"/>
                    <a:gd name="T54" fmla="*/ 477 w 261"/>
                    <a:gd name="T55" fmla="*/ 233 h 165"/>
                    <a:gd name="T56" fmla="*/ 451 w 261"/>
                    <a:gd name="T57" fmla="*/ 245 h 165"/>
                    <a:gd name="T58" fmla="*/ 429 w 261"/>
                    <a:gd name="T59" fmla="*/ 239 h 165"/>
                    <a:gd name="T60" fmla="*/ 429 w 261"/>
                    <a:gd name="T61" fmla="*/ 221 h 165"/>
                    <a:gd name="T62" fmla="*/ 408 w 261"/>
                    <a:gd name="T63" fmla="*/ 215 h 165"/>
                    <a:gd name="T64" fmla="*/ 386 w 261"/>
                    <a:gd name="T65" fmla="*/ 212 h 165"/>
                    <a:gd name="T66" fmla="*/ 364 w 261"/>
                    <a:gd name="T67" fmla="*/ 212 h 165"/>
                    <a:gd name="T68" fmla="*/ 342 w 261"/>
                    <a:gd name="T69" fmla="*/ 212 h 165"/>
                    <a:gd name="T70" fmla="*/ 320 w 261"/>
                    <a:gd name="T71" fmla="*/ 203 h 165"/>
                    <a:gd name="T72" fmla="*/ 323 w 261"/>
                    <a:gd name="T73" fmla="*/ 183 h 165"/>
                    <a:gd name="T74" fmla="*/ 320 w 261"/>
                    <a:gd name="T75" fmla="*/ 171 h 165"/>
                    <a:gd name="T76" fmla="*/ 298 w 261"/>
                    <a:gd name="T77" fmla="*/ 171 h 165"/>
                    <a:gd name="T78" fmla="*/ 276 w 261"/>
                    <a:gd name="T79" fmla="*/ 171 h 165"/>
                    <a:gd name="T80" fmla="*/ 247 w 261"/>
                    <a:gd name="T81" fmla="*/ 171 h 165"/>
                    <a:gd name="T82" fmla="*/ 225 w 261"/>
                    <a:gd name="T83" fmla="*/ 162 h 165"/>
                    <a:gd name="T84" fmla="*/ 214 w 261"/>
                    <a:gd name="T85" fmla="*/ 144 h 165"/>
                    <a:gd name="T86" fmla="*/ 214 w 261"/>
                    <a:gd name="T87" fmla="*/ 126 h 165"/>
                    <a:gd name="T88" fmla="*/ 217 w 261"/>
                    <a:gd name="T89" fmla="*/ 108 h 165"/>
                    <a:gd name="T90" fmla="*/ 192 w 261"/>
                    <a:gd name="T91" fmla="*/ 99 h 165"/>
                    <a:gd name="T92" fmla="*/ 170 w 261"/>
                    <a:gd name="T93" fmla="*/ 102 h 165"/>
                    <a:gd name="T94" fmla="*/ 146 w 261"/>
                    <a:gd name="T95" fmla="*/ 102 h 165"/>
                    <a:gd name="T96" fmla="*/ 117 w 261"/>
                    <a:gd name="T97" fmla="*/ 97 h 165"/>
                    <a:gd name="T98" fmla="*/ 102 w 261"/>
                    <a:gd name="T99" fmla="*/ 80 h 165"/>
                    <a:gd name="T100" fmla="*/ 102 w 261"/>
                    <a:gd name="T101" fmla="*/ 62 h 165"/>
                    <a:gd name="T102" fmla="*/ 95 w 261"/>
                    <a:gd name="T103" fmla="*/ 50 h 165"/>
                    <a:gd name="T104" fmla="*/ 73 w 261"/>
                    <a:gd name="T105" fmla="*/ 45 h 165"/>
                    <a:gd name="T106" fmla="*/ 44 w 261"/>
                    <a:gd name="T107" fmla="*/ 42 h 165"/>
                    <a:gd name="T108" fmla="*/ 22 w 261"/>
                    <a:gd name="T109" fmla="*/ 33 h 165"/>
                    <a:gd name="T110" fmla="*/ 0 w 261"/>
                    <a:gd name="T111" fmla="*/ 18 h 165"/>
                    <a:gd name="T112" fmla="*/ 26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2" name="Freeform 199"/>
                <p:cNvSpPr>
                  <a:spLocks noChangeAspect="1"/>
                </p:cNvSpPr>
                <p:nvPr/>
              </p:nvSpPr>
              <p:spPr bwMode="auto">
                <a:xfrm>
                  <a:off x="4054" y="665"/>
                  <a:ext cx="476" cy="246"/>
                </a:xfrm>
                <a:custGeom>
                  <a:avLst/>
                  <a:gdLst>
                    <a:gd name="T0" fmla="*/ 40 w 261"/>
                    <a:gd name="T1" fmla="*/ 0 h 165"/>
                    <a:gd name="T2" fmla="*/ 55 w 261"/>
                    <a:gd name="T3" fmla="*/ 9 h 165"/>
                    <a:gd name="T4" fmla="*/ 58 w 261"/>
                    <a:gd name="T5" fmla="*/ 27 h 165"/>
                    <a:gd name="T6" fmla="*/ 80 w 261"/>
                    <a:gd name="T7" fmla="*/ 36 h 165"/>
                    <a:gd name="T8" fmla="*/ 102 w 261"/>
                    <a:gd name="T9" fmla="*/ 39 h 165"/>
                    <a:gd name="T10" fmla="*/ 124 w 261"/>
                    <a:gd name="T11" fmla="*/ 39 h 165"/>
                    <a:gd name="T12" fmla="*/ 146 w 261"/>
                    <a:gd name="T13" fmla="*/ 45 h 165"/>
                    <a:gd name="T14" fmla="*/ 153 w 261"/>
                    <a:gd name="T15" fmla="*/ 66 h 165"/>
                    <a:gd name="T16" fmla="*/ 139 w 261"/>
                    <a:gd name="T17" fmla="*/ 81 h 165"/>
                    <a:gd name="T18" fmla="*/ 146 w 261"/>
                    <a:gd name="T19" fmla="*/ 91 h 165"/>
                    <a:gd name="T20" fmla="*/ 170 w 261"/>
                    <a:gd name="T21" fmla="*/ 91 h 165"/>
                    <a:gd name="T22" fmla="*/ 191 w 261"/>
                    <a:gd name="T23" fmla="*/ 91 h 165"/>
                    <a:gd name="T24" fmla="*/ 221 w 261"/>
                    <a:gd name="T25" fmla="*/ 91 h 165"/>
                    <a:gd name="T26" fmla="*/ 243 w 261"/>
                    <a:gd name="T27" fmla="*/ 97 h 165"/>
                    <a:gd name="T28" fmla="*/ 257 w 261"/>
                    <a:gd name="T29" fmla="*/ 115 h 165"/>
                    <a:gd name="T30" fmla="*/ 246 w 261"/>
                    <a:gd name="T31" fmla="*/ 133 h 165"/>
                    <a:gd name="T32" fmla="*/ 261 w 261"/>
                    <a:gd name="T33" fmla="*/ 145 h 165"/>
                    <a:gd name="T34" fmla="*/ 290 w 261"/>
                    <a:gd name="T35" fmla="*/ 151 h 165"/>
                    <a:gd name="T36" fmla="*/ 319 w 261"/>
                    <a:gd name="T37" fmla="*/ 151 h 165"/>
                    <a:gd name="T38" fmla="*/ 341 w 261"/>
                    <a:gd name="T39" fmla="*/ 151 h 165"/>
                    <a:gd name="T40" fmla="*/ 367 w 261"/>
                    <a:gd name="T41" fmla="*/ 154 h 165"/>
                    <a:gd name="T42" fmla="*/ 385 w 261"/>
                    <a:gd name="T43" fmla="*/ 165 h 165"/>
                    <a:gd name="T44" fmla="*/ 374 w 261"/>
                    <a:gd name="T45" fmla="*/ 183 h 165"/>
                    <a:gd name="T46" fmla="*/ 392 w 261"/>
                    <a:gd name="T47" fmla="*/ 192 h 165"/>
                    <a:gd name="T48" fmla="*/ 421 w 261"/>
                    <a:gd name="T49" fmla="*/ 192 h 165"/>
                    <a:gd name="T50" fmla="*/ 454 w 261"/>
                    <a:gd name="T51" fmla="*/ 201 h 165"/>
                    <a:gd name="T52" fmla="*/ 472 w 261"/>
                    <a:gd name="T53" fmla="*/ 216 h 165"/>
                    <a:gd name="T54" fmla="*/ 476 w 261"/>
                    <a:gd name="T55" fmla="*/ 234 h 165"/>
                    <a:gd name="T56" fmla="*/ 450 w 261"/>
                    <a:gd name="T57" fmla="*/ 246 h 165"/>
                    <a:gd name="T58" fmla="*/ 429 w 261"/>
                    <a:gd name="T59" fmla="*/ 240 h 165"/>
                    <a:gd name="T60" fmla="*/ 429 w 261"/>
                    <a:gd name="T61" fmla="*/ 222 h 165"/>
                    <a:gd name="T62" fmla="*/ 407 w 261"/>
                    <a:gd name="T63" fmla="*/ 216 h 165"/>
                    <a:gd name="T64" fmla="*/ 385 w 261"/>
                    <a:gd name="T65" fmla="*/ 213 h 165"/>
                    <a:gd name="T66" fmla="*/ 363 w 261"/>
                    <a:gd name="T67" fmla="*/ 213 h 165"/>
                    <a:gd name="T68" fmla="*/ 341 w 261"/>
                    <a:gd name="T69" fmla="*/ 213 h 165"/>
                    <a:gd name="T70" fmla="*/ 319 w 261"/>
                    <a:gd name="T71" fmla="*/ 204 h 165"/>
                    <a:gd name="T72" fmla="*/ 323 w 261"/>
                    <a:gd name="T73" fmla="*/ 183 h 165"/>
                    <a:gd name="T74" fmla="*/ 319 w 261"/>
                    <a:gd name="T75" fmla="*/ 171 h 165"/>
                    <a:gd name="T76" fmla="*/ 297 w 261"/>
                    <a:gd name="T77" fmla="*/ 171 h 165"/>
                    <a:gd name="T78" fmla="*/ 275 w 261"/>
                    <a:gd name="T79" fmla="*/ 171 h 165"/>
                    <a:gd name="T80" fmla="*/ 246 w 261"/>
                    <a:gd name="T81" fmla="*/ 171 h 165"/>
                    <a:gd name="T82" fmla="*/ 224 w 261"/>
                    <a:gd name="T83" fmla="*/ 163 h 165"/>
                    <a:gd name="T84" fmla="*/ 213 w 261"/>
                    <a:gd name="T85" fmla="*/ 145 h 165"/>
                    <a:gd name="T86" fmla="*/ 213 w 261"/>
                    <a:gd name="T87" fmla="*/ 127 h 165"/>
                    <a:gd name="T88" fmla="*/ 217 w 261"/>
                    <a:gd name="T89" fmla="*/ 109 h 165"/>
                    <a:gd name="T90" fmla="*/ 191 w 261"/>
                    <a:gd name="T91" fmla="*/ 100 h 165"/>
                    <a:gd name="T92" fmla="*/ 170 w 261"/>
                    <a:gd name="T93" fmla="*/ 103 h 165"/>
                    <a:gd name="T94" fmla="*/ 146 w 261"/>
                    <a:gd name="T95" fmla="*/ 103 h 165"/>
                    <a:gd name="T96" fmla="*/ 117 w 261"/>
                    <a:gd name="T97" fmla="*/ 97 h 165"/>
                    <a:gd name="T98" fmla="*/ 102 w 261"/>
                    <a:gd name="T99" fmla="*/ 81 h 165"/>
                    <a:gd name="T100" fmla="*/ 102 w 261"/>
                    <a:gd name="T101" fmla="*/ 63 h 165"/>
                    <a:gd name="T102" fmla="*/ 95 w 261"/>
                    <a:gd name="T103" fmla="*/ 51 h 165"/>
                    <a:gd name="T104" fmla="*/ 73 w 261"/>
                    <a:gd name="T105" fmla="*/ 45 h 165"/>
                    <a:gd name="T106" fmla="*/ 44 w 261"/>
                    <a:gd name="T107" fmla="*/ 42 h 165"/>
                    <a:gd name="T108" fmla="*/ 22 w 261"/>
                    <a:gd name="T109" fmla="*/ 33 h 165"/>
                    <a:gd name="T110" fmla="*/ 0 w 261"/>
                    <a:gd name="T111" fmla="*/ 18 h 165"/>
                    <a:gd name="T112" fmla="*/ 26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3" name="Freeform 200"/>
                <p:cNvSpPr>
                  <a:spLocks noChangeAspect="1"/>
                </p:cNvSpPr>
                <p:nvPr/>
              </p:nvSpPr>
              <p:spPr bwMode="auto">
                <a:xfrm>
                  <a:off x="4021" y="740"/>
                  <a:ext cx="175" cy="105"/>
                </a:xfrm>
                <a:custGeom>
                  <a:avLst/>
                  <a:gdLst>
                    <a:gd name="T0" fmla="*/ 44 w 96"/>
                    <a:gd name="T1" fmla="*/ 0 h 71"/>
                    <a:gd name="T2" fmla="*/ 62 w 96"/>
                    <a:gd name="T3" fmla="*/ 4 h 71"/>
                    <a:gd name="T4" fmla="*/ 69 w 96"/>
                    <a:gd name="T5" fmla="*/ 13 h 71"/>
                    <a:gd name="T6" fmla="*/ 73 w 96"/>
                    <a:gd name="T7" fmla="*/ 22 h 71"/>
                    <a:gd name="T8" fmla="*/ 73 w 96"/>
                    <a:gd name="T9" fmla="*/ 31 h 71"/>
                    <a:gd name="T10" fmla="*/ 80 w 96"/>
                    <a:gd name="T11" fmla="*/ 40 h 71"/>
                    <a:gd name="T12" fmla="*/ 91 w 96"/>
                    <a:gd name="T13" fmla="*/ 46 h 71"/>
                    <a:gd name="T14" fmla="*/ 102 w 96"/>
                    <a:gd name="T15" fmla="*/ 49 h 71"/>
                    <a:gd name="T16" fmla="*/ 117 w 96"/>
                    <a:gd name="T17" fmla="*/ 52 h 71"/>
                    <a:gd name="T18" fmla="*/ 128 w 96"/>
                    <a:gd name="T19" fmla="*/ 55 h 71"/>
                    <a:gd name="T20" fmla="*/ 142 w 96"/>
                    <a:gd name="T21" fmla="*/ 55 h 71"/>
                    <a:gd name="T22" fmla="*/ 153 w 96"/>
                    <a:gd name="T23" fmla="*/ 61 h 71"/>
                    <a:gd name="T24" fmla="*/ 164 w 96"/>
                    <a:gd name="T25" fmla="*/ 64 h 71"/>
                    <a:gd name="T26" fmla="*/ 171 w 96"/>
                    <a:gd name="T27" fmla="*/ 72 h 71"/>
                    <a:gd name="T28" fmla="*/ 175 w 96"/>
                    <a:gd name="T29" fmla="*/ 81 h 71"/>
                    <a:gd name="T30" fmla="*/ 175 w 96"/>
                    <a:gd name="T31" fmla="*/ 90 h 71"/>
                    <a:gd name="T32" fmla="*/ 164 w 96"/>
                    <a:gd name="T33" fmla="*/ 99 h 71"/>
                    <a:gd name="T34" fmla="*/ 153 w 96"/>
                    <a:gd name="T35" fmla="*/ 105 h 71"/>
                    <a:gd name="T36" fmla="*/ 142 w 96"/>
                    <a:gd name="T37" fmla="*/ 105 h 71"/>
                    <a:gd name="T38" fmla="*/ 131 w 96"/>
                    <a:gd name="T39" fmla="*/ 105 h 71"/>
                    <a:gd name="T40" fmla="*/ 120 w 96"/>
                    <a:gd name="T41" fmla="*/ 96 h 71"/>
                    <a:gd name="T42" fmla="*/ 120 w 96"/>
                    <a:gd name="T43" fmla="*/ 87 h 71"/>
                    <a:gd name="T44" fmla="*/ 113 w 96"/>
                    <a:gd name="T45" fmla="*/ 78 h 71"/>
                    <a:gd name="T46" fmla="*/ 102 w 96"/>
                    <a:gd name="T47" fmla="*/ 75 h 71"/>
                    <a:gd name="T48" fmla="*/ 91 w 96"/>
                    <a:gd name="T49" fmla="*/ 75 h 71"/>
                    <a:gd name="T50" fmla="*/ 80 w 96"/>
                    <a:gd name="T51" fmla="*/ 75 h 71"/>
                    <a:gd name="T52" fmla="*/ 69 w 96"/>
                    <a:gd name="T53" fmla="*/ 72 h 71"/>
                    <a:gd name="T54" fmla="*/ 58 w 96"/>
                    <a:gd name="T55" fmla="*/ 70 h 71"/>
                    <a:gd name="T56" fmla="*/ 47 w 96"/>
                    <a:gd name="T57" fmla="*/ 67 h 71"/>
                    <a:gd name="T58" fmla="*/ 36 w 96"/>
                    <a:gd name="T59" fmla="*/ 61 h 71"/>
                    <a:gd name="T60" fmla="*/ 33 w 96"/>
                    <a:gd name="T61" fmla="*/ 52 h 71"/>
                    <a:gd name="T62" fmla="*/ 29 w 96"/>
                    <a:gd name="T63" fmla="*/ 43 h 71"/>
                    <a:gd name="T64" fmla="*/ 18 w 96"/>
                    <a:gd name="T65" fmla="*/ 40 h 71"/>
                    <a:gd name="T66" fmla="*/ 11 w 96"/>
                    <a:gd name="T67" fmla="*/ 31 h 71"/>
                    <a:gd name="T68" fmla="*/ 0 w 96"/>
                    <a:gd name="T69" fmla="*/ 25 h 71"/>
                    <a:gd name="T70" fmla="*/ 11 w 96"/>
                    <a:gd name="T71" fmla="*/ 19 h 71"/>
                    <a:gd name="T72" fmla="*/ 18 w 96"/>
                    <a:gd name="T73" fmla="*/ 10 h 71"/>
                    <a:gd name="T74" fmla="*/ 29 w 96"/>
                    <a:gd name="T75" fmla="*/ 7 h 71"/>
                    <a:gd name="T76" fmla="*/ 4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4" name="Freeform 201"/>
                <p:cNvSpPr>
                  <a:spLocks noChangeAspect="1"/>
                </p:cNvSpPr>
                <p:nvPr/>
              </p:nvSpPr>
              <p:spPr bwMode="auto">
                <a:xfrm>
                  <a:off x="4812" y="759"/>
                  <a:ext cx="186" cy="113"/>
                </a:xfrm>
                <a:custGeom>
                  <a:avLst/>
                  <a:gdLst>
                    <a:gd name="T0" fmla="*/ 51 w 102"/>
                    <a:gd name="T1" fmla="*/ 0 h 76"/>
                    <a:gd name="T2" fmla="*/ 186 w 102"/>
                    <a:gd name="T3" fmla="*/ 59 h 76"/>
                    <a:gd name="T4" fmla="*/ 179 w 102"/>
                    <a:gd name="T5" fmla="*/ 71 h 76"/>
                    <a:gd name="T6" fmla="*/ 160 w 102"/>
                    <a:gd name="T7" fmla="*/ 89 h 76"/>
                    <a:gd name="T8" fmla="*/ 11 w 102"/>
                    <a:gd name="T9" fmla="*/ 113 h 76"/>
                    <a:gd name="T10" fmla="*/ 0 w 102"/>
                    <a:gd name="T11" fmla="*/ 95 h 76"/>
                    <a:gd name="T12" fmla="*/ 131 w 102"/>
                    <a:gd name="T13" fmla="*/ 62 h 76"/>
                    <a:gd name="T14" fmla="*/ 18 w 102"/>
                    <a:gd name="T15" fmla="*/ 18 h 76"/>
                    <a:gd name="T16" fmla="*/ 26 w 102"/>
                    <a:gd name="T17" fmla="*/ 6 h 76"/>
                    <a:gd name="T18" fmla="*/ 51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5" name="Freeform 202"/>
                <p:cNvSpPr>
                  <a:spLocks noChangeAspect="1"/>
                </p:cNvSpPr>
                <p:nvPr/>
              </p:nvSpPr>
              <p:spPr bwMode="auto">
                <a:xfrm>
                  <a:off x="4746" y="766"/>
                  <a:ext cx="142" cy="100"/>
                </a:xfrm>
                <a:custGeom>
                  <a:avLst/>
                  <a:gdLst>
                    <a:gd name="T0" fmla="*/ 117 w 78"/>
                    <a:gd name="T1" fmla="*/ 0 h 67"/>
                    <a:gd name="T2" fmla="*/ 36 w 78"/>
                    <a:gd name="T3" fmla="*/ 13 h 67"/>
                    <a:gd name="T4" fmla="*/ 0 w 78"/>
                    <a:gd name="T5" fmla="*/ 22 h 67"/>
                    <a:gd name="T6" fmla="*/ 7 w 78"/>
                    <a:gd name="T7" fmla="*/ 37 h 67"/>
                    <a:gd name="T8" fmla="*/ 69 w 78"/>
                    <a:gd name="T9" fmla="*/ 100 h 67"/>
                    <a:gd name="T10" fmla="*/ 102 w 78"/>
                    <a:gd name="T11" fmla="*/ 91 h 67"/>
                    <a:gd name="T12" fmla="*/ 51 w 78"/>
                    <a:gd name="T13" fmla="*/ 31 h 67"/>
                    <a:gd name="T14" fmla="*/ 142 w 78"/>
                    <a:gd name="T15" fmla="*/ 16 h 67"/>
                    <a:gd name="T16" fmla="*/ 117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6" name="Freeform 203"/>
                <p:cNvSpPr>
                  <a:spLocks noChangeAspect="1"/>
                </p:cNvSpPr>
                <p:nvPr/>
              </p:nvSpPr>
              <p:spPr bwMode="auto">
                <a:xfrm>
                  <a:off x="4072" y="402"/>
                  <a:ext cx="295" cy="160"/>
                </a:xfrm>
                <a:custGeom>
                  <a:avLst/>
                  <a:gdLst>
                    <a:gd name="T0" fmla="*/ 25 w 162"/>
                    <a:gd name="T1" fmla="*/ 0 h 108"/>
                    <a:gd name="T2" fmla="*/ 35 w 162"/>
                    <a:gd name="T3" fmla="*/ 6 h 108"/>
                    <a:gd name="T4" fmla="*/ 36 w 162"/>
                    <a:gd name="T5" fmla="*/ 18 h 108"/>
                    <a:gd name="T6" fmla="*/ 49 w 162"/>
                    <a:gd name="T7" fmla="*/ 24 h 108"/>
                    <a:gd name="T8" fmla="*/ 64 w 162"/>
                    <a:gd name="T9" fmla="*/ 25 h 108"/>
                    <a:gd name="T10" fmla="*/ 76 w 162"/>
                    <a:gd name="T11" fmla="*/ 25 h 108"/>
                    <a:gd name="T12" fmla="*/ 91 w 162"/>
                    <a:gd name="T13" fmla="*/ 30 h 108"/>
                    <a:gd name="T14" fmla="*/ 95 w 162"/>
                    <a:gd name="T15" fmla="*/ 43 h 108"/>
                    <a:gd name="T16" fmla="*/ 86 w 162"/>
                    <a:gd name="T17" fmla="*/ 52 h 108"/>
                    <a:gd name="T18" fmla="*/ 91 w 162"/>
                    <a:gd name="T19" fmla="*/ 61 h 108"/>
                    <a:gd name="T20" fmla="*/ 106 w 162"/>
                    <a:gd name="T21" fmla="*/ 61 h 108"/>
                    <a:gd name="T22" fmla="*/ 120 w 162"/>
                    <a:gd name="T23" fmla="*/ 61 h 108"/>
                    <a:gd name="T24" fmla="*/ 138 w 162"/>
                    <a:gd name="T25" fmla="*/ 61 h 108"/>
                    <a:gd name="T26" fmla="*/ 151 w 162"/>
                    <a:gd name="T27" fmla="*/ 64 h 108"/>
                    <a:gd name="T28" fmla="*/ 160 w 162"/>
                    <a:gd name="T29" fmla="*/ 76 h 108"/>
                    <a:gd name="T30" fmla="*/ 153 w 162"/>
                    <a:gd name="T31" fmla="*/ 87 h 108"/>
                    <a:gd name="T32" fmla="*/ 162 w 162"/>
                    <a:gd name="T33" fmla="*/ 95 h 108"/>
                    <a:gd name="T34" fmla="*/ 180 w 162"/>
                    <a:gd name="T35" fmla="*/ 99 h 108"/>
                    <a:gd name="T36" fmla="*/ 198 w 162"/>
                    <a:gd name="T37" fmla="*/ 99 h 108"/>
                    <a:gd name="T38" fmla="*/ 211 w 162"/>
                    <a:gd name="T39" fmla="*/ 99 h 108"/>
                    <a:gd name="T40" fmla="*/ 228 w 162"/>
                    <a:gd name="T41" fmla="*/ 101 h 108"/>
                    <a:gd name="T42" fmla="*/ 239 w 162"/>
                    <a:gd name="T43" fmla="*/ 108 h 108"/>
                    <a:gd name="T44" fmla="*/ 233 w 162"/>
                    <a:gd name="T45" fmla="*/ 120 h 108"/>
                    <a:gd name="T46" fmla="*/ 244 w 162"/>
                    <a:gd name="T47" fmla="*/ 126 h 108"/>
                    <a:gd name="T48" fmla="*/ 262 w 162"/>
                    <a:gd name="T49" fmla="*/ 126 h 108"/>
                    <a:gd name="T50" fmla="*/ 282 w 162"/>
                    <a:gd name="T51" fmla="*/ 132 h 108"/>
                    <a:gd name="T52" fmla="*/ 293 w 162"/>
                    <a:gd name="T53" fmla="*/ 141 h 108"/>
                    <a:gd name="T54" fmla="*/ 295 w 162"/>
                    <a:gd name="T55" fmla="*/ 153 h 108"/>
                    <a:gd name="T56" fmla="*/ 280 w 162"/>
                    <a:gd name="T57" fmla="*/ 160 h 108"/>
                    <a:gd name="T58" fmla="*/ 266 w 162"/>
                    <a:gd name="T59" fmla="*/ 157 h 108"/>
                    <a:gd name="T60" fmla="*/ 266 w 162"/>
                    <a:gd name="T61" fmla="*/ 145 h 108"/>
                    <a:gd name="T62" fmla="*/ 253 w 162"/>
                    <a:gd name="T63" fmla="*/ 141 h 108"/>
                    <a:gd name="T64" fmla="*/ 239 w 162"/>
                    <a:gd name="T65" fmla="*/ 139 h 108"/>
                    <a:gd name="T66" fmla="*/ 226 w 162"/>
                    <a:gd name="T67" fmla="*/ 139 h 108"/>
                    <a:gd name="T68" fmla="*/ 211 w 162"/>
                    <a:gd name="T69" fmla="*/ 139 h 108"/>
                    <a:gd name="T70" fmla="*/ 198 w 162"/>
                    <a:gd name="T71" fmla="*/ 133 h 108"/>
                    <a:gd name="T72" fmla="*/ 200 w 162"/>
                    <a:gd name="T73" fmla="*/ 120 h 108"/>
                    <a:gd name="T74" fmla="*/ 198 w 162"/>
                    <a:gd name="T75" fmla="*/ 113 h 108"/>
                    <a:gd name="T76" fmla="*/ 186 w 162"/>
                    <a:gd name="T77" fmla="*/ 113 h 108"/>
                    <a:gd name="T78" fmla="*/ 171 w 162"/>
                    <a:gd name="T79" fmla="*/ 113 h 108"/>
                    <a:gd name="T80" fmla="*/ 153 w 162"/>
                    <a:gd name="T81" fmla="*/ 113 h 108"/>
                    <a:gd name="T82" fmla="*/ 140 w 162"/>
                    <a:gd name="T83" fmla="*/ 107 h 108"/>
                    <a:gd name="T84" fmla="*/ 133 w 162"/>
                    <a:gd name="T85" fmla="*/ 95 h 108"/>
                    <a:gd name="T86" fmla="*/ 133 w 162"/>
                    <a:gd name="T87" fmla="*/ 83 h 108"/>
                    <a:gd name="T88" fmla="*/ 135 w 162"/>
                    <a:gd name="T89" fmla="*/ 71 h 108"/>
                    <a:gd name="T90" fmla="*/ 120 w 162"/>
                    <a:gd name="T91" fmla="*/ 65 h 108"/>
                    <a:gd name="T92" fmla="*/ 106 w 162"/>
                    <a:gd name="T93" fmla="*/ 68 h 108"/>
                    <a:gd name="T94" fmla="*/ 91 w 162"/>
                    <a:gd name="T95" fmla="*/ 68 h 108"/>
                    <a:gd name="T96" fmla="*/ 73 w 162"/>
                    <a:gd name="T97" fmla="*/ 64 h 108"/>
                    <a:gd name="T98" fmla="*/ 64 w 162"/>
                    <a:gd name="T99" fmla="*/ 52 h 108"/>
                    <a:gd name="T100" fmla="*/ 64 w 162"/>
                    <a:gd name="T101" fmla="*/ 41 h 108"/>
                    <a:gd name="T102" fmla="*/ 58 w 162"/>
                    <a:gd name="T103" fmla="*/ 33 h 108"/>
                    <a:gd name="T104" fmla="*/ 46 w 162"/>
                    <a:gd name="T105" fmla="*/ 30 h 108"/>
                    <a:gd name="T106" fmla="*/ 27 w 162"/>
                    <a:gd name="T107" fmla="*/ 27 h 108"/>
                    <a:gd name="T108" fmla="*/ 15 w 162"/>
                    <a:gd name="T109" fmla="*/ 22 h 108"/>
                    <a:gd name="T110" fmla="*/ 0 w 162"/>
                    <a:gd name="T111" fmla="*/ 12 h 108"/>
                    <a:gd name="T112" fmla="*/ 16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7" name="Freeform 204"/>
                <p:cNvSpPr>
                  <a:spLocks noChangeAspect="1"/>
                </p:cNvSpPr>
                <p:nvPr/>
              </p:nvSpPr>
              <p:spPr bwMode="auto">
                <a:xfrm>
                  <a:off x="3995" y="425"/>
                  <a:ext cx="120" cy="81"/>
                </a:xfrm>
                <a:custGeom>
                  <a:avLst/>
                  <a:gdLst>
                    <a:gd name="T0" fmla="*/ 31 w 66"/>
                    <a:gd name="T1" fmla="*/ 0 h 54"/>
                    <a:gd name="T2" fmla="*/ 42 w 66"/>
                    <a:gd name="T3" fmla="*/ 5 h 54"/>
                    <a:gd name="T4" fmla="*/ 47 w 66"/>
                    <a:gd name="T5" fmla="*/ 10 h 54"/>
                    <a:gd name="T6" fmla="*/ 51 w 66"/>
                    <a:gd name="T7" fmla="*/ 18 h 54"/>
                    <a:gd name="T8" fmla="*/ 51 w 66"/>
                    <a:gd name="T9" fmla="*/ 24 h 54"/>
                    <a:gd name="T10" fmla="*/ 55 w 66"/>
                    <a:gd name="T11" fmla="*/ 32 h 54"/>
                    <a:gd name="T12" fmla="*/ 62 w 66"/>
                    <a:gd name="T13" fmla="*/ 36 h 54"/>
                    <a:gd name="T14" fmla="*/ 71 w 66"/>
                    <a:gd name="T15" fmla="*/ 38 h 54"/>
                    <a:gd name="T16" fmla="*/ 80 w 66"/>
                    <a:gd name="T17" fmla="*/ 41 h 54"/>
                    <a:gd name="T18" fmla="*/ 87 w 66"/>
                    <a:gd name="T19" fmla="*/ 42 h 54"/>
                    <a:gd name="T20" fmla="*/ 98 w 66"/>
                    <a:gd name="T21" fmla="*/ 42 h 54"/>
                    <a:gd name="T22" fmla="*/ 105 w 66"/>
                    <a:gd name="T23" fmla="*/ 46 h 54"/>
                    <a:gd name="T24" fmla="*/ 113 w 66"/>
                    <a:gd name="T25" fmla="*/ 50 h 54"/>
                    <a:gd name="T26" fmla="*/ 118 w 66"/>
                    <a:gd name="T27" fmla="*/ 56 h 54"/>
                    <a:gd name="T28" fmla="*/ 120 w 66"/>
                    <a:gd name="T29" fmla="*/ 63 h 54"/>
                    <a:gd name="T30" fmla="*/ 120 w 66"/>
                    <a:gd name="T31" fmla="*/ 69 h 54"/>
                    <a:gd name="T32" fmla="*/ 113 w 66"/>
                    <a:gd name="T33" fmla="*/ 77 h 54"/>
                    <a:gd name="T34" fmla="*/ 105 w 66"/>
                    <a:gd name="T35" fmla="*/ 81 h 54"/>
                    <a:gd name="T36" fmla="*/ 98 w 66"/>
                    <a:gd name="T37" fmla="*/ 81 h 54"/>
                    <a:gd name="T38" fmla="*/ 91 w 66"/>
                    <a:gd name="T39" fmla="*/ 81 h 54"/>
                    <a:gd name="T40" fmla="*/ 82 w 66"/>
                    <a:gd name="T41" fmla="*/ 74 h 54"/>
                    <a:gd name="T42" fmla="*/ 82 w 66"/>
                    <a:gd name="T43" fmla="*/ 68 h 54"/>
                    <a:gd name="T44" fmla="*/ 78 w 66"/>
                    <a:gd name="T45" fmla="*/ 60 h 54"/>
                    <a:gd name="T46" fmla="*/ 71 w 66"/>
                    <a:gd name="T47" fmla="*/ 59 h 54"/>
                    <a:gd name="T48" fmla="*/ 62 w 66"/>
                    <a:gd name="T49" fmla="*/ 59 h 54"/>
                    <a:gd name="T50" fmla="*/ 55 w 66"/>
                    <a:gd name="T51" fmla="*/ 59 h 54"/>
                    <a:gd name="T52" fmla="*/ 47 w 66"/>
                    <a:gd name="T53" fmla="*/ 56 h 54"/>
                    <a:gd name="T54" fmla="*/ 40 w 66"/>
                    <a:gd name="T55" fmla="*/ 54 h 54"/>
                    <a:gd name="T56" fmla="*/ 33 w 66"/>
                    <a:gd name="T57" fmla="*/ 51 h 54"/>
                    <a:gd name="T58" fmla="*/ 25 w 66"/>
                    <a:gd name="T59" fmla="*/ 46 h 54"/>
                    <a:gd name="T60" fmla="*/ 22 w 66"/>
                    <a:gd name="T61" fmla="*/ 41 h 54"/>
                    <a:gd name="T62" fmla="*/ 20 w 66"/>
                    <a:gd name="T63" fmla="*/ 33 h 54"/>
                    <a:gd name="T64" fmla="*/ 13 w 66"/>
                    <a:gd name="T65" fmla="*/ 32 h 54"/>
                    <a:gd name="T66" fmla="*/ 7 w 66"/>
                    <a:gd name="T67" fmla="*/ 24 h 54"/>
                    <a:gd name="T68" fmla="*/ 0 w 66"/>
                    <a:gd name="T69" fmla="*/ 20 h 54"/>
                    <a:gd name="T70" fmla="*/ 7 w 66"/>
                    <a:gd name="T71" fmla="*/ 15 h 54"/>
                    <a:gd name="T72" fmla="*/ 13 w 66"/>
                    <a:gd name="T73" fmla="*/ 9 h 54"/>
                    <a:gd name="T74" fmla="*/ 20 w 66"/>
                    <a:gd name="T75" fmla="*/ 6 h 54"/>
                    <a:gd name="T76" fmla="*/ 31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8" name="Freeform 205"/>
                <p:cNvSpPr>
                  <a:spLocks noChangeAspect="1"/>
                </p:cNvSpPr>
                <p:nvPr/>
              </p:nvSpPr>
              <p:spPr bwMode="auto">
                <a:xfrm>
                  <a:off x="3456" y="336"/>
                  <a:ext cx="1728" cy="1354"/>
                </a:xfrm>
                <a:custGeom>
                  <a:avLst/>
                  <a:gdLst>
                    <a:gd name="T0" fmla="*/ 51 w 946"/>
                    <a:gd name="T1" fmla="*/ 300 h 912"/>
                    <a:gd name="T2" fmla="*/ 40 w 946"/>
                    <a:gd name="T3" fmla="*/ 534 h 912"/>
                    <a:gd name="T4" fmla="*/ 80 w 946"/>
                    <a:gd name="T5" fmla="*/ 768 h 912"/>
                    <a:gd name="T6" fmla="*/ 303 w 946"/>
                    <a:gd name="T7" fmla="*/ 895 h 912"/>
                    <a:gd name="T8" fmla="*/ 495 w 946"/>
                    <a:gd name="T9" fmla="*/ 1017 h 912"/>
                    <a:gd name="T10" fmla="*/ 765 w 946"/>
                    <a:gd name="T11" fmla="*/ 1165 h 912"/>
                    <a:gd name="T12" fmla="*/ 959 w 946"/>
                    <a:gd name="T13" fmla="*/ 1292 h 912"/>
                    <a:gd name="T14" fmla="*/ 1021 w 946"/>
                    <a:gd name="T15" fmla="*/ 1309 h 912"/>
                    <a:gd name="T16" fmla="*/ 1218 w 946"/>
                    <a:gd name="T17" fmla="*/ 1219 h 912"/>
                    <a:gd name="T18" fmla="*/ 1366 w 946"/>
                    <a:gd name="T19" fmla="*/ 1162 h 912"/>
                    <a:gd name="T20" fmla="*/ 1520 w 946"/>
                    <a:gd name="T21" fmla="*/ 1133 h 912"/>
                    <a:gd name="T22" fmla="*/ 1648 w 946"/>
                    <a:gd name="T23" fmla="*/ 1088 h 912"/>
                    <a:gd name="T24" fmla="*/ 1655 w 946"/>
                    <a:gd name="T25" fmla="*/ 949 h 912"/>
                    <a:gd name="T26" fmla="*/ 1644 w 946"/>
                    <a:gd name="T27" fmla="*/ 744 h 912"/>
                    <a:gd name="T28" fmla="*/ 1648 w 946"/>
                    <a:gd name="T29" fmla="*/ 580 h 912"/>
                    <a:gd name="T30" fmla="*/ 1670 w 946"/>
                    <a:gd name="T31" fmla="*/ 496 h 912"/>
                    <a:gd name="T32" fmla="*/ 1255 w 946"/>
                    <a:gd name="T33" fmla="*/ 336 h 912"/>
                    <a:gd name="T34" fmla="*/ 937 w 946"/>
                    <a:gd name="T35" fmla="*/ 184 h 912"/>
                    <a:gd name="T36" fmla="*/ 670 w 946"/>
                    <a:gd name="T37" fmla="*/ 42 h 912"/>
                    <a:gd name="T38" fmla="*/ 608 w 946"/>
                    <a:gd name="T39" fmla="*/ 48 h 912"/>
                    <a:gd name="T40" fmla="*/ 437 w 946"/>
                    <a:gd name="T41" fmla="*/ 101 h 912"/>
                    <a:gd name="T42" fmla="*/ 267 w 946"/>
                    <a:gd name="T43" fmla="*/ 157 h 912"/>
                    <a:gd name="T44" fmla="*/ 256 w 946"/>
                    <a:gd name="T45" fmla="*/ 128 h 912"/>
                    <a:gd name="T46" fmla="*/ 469 w 946"/>
                    <a:gd name="T47" fmla="*/ 68 h 912"/>
                    <a:gd name="T48" fmla="*/ 641 w 946"/>
                    <a:gd name="T49" fmla="*/ 0 h 912"/>
                    <a:gd name="T50" fmla="*/ 722 w 946"/>
                    <a:gd name="T51" fmla="*/ 30 h 912"/>
                    <a:gd name="T52" fmla="*/ 977 w 946"/>
                    <a:gd name="T53" fmla="*/ 175 h 912"/>
                    <a:gd name="T54" fmla="*/ 1270 w 946"/>
                    <a:gd name="T55" fmla="*/ 315 h 912"/>
                    <a:gd name="T56" fmla="*/ 1582 w 946"/>
                    <a:gd name="T57" fmla="*/ 425 h 912"/>
                    <a:gd name="T58" fmla="*/ 1728 w 946"/>
                    <a:gd name="T59" fmla="*/ 496 h 912"/>
                    <a:gd name="T60" fmla="*/ 1691 w 946"/>
                    <a:gd name="T61" fmla="*/ 569 h 912"/>
                    <a:gd name="T62" fmla="*/ 1670 w 946"/>
                    <a:gd name="T63" fmla="*/ 827 h 912"/>
                    <a:gd name="T64" fmla="*/ 1688 w 946"/>
                    <a:gd name="T65" fmla="*/ 1070 h 912"/>
                    <a:gd name="T66" fmla="*/ 1666 w 946"/>
                    <a:gd name="T67" fmla="*/ 1121 h 912"/>
                    <a:gd name="T68" fmla="*/ 1443 w 946"/>
                    <a:gd name="T69" fmla="*/ 1180 h 912"/>
                    <a:gd name="T70" fmla="*/ 1233 w 946"/>
                    <a:gd name="T71" fmla="*/ 1231 h 912"/>
                    <a:gd name="T72" fmla="*/ 1010 w 946"/>
                    <a:gd name="T73" fmla="*/ 1345 h 912"/>
                    <a:gd name="T74" fmla="*/ 944 w 946"/>
                    <a:gd name="T75" fmla="*/ 1330 h 912"/>
                    <a:gd name="T76" fmla="*/ 791 w 946"/>
                    <a:gd name="T77" fmla="*/ 1207 h 912"/>
                    <a:gd name="T78" fmla="*/ 575 w 946"/>
                    <a:gd name="T79" fmla="*/ 1094 h 912"/>
                    <a:gd name="T80" fmla="*/ 380 w 946"/>
                    <a:gd name="T81" fmla="*/ 975 h 912"/>
                    <a:gd name="T82" fmla="*/ 219 w 946"/>
                    <a:gd name="T83" fmla="*/ 880 h 912"/>
                    <a:gd name="T84" fmla="*/ 22 w 946"/>
                    <a:gd name="T85" fmla="*/ 765 h 912"/>
                    <a:gd name="T86" fmla="*/ 11 w 946"/>
                    <a:gd name="T87" fmla="*/ 687 h 912"/>
                    <a:gd name="T88" fmla="*/ 15 w 946"/>
                    <a:gd name="T89" fmla="*/ 386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309" name="Freeform 206"/>
                <p:cNvSpPr>
                  <a:spLocks noChangeAspect="1"/>
                </p:cNvSpPr>
                <p:nvPr/>
              </p:nvSpPr>
              <p:spPr bwMode="auto">
                <a:xfrm>
                  <a:off x="3475" y="464"/>
                  <a:ext cx="262" cy="218"/>
                </a:xfrm>
                <a:custGeom>
                  <a:avLst/>
                  <a:gdLst>
                    <a:gd name="T0" fmla="*/ 238 w 390"/>
                    <a:gd name="T1" fmla="*/ 0 h 399"/>
                    <a:gd name="T2" fmla="*/ 211 w 390"/>
                    <a:gd name="T3" fmla="*/ 7 h 399"/>
                    <a:gd name="T4" fmla="*/ 197 w 390"/>
                    <a:gd name="T5" fmla="*/ 12 h 399"/>
                    <a:gd name="T6" fmla="*/ 187 w 390"/>
                    <a:gd name="T7" fmla="*/ 15 h 399"/>
                    <a:gd name="T8" fmla="*/ 157 w 390"/>
                    <a:gd name="T9" fmla="*/ 28 h 399"/>
                    <a:gd name="T10" fmla="*/ 126 w 390"/>
                    <a:gd name="T11" fmla="*/ 43 h 399"/>
                    <a:gd name="T12" fmla="*/ 104 w 390"/>
                    <a:gd name="T13" fmla="*/ 48 h 399"/>
                    <a:gd name="T14" fmla="*/ 78 w 390"/>
                    <a:gd name="T15" fmla="*/ 58 h 399"/>
                    <a:gd name="T16" fmla="*/ 57 w 390"/>
                    <a:gd name="T17" fmla="*/ 63 h 399"/>
                    <a:gd name="T18" fmla="*/ 42 w 390"/>
                    <a:gd name="T19" fmla="*/ 66 h 399"/>
                    <a:gd name="T20" fmla="*/ 24 w 390"/>
                    <a:gd name="T21" fmla="*/ 71 h 399"/>
                    <a:gd name="T22" fmla="*/ 13 w 390"/>
                    <a:gd name="T23" fmla="*/ 74 h 399"/>
                    <a:gd name="T24" fmla="*/ 5 w 390"/>
                    <a:gd name="T25" fmla="*/ 94 h 399"/>
                    <a:gd name="T26" fmla="*/ 3 w 390"/>
                    <a:gd name="T27" fmla="*/ 134 h 399"/>
                    <a:gd name="T28" fmla="*/ 7 w 390"/>
                    <a:gd name="T29" fmla="*/ 187 h 399"/>
                    <a:gd name="T30" fmla="*/ 29 w 390"/>
                    <a:gd name="T31" fmla="*/ 214 h 399"/>
                    <a:gd name="T32" fmla="*/ 33 w 390"/>
                    <a:gd name="T33" fmla="*/ 179 h 399"/>
                    <a:gd name="T34" fmla="*/ 37 w 390"/>
                    <a:gd name="T35" fmla="*/ 134 h 399"/>
                    <a:gd name="T36" fmla="*/ 41 w 390"/>
                    <a:gd name="T37" fmla="*/ 93 h 399"/>
                    <a:gd name="T38" fmla="*/ 53 w 390"/>
                    <a:gd name="T39" fmla="*/ 92 h 399"/>
                    <a:gd name="T40" fmla="*/ 105 w 390"/>
                    <a:gd name="T41" fmla="*/ 70 h 399"/>
                    <a:gd name="T42" fmla="*/ 132 w 390"/>
                    <a:gd name="T43" fmla="*/ 61 h 399"/>
                    <a:gd name="T44" fmla="*/ 150 w 390"/>
                    <a:gd name="T45" fmla="*/ 56 h 399"/>
                    <a:gd name="T46" fmla="*/ 171 w 390"/>
                    <a:gd name="T47" fmla="*/ 51 h 399"/>
                    <a:gd name="T48" fmla="*/ 205 w 390"/>
                    <a:gd name="T49" fmla="*/ 43 h 399"/>
                    <a:gd name="T50" fmla="*/ 222 w 390"/>
                    <a:gd name="T51" fmla="*/ 38 h 399"/>
                    <a:gd name="T52" fmla="*/ 243 w 390"/>
                    <a:gd name="T53" fmla="*/ 30 h 399"/>
                    <a:gd name="T54" fmla="*/ 259 w 390"/>
                    <a:gd name="T55" fmla="*/ 22 h 399"/>
                    <a:gd name="T56" fmla="*/ 255 w 390"/>
                    <a:gd name="T57" fmla="*/ 14 h 399"/>
                    <a:gd name="T58" fmla="*/ 249 w 390"/>
                    <a:gd name="T59" fmla="*/ 10 h 399"/>
                    <a:gd name="T60" fmla="*/ 238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200" dirty="0"/>
                </a:p>
              </p:txBody>
            </p:sp>
          </p:grpSp>
          <p:sp>
            <p:nvSpPr>
              <p:cNvPr id="293" name="Text Box 207"/>
              <p:cNvSpPr txBox="1">
                <a:spLocks noChangeAspect="1" noChangeArrowheads="1"/>
              </p:cNvSpPr>
              <p:nvPr/>
            </p:nvSpPr>
            <p:spPr bwMode="auto">
              <a:xfrm rot="1682032">
                <a:off x="4535" y="1160"/>
                <a:ext cx="0" cy="3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0" tIns="0" rIns="0" bIns="0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200" b="1">
                  <a:solidFill>
                    <a:schemeClr val="bg1"/>
                  </a:solidFill>
                  <a:ea typeface="宋体" charset="-122"/>
                </a:endParaRPr>
              </a:p>
            </p:txBody>
          </p:sp>
        </p:grpSp>
        <p:grpSp>
          <p:nvGrpSpPr>
            <p:cNvPr id="197" name="Group 223"/>
            <p:cNvGrpSpPr>
              <a:grpSpLocks noChangeAspect="1"/>
            </p:cNvGrpSpPr>
            <p:nvPr/>
          </p:nvGrpSpPr>
          <p:grpSpPr bwMode="auto">
            <a:xfrm>
              <a:off x="6745288" y="2308225"/>
              <a:ext cx="1344612" cy="1087438"/>
              <a:chOff x="4337" y="513"/>
              <a:chExt cx="1006" cy="814"/>
            </a:xfrm>
          </p:grpSpPr>
          <p:grpSp>
            <p:nvGrpSpPr>
              <p:cNvPr id="243" name="Group 224"/>
              <p:cNvGrpSpPr>
                <a:grpSpLocks noChangeAspect="1"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268" name="Group 225"/>
                <p:cNvGrpSpPr>
                  <a:grpSpLocks noChangeAspect="1"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289" name="Rectangle 2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90" name="Freeform 227"/>
                  <p:cNvSpPr>
                    <a:spLocks noChangeAspect="1"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291" name="Freeform 228"/>
                  <p:cNvSpPr>
                    <a:spLocks noChangeAspect="1"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269" name="Group 229"/>
                <p:cNvGrpSpPr>
                  <a:grpSpLocks noChangeAspect="1"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286" name="Rectangle 2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1" y="1057"/>
                    <a:ext cx="296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87" name="Freeform 231"/>
                  <p:cNvSpPr>
                    <a:spLocks noChangeAspect="1"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zh-CN" sz="1200"/>
                  </a:p>
                </p:txBody>
              </p:sp>
              <p:sp>
                <p:nvSpPr>
                  <p:cNvPr id="288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3991" y="1010"/>
                    <a:ext cx="380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zh-CN" sz="1200"/>
                  </a:p>
                </p:txBody>
              </p:sp>
            </p:grpSp>
            <p:grpSp>
              <p:nvGrpSpPr>
                <p:cNvPr id="270" name="Group 233"/>
                <p:cNvGrpSpPr>
                  <a:grpSpLocks noChangeAspect="1"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283" name="Rectangle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84" name="Freeform 235"/>
                  <p:cNvSpPr>
                    <a:spLocks noChangeAspect="1"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285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271" name="Group 237"/>
                <p:cNvGrpSpPr>
                  <a:grpSpLocks noChangeAspect="1"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280" name="Rectangle 2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81" name="Freeform 239"/>
                  <p:cNvSpPr>
                    <a:spLocks noChangeAspect="1"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282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272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277" name="Rectangle 2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78" name="Freeform 243"/>
                  <p:cNvSpPr>
                    <a:spLocks noChangeAspect="1"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2 h 317"/>
                      <a:gd name="T2" fmla="*/ 0 w 84"/>
                      <a:gd name="T3" fmla="*/ 289 h 317"/>
                      <a:gd name="T4" fmla="*/ 69 w 84"/>
                      <a:gd name="T5" fmla="*/ 254 h 317"/>
                      <a:gd name="T6" fmla="*/ 69 w 84"/>
                      <a:gd name="T7" fmla="*/ 0 h 317"/>
                      <a:gd name="T8" fmla="*/ 0 w 84"/>
                      <a:gd name="T9" fmla="*/ 22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279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35 h 24"/>
                      <a:gd name="T2" fmla="*/ 275 w 377"/>
                      <a:gd name="T3" fmla="*/ 35 h 24"/>
                      <a:gd name="T4" fmla="*/ 354 w 377"/>
                      <a:gd name="T5" fmla="*/ 0 h 24"/>
                      <a:gd name="T6" fmla="*/ 86 w 377"/>
                      <a:gd name="T7" fmla="*/ 0 h 24"/>
                      <a:gd name="T8" fmla="*/ 0 w 377"/>
                      <a:gd name="T9" fmla="*/ 35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  <p:grpSp>
              <p:nvGrpSpPr>
                <p:cNvPr id="273" name="Group 245"/>
                <p:cNvGrpSpPr>
                  <a:grpSpLocks noChangeAspect="1"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274" name="Rectangle 2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sz="1200">
                      <a:ea typeface="宋体" charset="-122"/>
                    </a:endParaRPr>
                  </a:p>
                </p:txBody>
              </p:sp>
              <p:sp>
                <p:nvSpPr>
                  <p:cNvPr id="275" name="Freeform 247"/>
                  <p:cNvSpPr>
                    <a:spLocks noChangeAspect="1"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0 h 338"/>
                      <a:gd name="T2" fmla="*/ 0 w 83"/>
                      <a:gd name="T3" fmla="*/ 294 h 338"/>
                      <a:gd name="T4" fmla="*/ 73 w 83"/>
                      <a:gd name="T5" fmla="*/ 244 h 338"/>
                      <a:gd name="T6" fmla="*/ 73 w 83"/>
                      <a:gd name="T7" fmla="*/ 0 h 338"/>
                      <a:gd name="T8" fmla="*/ 0 w 83"/>
                      <a:gd name="T9" fmla="*/ 40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  <p:sp>
                <p:nvSpPr>
                  <p:cNvPr id="276" name="Freeform 248"/>
                  <p:cNvSpPr>
                    <a:spLocks noChangeAspect="1"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1 h 47"/>
                      <a:gd name="T2" fmla="*/ 279 w 377"/>
                      <a:gd name="T3" fmla="*/ 41 h 47"/>
                      <a:gd name="T4" fmla="*/ 359 w 377"/>
                      <a:gd name="T5" fmla="*/ 0 h 47"/>
                      <a:gd name="T6" fmla="*/ 90 w 377"/>
                      <a:gd name="T7" fmla="*/ 0 h 47"/>
                      <a:gd name="T8" fmla="*/ 0 w 377"/>
                      <a:gd name="T9" fmla="*/ 41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200" dirty="0"/>
                  </a:p>
                </p:txBody>
              </p:sp>
            </p:grpSp>
          </p:grpSp>
          <p:grpSp>
            <p:nvGrpSpPr>
              <p:cNvPr id="244" name="Group 249"/>
              <p:cNvGrpSpPr>
                <a:grpSpLocks noChangeAspect="1"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265" name="Rectangle 250"/>
                <p:cNvSpPr>
                  <a:spLocks noChangeAspect="1"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66" name="Freeform 251"/>
                <p:cNvSpPr>
                  <a:spLocks noChangeAspect="1"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67" name="Freeform 252"/>
                <p:cNvSpPr>
                  <a:spLocks noChangeAspect="1"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45" name="Group 253"/>
              <p:cNvGrpSpPr>
                <a:grpSpLocks noChangeAspect="1"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262" name="Rectangle 254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63" name="Freeform 255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64" name="Freeform 256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46" name="Group 257"/>
              <p:cNvGrpSpPr>
                <a:grpSpLocks noChangeAspect="1"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259" name="Rectangle 258"/>
                <p:cNvSpPr>
                  <a:spLocks noChangeAspect="1"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60" name="Freeform 259"/>
                <p:cNvSpPr>
                  <a:spLocks noChangeAspect="1"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61" name="Freeform 260"/>
                <p:cNvSpPr>
                  <a:spLocks noChangeAspect="1"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47" name="Group 261"/>
              <p:cNvGrpSpPr>
                <a:grpSpLocks noChangeAspect="1"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256" name="Rectangle 262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57" name="Freeform 263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58" name="Freeform 264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48" name="Group 265"/>
              <p:cNvGrpSpPr>
                <a:grpSpLocks noChangeAspect="1"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253" name="Rectangle 266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54" name="Freeform 267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2 h 317"/>
                    <a:gd name="T2" fmla="*/ 0 w 84"/>
                    <a:gd name="T3" fmla="*/ 289 h 317"/>
                    <a:gd name="T4" fmla="*/ 69 w 84"/>
                    <a:gd name="T5" fmla="*/ 254 h 317"/>
                    <a:gd name="T6" fmla="*/ 69 w 84"/>
                    <a:gd name="T7" fmla="*/ 0 h 317"/>
                    <a:gd name="T8" fmla="*/ 0 w 84"/>
                    <a:gd name="T9" fmla="*/ 22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55" name="Freeform 268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35 h 24"/>
                    <a:gd name="T2" fmla="*/ 275 w 377"/>
                    <a:gd name="T3" fmla="*/ 35 h 24"/>
                    <a:gd name="T4" fmla="*/ 354 w 377"/>
                    <a:gd name="T5" fmla="*/ 0 h 24"/>
                    <a:gd name="T6" fmla="*/ 86 w 377"/>
                    <a:gd name="T7" fmla="*/ 0 h 24"/>
                    <a:gd name="T8" fmla="*/ 0 w 377"/>
                    <a:gd name="T9" fmla="*/ 3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49" name="Group 269"/>
              <p:cNvGrpSpPr>
                <a:grpSpLocks noChangeAspect="1"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250" name="Rectangle 270"/>
                <p:cNvSpPr>
                  <a:spLocks noChangeAspect="1"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51" name="Freeform 271"/>
                <p:cNvSpPr>
                  <a:spLocks noChangeAspect="1"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0 h 338"/>
                    <a:gd name="T2" fmla="*/ 0 w 83"/>
                    <a:gd name="T3" fmla="*/ 294 h 338"/>
                    <a:gd name="T4" fmla="*/ 73 w 83"/>
                    <a:gd name="T5" fmla="*/ 244 h 338"/>
                    <a:gd name="T6" fmla="*/ 73 w 83"/>
                    <a:gd name="T7" fmla="*/ 0 h 338"/>
                    <a:gd name="T8" fmla="*/ 0 w 83"/>
                    <a:gd name="T9" fmla="*/ 40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52" name="Freeform 272"/>
                <p:cNvSpPr>
                  <a:spLocks noChangeAspect="1"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1 h 47"/>
                    <a:gd name="T2" fmla="*/ 279 w 377"/>
                    <a:gd name="T3" fmla="*/ 41 h 47"/>
                    <a:gd name="T4" fmla="*/ 359 w 377"/>
                    <a:gd name="T5" fmla="*/ 0 h 47"/>
                    <a:gd name="T6" fmla="*/ 90 w 377"/>
                    <a:gd name="T7" fmla="*/ 0 h 47"/>
                    <a:gd name="T8" fmla="*/ 0 w 377"/>
                    <a:gd name="T9" fmla="*/ 41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</p:grpSp>
        <p:sp>
          <p:nvSpPr>
            <p:cNvPr id="198" name="AutoShape 274"/>
            <p:cNvSpPr>
              <a:spLocks noChangeAspect="1" noChangeArrowheads="1"/>
            </p:cNvSpPr>
            <p:nvPr/>
          </p:nvSpPr>
          <p:spPr bwMode="auto">
            <a:xfrm rot="17718494" flipV="1">
              <a:off x="2820988" y="4778375"/>
              <a:ext cx="658812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charset="-122"/>
              </a:endParaRPr>
            </a:p>
          </p:txBody>
        </p:sp>
        <p:sp>
          <p:nvSpPr>
            <p:cNvPr id="199" name="AutoShape 275"/>
            <p:cNvSpPr>
              <a:spLocks noChangeAspect="1" noChangeArrowheads="1"/>
            </p:cNvSpPr>
            <p:nvPr/>
          </p:nvSpPr>
          <p:spPr bwMode="auto">
            <a:xfrm rot="12439449" flipV="1">
              <a:off x="7454900" y="3517900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charset="-122"/>
              </a:endParaRPr>
            </a:p>
          </p:txBody>
        </p:sp>
        <p:sp>
          <p:nvSpPr>
            <p:cNvPr id="200" name="AutoShape 276"/>
            <p:cNvSpPr>
              <a:spLocks noChangeAspect="1" noChangeArrowheads="1"/>
            </p:cNvSpPr>
            <p:nvPr/>
          </p:nvSpPr>
          <p:spPr bwMode="auto">
            <a:xfrm rot="6458884" flipV="1">
              <a:off x="5938837" y="725488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charset="-122"/>
              </a:endParaRPr>
            </a:p>
          </p:txBody>
        </p:sp>
        <p:sp>
          <p:nvSpPr>
            <p:cNvPr id="201" name="AutoShape 277"/>
            <p:cNvSpPr>
              <a:spLocks noChangeAspect="1" noChangeArrowheads="1"/>
            </p:cNvSpPr>
            <p:nvPr/>
          </p:nvSpPr>
          <p:spPr bwMode="auto">
            <a:xfrm rot="4247095" flipV="1">
              <a:off x="2700337" y="668338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200">
                <a:ea typeface="宋体" charset="-122"/>
              </a:endParaRPr>
            </a:p>
          </p:txBody>
        </p:sp>
        <p:grpSp>
          <p:nvGrpSpPr>
            <p:cNvPr id="202" name="Group 328"/>
            <p:cNvGrpSpPr>
              <a:grpSpLocks noChangeAspect="1"/>
            </p:cNvGrpSpPr>
            <p:nvPr/>
          </p:nvGrpSpPr>
          <p:grpSpPr bwMode="auto">
            <a:xfrm>
              <a:off x="6127750" y="4772025"/>
              <a:ext cx="914400" cy="731838"/>
              <a:chOff x="4613" y="3703"/>
              <a:chExt cx="771" cy="617"/>
            </a:xfrm>
          </p:grpSpPr>
          <p:grpSp>
            <p:nvGrpSpPr>
              <p:cNvPr id="219" name="Group 284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240" name="Rectangle 285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6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41" name="Freeform 286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1200"/>
                </a:p>
              </p:txBody>
            </p:sp>
            <p:sp>
              <p:nvSpPr>
                <p:cNvPr id="242" name="Freeform 287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80" cy="46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1200"/>
                </a:p>
              </p:txBody>
            </p:sp>
          </p:grpSp>
          <p:grpSp>
            <p:nvGrpSpPr>
              <p:cNvPr id="220" name="Group 292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237" name="Rectangle 293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38" name="Freeform 294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39" name="Freeform 295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21" name="Group 296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234" name="Rectangle 297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35" name="Freeform 298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2 h 317"/>
                    <a:gd name="T2" fmla="*/ 0 w 84"/>
                    <a:gd name="T3" fmla="*/ 289 h 317"/>
                    <a:gd name="T4" fmla="*/ 69 w 84"/>
                    <a:gd name="T5" fmla="*/ 254 h 317"/>
                    <a:gd name="T6" fmla="*/ 69 w 84"/>
                    <a:gd name="T7" fmla="*/ 0 h 317"/>
                    <a:gd name="T8" fmla="*/ 0 w 84"/>
                    <a:gd name="T9" fmla="*/ 22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36" name="Freeform 299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35 h 24"/>
                    <a:gd name="T2" fmla="*/ 275 w 377"/>
                    <a:gd name="T3" fmla="*/ 35 h 24"/>
                    <a:gd name="T4" fmla="*/ 354 w 377"/>
                    <a:gd name="T5" fmla="*/ 0 h 24"/>
                    <a:gd name="T6" fmla="*/ 86 w 377"/>
                    <a:gd name="T7" fmla="*/ 0 h 24"/>
                    <a:gd name="T8" fmla="*/ 0 w 377"/>
                    <a:gd name="T9" fmla="*/ 3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22" name="Group 308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231" name="Rectangle 309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32" name="Freeform 310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33" name="Freeform 311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23" name="Group 316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228" name="Rectangle 31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29" name="Freeform 318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30" name="Freeform 319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  <p:grpSp>
            <p:nvGrpSpPr>
              <p:cNvPr id="224" name="Group 320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225" name="Rectangle 321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200">
                    <a:ea typeface="宋体" charset="-122"/>
                  </a:endParaRPr>
                </a:p>
              </p:txBody>
            </p:sp>
            <p:sp>
              <p:nvSpPr>
                <p:cNvPr id="226" name="Freeform 322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2 h 317"/>
                    <a:gd name="T2" fmla="*/ 0 w 84"/>
                    <a:gd name="T3" fmla="*/ 289 h 317"/>
                    <a:gd name="T4" fmla="*/ 69 w 84"/>
                    <a:gd name="T5" fmla="*/ 254 h 317"/>
                    <a:gd name="T6" fmla="*/ 69 w 84"/>
                    <a:gd name="T7" fmla="*/ 0 h 317"/>
                    <a:gd name="T8" fmla="*/ 0 w 84"/>
                    <a:gd name="T9" fmla="*/ 22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  <p:sp>
              <p:nvSpPr>
                <p:cNvPr id="227" name="Freeform 323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35 h 24"/>
                    <a:gd name="T2" fmla="*/ 275 w 377"/>
                    <a:gd name="T3" fmla="*/ 35 h 24"/>
                    <a:gd name="T4" fmla="*/ 354 w 377"/>
                    <a:gd name="T5" fmla="*/ 0 h 24"/>
                    <a:gd name="T6" fmla="*/ 86 w 377"/>
                    <a:gd name="T7" fmla="*/ 0 h 24"/>
                    <a:gd name="T8" fmla="*/ 0 w 377"/>
                    <a:gd name="T9" fmla="*/ 3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200" dirty="0"/>
                </a:p>
              </p:txBody>
            </p:sp>
          </p:grpSp>
        </p:grpSp>
        <p:grpSp>
          <p:nvGrpSpPr>
            <p:cNvPr id="203" name="Group 208"/>
            <p:cNvGrpSpPr>
              <a:grpSpLocks noChangeAspect="1"/>
            </p:cNvGrpSpPr>
            <p:nvPr/>
          </p:nvGrpSpPr>
          <p:grpSpPr bwMode="auto">
            <a:xfrm>
              <a:off x="1228725" y="2505075"/>
              <a:ext cx="1304925" cy="1828800"/>
              <a:chOff x="383" y="986"/>
              <a:chExt cx="994" cy="1393"/>
            </a:xfrm>
          </p:grpSpPr>
          <p:sp>
            <p:nvSpPr>
              <p:cNvPr id="205" name="AutoShape 209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06" name="Rectangle 210"/>
              <p:cNvSpPr>
                <a:spLocks noChangeAspect="1"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1200">
                  <a:ea typeface="宋体" charset="-122"/>
                </a:endParaRPr>
              </a:p>
            </p:txBody>
          </p:sp>
          <p:sp>
            <p:nvSpPr>
              <p:cNvPr id="207" name="Freeform 211"/>
              <p:cNvSpPr>
                <a:spLocks noChangeAspect="1"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993 w 2302"/>
                  <a:gd name="T1" fmla="*/ 250 h 736"/>
                  <a:gd name="T2" fmla="*/ 0 w 2302"/>
                  <a:gd name="T3" fmla="*/ 0 h 736"/>
                  <a:gd name="T4" fmla="*/ 0 w 2302"/>
                  <a:gd name="T5" fmla="*/ 318 h 736"/>
                  <a:gd name="T6" fmla="*/ 993 w 2302"/>
                  <a:gd name="T7" fmla="*/ 318 h 736"/>
                  <a:gd name="T8" fmla="*/ 993 w 2302"/>
                  <a:gd name="T9" fmla="*/ 250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08" name="Freeform 212"/>
              <p:cNvSpPr>
                <a:spLocks noChangeAspect="1"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366 w 2052"/>
                  <a:gd name="T1" fmla="*/ 166 h 2199"/>
                  <a:gd name="T2" fmla="*/ 348 w 2052"/>
                  <a:gd name="T3" fmla="*/ 179 h 2199"/>
                  <a:gd name="T4" fmla="*/ 323 w 2052"/>
                  <a:gd name="T5" fmla="*/ 214 h 2199"/>
                  <a:gd name="T6" fmla="*/ 301 w 2052"/>
                  <a:gd name="T7" fmla="*/ 241 h 2199"/>
                  <a:gd name="T8" fmla="*/ 274 w 2052"/>
                  <a:gd name="T9" fmla="*/ 258 h 2199"/>
                  <a:gd name="T10" fmla="*/ 260 w 2052"/>
                  <a:gd name="T11" fmla="*/ 290 h 2199"/>
                  <a:gd name="T12" fmla="*/ 228 w 2052"/>
                  <a:gd name="T13" fmla="*/ 350 h 2199"/>
                  <a:gd name="T14" fmla="*/ 194 w 2052"/>
                  <a:gd name="T15" fmla="*/ 404 h 2199"/>
                  <a:gd name="T16" fmla="*/ 180 w 2052"/>
                  <a:gd name="T17" fmla="*/ 406 h 2199"/>
                  <a:gd name="T18" fmla="*/ 141 w 2052"/>
                  <a:gd name="T19" fmla="*/ 403 h 2199"/>
                  <a:gd name="T20" fmla="*/ 94 w 2052"/>
                  <a:gd name="T21" fmla="*/ 400 h 2199"/>
                  <a:gd name="T22" fmla="*/ 59 w 2052"/>
                  <a:gd name="T23" fmla="*/ 402 h 2199"/>
                  <a:gd name="T24" fmla="*/ 30 w 2052"/>
                  <a:gd name="T25" fmla="*/ 416 h 2199"/>
                  <a:gd name="T26" fmla="*/ 1 w 2052"/>
                  <a:gd name="T27" fmla="*/ 442 h 2199"/>
                  <a:gd name="T28" fmla="*/ 3 w 2052"/>
                  <a:gd name="T29" fmla="*/ 535 h 2199"/>
                  <a:gd name="T30" fmla="*/ 3 w 2052"/>
                  <a:gd name="T31" fmla="*/ 585 h 2199"/>
                  <a:gd name="T32" fmla="*/ 19 w 2052"/>
                  <a:gd name="T33" fmla="*/ 635 h 2199"/>
                  <a:gd name="T34" fmla="*/ 56 w 2052"/>
                  <a:gd name="T35" fmla="*/ 677 h 2199"/>
                  <a:gd name="T36" fmla="*/ 82 w 2052"/>
                  <a:gd name="T37" fmla="*/ 717 h 2199"/>
                  <a:gd name="T38" fmla="*/ 132 w 2052"/>
                  <a:gd name="T39" fmla="*/ 732 h 2199"/>
                  <a:gd name="T40" fmla="*/ 185 w 2052"/>
                  <a:gd name="T41" fmla="*/ 724 h 2199"/>
                  <a:gd name="T42" fmla="*/ 220 w 2052"/>
                  <a:gd name="T43" fmla="*/ 710 h 2199"/>
                  <a:gd name="T44" fmla="*/ 262 w 2052"/>
                  <a:gd name="T45" fmla="*/ 685 h 2199"/>
                  <a:gd name="T46" fmla="*/ 281 w 2052"/>
                  <a:gd name="T47" fmla="*/ 665 h 2199"/>
                  <a:gd name="T48" fmla="*/ 303 w 2052"/>
                  <a:gd name="T49" fmla="*/ 649 h 2199"/>
                  <a:gd name="T50" fmla="*/ 324 w 2052"/>
                  <a:gd name="T51" fmla="*/ 634 h 2199"/>
                  <a:gd name="T52" fmla="*/ 349 w 2052"/>
                  <a:gd name="T53" fmla="*/ 623 h 2199"/>
                  <a:gd name="T54" fmla="*/ 402 w 2052"/>
                  <a:gd name="T55" fmla="*/ 615 h 2199"/>
                  <a:gd name="T56" fmla="*/ 423 w 2052"/>
                  <a:gd name="T57" fmla="*/ 606 h 2199"/>
                  <a:gd name="T58" fmla="*/ 451 w 2052"/>
                  <a:gd name="T59" fmla="*/ 601 h 2199"/>
                  <a:gd name="T60" fmla="*/ 474 w 2052"/>
                  <a:gd name="T61" fmla="*/ 648 h 2199"/>
                  <a:gd name="T62" fmla="*/ 497 w 2052"/>
                  <a:gd name="T63" fmla="*/ 691 h 2199"/>
                  <a:gd name="T64" fmla="*/ 517 w 2052"/>
                  <a:gd name="T65" fmla="*/ 737 h 2199"/>
                  <a:gd name="T66" fmla="*/ 537 w 2052"/>
                  <a:gd name="T67" fmla="*/ 773 h 2199"/>
                  <a:gd name="T68" fmla="*/ 546 w 2052"/>
                  <a:gd name="T69" fmla="*/ 801 h 2199"/>
                  <a:gd name="T70" fmla="*/ 568 w 2052"/>
                  <a:gd name="T71" fmla="*/ 825 h 2199"/>
                  <a:gd name="T72" fmla="*/ 597 w 2052"/>
                  <a:gd name="T73" fmla="*/ 840 h 2199"/>
                  <a:gd name="T74" fmla="*/ 885 w 2052"/>
                  <a:gd name="T75" fmla="*/ 95 h 2199"/>
                  <a:gd name="T76" fmla="*/ 875 w 2052"/>
                  <a:gd name="T77" fmla="*/ 91 h 2199"/>
                  <a:gd name="T78" fmla="*/ 850 w 2052"/>
                  <a:gd name="T79" fmla="*/ 88 h 2199"/>
                  <a:gd name="T80" fmla="*/ 803 w 2052"/>
                  <a:gd name="T81" fmla="*/ 88 h 2199"/>
                  <a:gd name="T82" fmla="*/ 773 w 2052"/>
                  <a:gd name="T83" fmla="*/ 88 h 2199"/>
                  <a:gd name="T84" fmla="*/ 762 w 2052"/>
                  <a:gd name="T85" fmla="*/ 68 h 2199"/>
                  <a:gd name="T86" fmla="*/ 732 w 2052"/>
                  <a:gd name="T87" fmla="*/ 44 h 2199"/>
                  <a:gd name="T88" fmla="*/ 706 w 2052"/>
                  <a:gd name="T89" fmla="*/ 20 h 2199"/>
                  <a:gd name="T90" fmla="*/ 699 w 2052"/>
                  <a:gd name="T91" fmla="*/ 0 h 2199"/>
                  <a:gd name="T92" fmla="*/ 651 w 2052"/>
                  <a:gd name="T93" fmla="*/ 22 h 2199"/>
                  <a:gd name="T94" fmla="*/ 544 w 2052"/>
                  <a:gd name="T95" fmla="*/ 73 h 2199"/>
                  <a:gd name="T96" fmla="*/ 433 w 2052"/>
                  <a:gd name="T97" fmla="*/ 129 h 2199"/>
                  <a:gd name="T98" fmla="*/ 370 w 2052"/>
                  <a:gd name="T99" fmla="*/ 166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09" name="Freeform 213"/>
              <p:cNvSpPr>
                <a:spLocks noChangeAspect="1"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254 w 701"/>
                  <a:gd name="T1" fmla="*/ 0 h 1386"/>
                  <a:gd name="T2" fmla="*/ 243 w 701"/>
                  <a:gd name="T3" fmla="*/ 8 h 1386"/>
                  <a:gd name="T4" fmla="*/ 236 w 701"/>
                  <a:gd name="T5" fmla="*/ 8 h 1386"/>
                  <a:gd name="T6" fmla="*/ 223 w 701"/>
                  <a:gd name="T7" fmla="*/ 14 h 1386"/>
                  <a:gd name="T8" fmla="*/ 208 w 701"/>
                  <a:gd name="T9" fmla="*/ 28 h 1386"/>
                  <a:gd name="T10" fmla="*/ 206 w 701"/>
                  <a:gd name="T11" fmla="*/ 29 h 1386"/>
                  <a:gd name="T12" fmla="*/ 197 w 701"/>
                  <a:gd name="T13" fmla="*/ 29 h 1386"/>
                  <a:gd name="T14" fmla="*/ 182 w 701"/>
                  <a:gd name="T15" fmla="*/ 35 h 1386"/>
                  <a:gd name="T16" fmla="*/ 167 w 701"/>
                  <a:gd name="T17" fmla="*/ 47 h 1386"/>
                  <a:gd name="T18" fmla="*/ 155 w 701"/>
                  <a:gd name="T19" fmla="*/ 56 h 1386"/>
                  <a:gd name="T20" fmla="*/ 151 w 701"/>
                  <a:gd name="T21" fmla="*/ 59 h 1386"/>
                  <a:gd name="T22" fmla="*/ 146 w 701"/>
                  <a:gd name="T23" fmla="*/ 67 h 1386"/>
                  <a:gd name="T24" fmla="*/ 137 w 701"/>
                  <a:gd name="T25" fmla="*/ 100 h 1386"/>
                  <a:gd name="T26" fmla="*/ 125 w 701"/>
                  <a:gd name="T27" fmla="*/ 143 h 1386"/>
                  <a:gd name="T28" fmla="*/ 118 w 701"/>
                  <a:gd name="T29" fmla="*/ 211 h 1386"/>
                  <a:gd name="T30" fmla="*/ 104 w 701"/>
                  <a:gd name="T31" fmla="*/ 257 h 1386"/>
                  <a:gd name="T32" fmla="*/ 79 w 701"/>
                  <a:gd name="T33" fmla="*/ 332 h 1386"/>
                  <a:gd name="T34" fmla="*/ 62 w 701"/>
                  <a:gd name="T35" fmla="*/ 382 h 1386"/>
                  <a:gd name="T36" fmla="*/ 33 w 701"/>
                  <a:gd name="T37" fmla="*/ 450 h 1386"/>
                  <a:gd name="T38" fmla="*/ 6 w 701"/>
                  <a:gd name="T39" fmla="*/ 521 h 1386"/>
                  <a:gd name="T40" fmla="*/ 1 w 701"/>
                  <a:gd name="T41" fmla="*/ 580 h 1386"/>
                  <a:gd name="T42" fmla="*/ 3 w 701"/>
                  <a:gd name="T43" fmla="*/ 592 h 1386"/>
                  <a:gd name="T44" fmla="*/ 19 w 701"/>
                  <a:gd name="T45" fmla="*/ 593 h 1386"/>
                  <a:gd name="T46" fmla="*/ 48 w 701"/>
                  <a:gd name="T47" fmla="*/ 596 h 1386"/>
                  <a:gd name="T48" fmla="*/ 81 w 701"/>
                  <a:gd name="T49" fmla="*/ 598 h 1386"/>
                  <a:gd name="T50" fmla="*/ 110 w 701"/>
                  <a:gd name="T51" fmla="*/ 598 h 1386"/>
                  <a:gd name="T52" fmla="*/ 128 w 701"/>
                  <a:gd name="T53" fmla="*/ 596 h 1386"/>
                  <a:gd name="T54" fmla="*/ 146 w 701"/>
                  <a:gd name="T55" fmla="*/ 582 h 1386"/>
                  <a:gd name="T56" fmla="*/ 158 w 701"/>
                  <a:gd name="T57" fmla="*/ 563 h 1386"/>
                  <a:gd name="T58" fmla="*/ 161 w 701"/>
                  <a:gd name="T59" fmla="*/ 541 h 1386"/>
                  <a:gd name="T60" fmla="*/ 161 w 701"/>
                  <a:gd name="T61" fmla="*/ 513 h 1386"/>
                  <a:gd name="T62" fmla="*/ 169 w 701"/>
                  <a:gd name="T63" fmla="*/ 392 h 1386"/>
                  <a:gd name="T64" fmla="*/ 193 w 701"/>
                  <a:gd name="T65" fmla="*/ 320 h 1386"/>
                  <a:gd name="T66" fmla="*/ 214 w 701"/>
                  <a:gd name="T67" fmla="*/ 265 h 1386"/>
                  <a:gd name="T68" fmla="*/ 223 w 701"/>
                  <a:gd name="T69" fmla="*/ 239 h 1386"/>
                  <a:gd name="T70" fmla="*/ 230 w 701"/>
                  <a:gd name="T71" fmla="*/ 236 h 1386"/>
                  <a:gd name="T72" fmla="*/ 246 w 701"/>
                  <a:gd name="T73" fmla="*/ 231 h 1386"/>
                  <a:gd name="T74" fmla="*/ 259 w 701"/>
                  <a:gd name="T75" fmla="*/ 226 h 1386"/>
                  <a:gd name="T76" fmla="*/ 273 w 701"/>
                  <a:gd name="T77" fmla="*/ 220 h 1386"/>
                  <a:gd name="T78" fmla="*/ 283 w 701"/>
                  <a:gd name="T79" fmla="*/ 212 h 1386"/>
                  <a:gd name="T80" fmla="*/ 296 w 701"/>
                  <a:gd name="T81" fmla="*/ 186 h 1386"/>
                  <a:gd name="T82" fmla="*/ 300 w 701"/>
                  <a:gd name="T83" fmla="*/ 41 h 1386"/>
                  <a:gd name="T84" fmla="*/ 294 w 701"/>
                  <a:gd name="T85" fmla="*/ 27 h 1386"/>
                  <a:gd name="T86" fmla="*/ 277 w 701"/>
                  <a:gd name="T87" fmla="*/ 5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0" name="Freeform 214"/>
              <p:cNvSpPr>
                <a:spLocks noChangeAspect="1"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18 w 265"/>
                  <a:gd name="T1" fmla="*/ 64 h 324"/>
                  <a:gd name="T2" fmla="*/ 0 w 265"/>
                  <a:gd name="T3" fmla="*/ 85 h 324"/>
                  <a:gd name="T4" fmla="*/ 0 w 265"/>
                  <a:gd name="T5" fmla="*/ 87 h 324"/>
                  <a:gd name="T6" fmla="*/ 0 w 265"/>
                  <a:gd name="T7" fmla="*/ 93 h 324"/>
                  <a:gd name="T8" fmla="*/ 1 w 265"/>
                  <a:gd name="T9" fmla="*/ 100 h 324"/>
                  <a:gd name="T10" fmla="*/ 5 w 265"/>
                  <a:gd name="T11" fmla="*/ 106 h 324"/>
                  <a:gd name="T12" fmla="*/ 8 w 265"/>
                  <a:gd name="T13" fmla="*/ 110 h 324"/>
                  <a:gd name="T14" fmla="*/ 12 w 265"/>
                  <a:gd name="T15" fmla="*/ 114 h 324"/>
                  <a:gd name="T16" fmla="*/ 16 w 265"/>
                  <a:gd name="T17" fmla="*/ 119 h 324"/>
                  <a:gd name="T18" fmla="*/ 21 w 265"/>
                  <a:gd name="T19" fmla="*/ 126 h 324"/>
                  <a:gd name="T20" fmla="*/ 26 w 265"/>
                  <a:gd name="T21" fmla="*/ 131 h 324"/>
                  <a:gd name="T22" fmla="*/ 31 w 265"/>
                  <a:gd name="T23" fmla="*/ 135 h 324"/>
                  <a:gd name="T24" fmla="*/ 36 w 265"/>
                  <a:gd name="T25" fmla="*/ 139 h 324"/>
                  <a:gd name="T26" fmla="*/ 42 w 265"/>
                  <a:gd name="T27" fmla="*/ 141 h 324"/>
                  <a:gd name="T28" fmla="*/ 46 w 265"/>
                  <a:gd name="T29" fmla="*/ 141 h 324"/>
                  <a:gd name="T30" fmla="*/ 51 w 265"/>
                  <a:gd name="T31" fmla="*/ 141 h 324"/>
                  <a:gd name="T32" fmla="*/ 55 w 265"/>
                  <a:gd name="T33" fmla="*/ 140 h 324"/>
                  <a:gd name="T34" fmla="*/ 59 w 265"/>
                  <a:gd name="T35" fmla="*/ 138 h 324"/>
                  <a:gd name="T36" fmla="*/ 62 w 265"/>
                  <a:gd name="T37" fmla="*/ 137 h 324"/>
                  <a:gd name="T38" fmla="*/ 64 w 265"/>
                  <a:gd name="T39" fmla="*/ 135 h 324"/>
                  <a:gd name="T40" fmla="*/ 65 w 265"/>
                  <a:gd name="T41" fmla="*/ 135 h 324"/>
                  <a:gd name="T42" fmla="*/ 65 w 265"/>
                  <a:gd name="T43" fmla="*/ 134 h 324"/>
                  <a:gd name="T44" fmla="*/ 114 w 265"/>
                  <a:gd name="T45" fmla="*/ 85 h 324"/>
                  <a:gd name="T46" fmla="*/ 95 w 265"/>
                  <a:gd name="T47" fmla="*/ 0 h 324"/>
                  <a:gd name="T48" fmla="*/ 79 w 265"/>
                  <a:gd name="T49" fmla="*/ 15 h 324"/>
                  <a:gd name="T50" fmla="*/ 72 w 265"/>
                  <a:gd name="T51" fmla="*/ 15 h 324"/>
                  <a:gd name="T52" fmla="*/ 77 w 265"/>
                  <a:gd name="T53" fmla="*/ 47 h 324"/>
                  <a:gd name="T54" fmla="*/ 77 w 265"/>
                  <a:gd name="T55" fmla="*/ 48 h 324"/>
                  <a:gd name="T56" fmla="*/ 78 w 265"/>
                  <a:gd name="T57" fmla="*/ 50 h 324"/>
                  <a:gd name="T58" fmla="*/ 77 w 265"/>
                  <a:gd name="T59" fmla="*/ 54 h 324"/>
                  <a:gd name="T60" fmla="*/ 72 w 265"/>
                  <a:gd name="T61" fmla="*/ 57 h 324"/>
                  <a:gd name="T62" fmla="*/ 69 w 265"/>
                  <a:gd name="T63" fmla="*/ 57 h 324"/>
                  <a:gd name="T64" fmla="*/ 65 w 265"/>
                  <a:gd name="T65" fmla="*/ 57 h 324"/>
                  <a:gd name="T66" fmla="*/ 61 w 265"/>
                  <a:gd name="T67" fmla="*/ 57 h 324"/>
                  <a:gd name="T68" fmla="*/ 58 w 265"/>
                  <a:gd name="T69" fmla="*/ 56 h 324"/>
                  <a:gd name="T70" fmla="*/ 55 w 265"/>
                  <a:gd name="T71" fmla="*/ 55 h 324"/>
                  <a:gd name="T72" fmla="*/ 53 w 265"/>
                  <a:gd name="T73" fmla="*/ 55 h 324"/>
                  <a:gd name="T74" fmla="*/ 51 w 265"/>
                  <a:gd name="T75" fmla="*/ 54 h 324"/>
                  <a:gd name="T76" fmla="*/ 51 w 265"/>
                  <a:gd name="T77" fmla="*/ 54 h 324"/>
                  <a:gd name="T78" fmla="*/ 51 w 265"/>
                  <a:gd name="T79" fmla="*/ 56 h 324"/>
                  <a:gd name="T80" fmla="*/ 51 w 265"/>
                  <a:gd name="T81" fmla="*/ 60 h 324"/>
                  <a:gd name="T82" fmla="*/ 49 w 265"/>
                  <a:gd name="T83" fmla="*/ 66 h 324"/>
                  <a:gd name="T84" fmla="*/ 44 w 265"/>
                  <a:gd name="T85" fmla="*/ 71 h 324"/>
                  <a:gd name="T86" fmla="*/ 40 w 265"/>
                  <a:gd name="T87" fmla="*/ 72 h 324"/>
                  <a:gd name="T88" fmla="*/ 37 w 265"/>
                  <a:gd name="T89" fmla="*/ 74 h 324"/>
                  <a:gd name="T90" fmla="*/ 34 w 265"/>
                  <a:gd name="T91" fmla="*/ 74 h 324"/>
                  <a:gd name="T92" fmla="*/ 31 w 265"/>
                  <a:gd name="T93" fmla="*/ 74 h 324"/>
                  <a:gd name="T94" fmla="*/ 27 w 265"/>
                  <a:gd name="T95" fmla="*/ 74 h 324"/>
                  <a:gd name="T96" fmla="*/ 24 w 265"/>
                  <a:gd name="T97" fmla="*/ 72 h 324"/>
                  <a:gd name="T98" fmla="*/ 22 w 265"/>
                  <a:gd name="T99" fmla="*/ 68 h 324"/>
                  <a:gd name="T100" fmla="*/ 18 w 265"/>
                  <a:gd name="T101" fmla="*/ 64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1" name="Freeform 215"/>
              <p:cNvSpPr>
                <a:spLocks noChangeAspect="1"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203 h 704"/>
                  <a:gd name="T2" fmla="*/ 0 w 400"/>
                  <a:gd name="T3" fmla="*/ 206 h 704"/>
                  <a:gd name="T4" fmla="*/ 0 w 400"/>
                  <a:gd name="T5" fmla="*/ 216 h 704"/>
                  <a:gd name="T6" fmla="*/ 2 w 400"/>
                  <a:gd name="T7" fmla="*/ 229 h 704"/>
                  <a:gd name="T8" fmla="*/ 4 w 400"/>
                  <a:gd name="T9" fmla="*/ 245 h 704"/>
                  <a:gd name="T10" fmla="*/ 6 w 400"/>
                  <a:gd name="T11" fmla="*/ 252 h 704"/>
                  <a:gd name="T12" fmla="*/ 9 w 400"/>
                  <a:gd name="T13" fmla="*/ 261 h 704"/>
                  <a:gd name="T14" fmla="*/ 13 w 400"/>
                  <a:gd name="T15" fmla="*/ 269 h 704"/>
                  <a:gd name="T16" fmla="*/ 17 w 400"/>
                  <a:gd name="T17" fmla="*/ 276 h 704"/>
                  <a:gd name="T18" fmla="*/ 20 w 400"/>
                  <a:gd name="T19" fmla="*/ 282 h 704"/>
                  <a:gd name="T20" fmla="*/ 23 w 400"/>
                  <a:gd name="T21" fmla="*/ 287 h 704"/>
                  <a:gd name="T22" fmla="*/ 25 w 400"/>
                  <a:gd name="T23" fmla="*/ 290 h 704"/>
                  <a:gd name="T24" fmla="*/ 26 w 400"/>
                  <a:gd name="T25" fmla="*/ 291 h 704"/>
                  <a:gd name="T26" fmla="*/ 34 w 400"/>
                  <a:gd name="T27" fmla="*/ 304 h 704"/>
                  <a:gd name="T28" fmla="*/ 37 w 400"/>
                  <a:gd name="T29" fmla="*/ 303 h 704"/>
                  <a:gd name="T30" fmla="*/ 40 w 400"/>
                  <a:gd name="T31" fmla="*/ 299 h 704"/>
                  <a:gd name="T32" fmla="*/ 45 w 400"/>
                  <a:gd name="T33" fmla="*/ 291 h 704"/>
                  <a:gd name="T34" fmla="*/ 47 w 400"/>
                  <a:gd name="T35" fmla="*/ 278 h 704"/>
                  <a:gd name="T36" fmla="*/ 49 w 400"/>
                  <a:gd name="T37" fmla="*/ 263 h 704"/>
                  <a:gd name="T38" fmla="*/ 53 w 400"/>
                  <a:gd name="T39" fmla="*/ 251 h 704"/>
                  <a:gd name="T40" fmla="*/ 57 w 400"/>
                  <a:gd name="T41" fmla="*/ 243 h 704"/>
                  <a:gd name="T42" fmla="*/ 60 w 400"/>
                  <a:gd name="T43" fmla="*/ 240 h 704"/>
                  <a:gd name="T44" fmla="*/ 111 w 400"/>
                  <a:gd name="T45" fmla="*/ 194 h 704"/>
                  <a:gd name="T46" fmla="*/ 112 w 400"/>
                  <a:gd name="T47" fmla="*/ 193 h 704"/>
                  <a:gd name="T48" fmla="*/ 115 w 400"/>
                  <a:gd name="T49" fmla="*/ 188 h 704"/>
                  <a:gd name="T50" fmla="*/ 119 w 400"/>
                  <a:gd name="T51" fmla="*/ 183 h 704"/>
                  <a:gd name="T52" fmla="*/ 124 w 400"/>
                  <a:gd name="T53" fmla="*/ 176 h 704"/>
                  <a:gd name="T54" fmla="*/ 128 w 400"/>
                  <a:gd name="T55" fmla="*/ 168 h 704"/>
                  <a:gd name="T56" fmla="*/ 133 w 400"/>
                  <a:gd name="T57" fmla="*/ 160 h 704"/>
                  <a:gd name="T58" fmla="*/ 137 w 400"/>
                  <a:gd name="T59" fmla="*/ 153 h 704"/>
                  <a:gd name="T60" fmla="*/ 141 w 400"/>
                  <a:gd name="T61" fmla="*/ 147 h 704"/>
                  <a:gd name="T62" fmla="*/ 145 w 400"/>
                  <a:gd name="T63" fmla="*/ 142 h 704"/>
                  <a:gd name="T64" fmla="*/ 150 w 400"/>
                  <a:gd name="T65" fmla="*/ 134 h 704"/>
                  <a:gd name="T66" fmla="*/ 156 w 400"/>
                  <a:gd name="T67" fmla="*/ 126 h 704"/>
                  <a:gd name="T68" fmla="*/ 161 w 400"/>
                  <a:gd name="T69" fmla="*/ 118 h 704"/>
                  <a:gd name="T70" fmla="*/ 166 w 400"/>
                  <a:gd name="T71" fmla="*/ 110 h 704"/>
                  <a:gd name="T72" fmla="*/ 170 w 400"/>
                  <a:gd name="T73" fmla="*/ 104 h 704"/>
                  <a:gd name="T74" fmla="*/ 174 w 400"/>
                  <a:gd name="T75" fmla="*/ 100 h 704"/>
                  <a:gd name="T76" fmla="*/ 174 w 400"/>
                  <a:gd name="T77" fmla="*/ 98 h 704"/>
                  <a:gd name="T78" fmla="*/ 146 w 400"/>
                  <a:gd name="T79" fmla="*/ 0 h 704"/>
                  <a:gd name="T80" fmla="*/ 144 w 400"/>
                  <a:gd name="T81" fmla="*/ 2 h 704"/>
                  <a:gd name="T82" fmla="*/ 140 w 400"/>
                  <a:gd name="T83" fmla="*/ 8 h 704"/>
                  <a:gd name="T84" fmla="*/ 133 w 400"/>
                  <a:gd name="T85" fmla="*/ 17 h 704"/>
                  <a:gd name="T86" fmla="*/ 124 w 400"/>
                  <a:gd name="T87" fmla="*/ 28 h 704"/>
                  <a:gd name="T88" fmla="*/ 113 w 400"/>
                  <a:gd name="T89" fmla="*/ 42 h 704"/>
                  <a:gd name="T90" fmla="*/ 101 w 400"/>
                  <a:gd name="T91" fmla="*/ 57 h 704"/>
                  <a:gd name="T92" fmla="*/ 88 w 400"/>
                  <a:gd name="T93" fmla="*/ 74 h 704"/>
                  <a:gd name="T94" fmla="*/ 74 w 400"/>
                  <a:gd name="T95" fmla="*/ 92 h 704"/>
                  <a:gd name="T96" fmla="*/ 61 w 400"/>
                  <a:gd name="T97" fmla="*/ 109 h 704"/>
                  <a:gd name="T98" fmla="*/ 48 w 400"/>
                  <a:gd name="T99" fmla="*/ 127 h 704"/>
                  <a:gd name="T100" fmla="*/ 36 w 400"/>
                  <a:gd name="T101" fmla="*/ 144 h 704"/>
                  <a:gd name="T102" fmla="*/ 24 w 400"/>
                  <a:gd name="T103" fmla="*/ 160 h 704"/>
                  <a:gd name="T104" fmla="*/ 15 w 400"/>
                  <a:gd name="T105" fmla="*/ 174 h 704"/>
                  <a:gd name="T106" fmla="*/ 7 w 400"/>
                  <a:gd name="T107" fmla="*/ 187 h 704"/>
                  <a:gd name="T108" fmla="*/ 2 w 400"/>
                  <a:gd name="T109" fmla="*/ 196 h 704"/>
                  <a:gd name="T110" fmla="*/ 0 w 400"/>
                  <a:gd name="T111" fmla="*/ 203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2" name="Freeform 216"/>
              <p:cNvSpPr>
                <a:spLocks noChangeAspect="1"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31 w 1108"/>
                  <a:gd name="T1" fmla="*/ 190 h 1016"/>
                  <a:gd name="T2" fmla="*/ 27 w 1108"/>
                  <a:gd name="T3" fmla="*/ 186 h 1016"/>
                  <a:gd name="T4" fmla="*/ 16 w 1108"/>
                  <a:gd name="T5" fmla="*/ 176 h 1016"/>
                  <a:gd name="T6" fmla="*/ 12 w 1108"/>
                  <a:gd name="T7" fmla="*/ 171 h 1016"/>
                  <a:gd name="T8" fmla="*/ 4 w 1108"/>
                  <a:gd name="T9" fmla="*/ 144 h 1016"/>
                  <a:gd name="T10" fmla="*/ 0 w 1108"/>
                  <a:gd name="T11" fmla="*/ 127 h 1016"/>
                  <a:gd name="T12" fmla="*/ 2 w 1108"/>
                  <a:gd name="T13" fmla="*/ 124 h 1016"/>
                  <a:gd name="T14" fmla="*/ 10 w 1108"/>
                  <a:gd name="T15" fmla="*/ 118 h 1016"/>
                  <a:gd name="T16" fmla="*/ 25 w 1108"/>
                  <a:gd name="T17" fmla="*/ 107 h 1016"/>
                  <a:gd name="T18" fmla="*/ 43 w 1108"/>
                  <a:gd name="T19" fmla="*/ 94 h 1016"/>
                  <a:gd name="T20" fmla="*/ 58 w 1108"/>
                  <a:gd name="T21" fmla="*/ 84 h 1016"/>
                  <a:gd name="T22" fmla="*/ 77 w 1108"/>
                  <a:gd name="T23" fmla="*/ 70 h 1016"/>
                  <a:gd name="T24" fmla="*/ 105 w 1108"/>
                  <a:gd name="T25" fmla="*/ 52 h 1016"/>
                  <a:gd name="T26" fmla="*/ 140 w 1108"/>
                  <a:gd name="T27" fmla="*/ 33 h 1016"/>
                  <a:gd name="T28" fmla="*/ 183 w 1108"/>
                  <a:gd name="T29" fmla="*/ 16 h 1016"/>
                  <a:gd name="T30" fmla="*/ 233 w 1108"/>
                  <a:gd name="T31" fmla="*/ 4 h 1016"/>
                  <a:gd name="T32" fmla="*/ 288 w 1108"/>
                  <a:gd name="T33" fmla="*/ 0 h 1016"/>
                  <a:gd name="T34" fmla="*/ 349 w 1108"/>
                  <a:gd name="T35" fmla="*/ 7 h 1016"/>
                  <a:gd name="T36" fmla="*/ 385 w 1108"/>
                  <a:gd name="T37" fmla="*/ 18 h 1016"/>
                  <a:gd name="T38" fmla="*/ 414 w 1108"/>
                  <a:gd name="T39" fmla="*/ 36 h 1016"/>
                  <a:gd name="T40" fmla="*/ 450 w 1108"/>
                  <a:gd name="T41" fmla="*/ 75 h 1016"/>
                  <a:gd name="T42" fmla="*/ 475 w 1108"/>
                  <a:gd name="T43" fmla="*/ 137 h 1016"/>
                  <a:gd name="T44" fmla="*/ 473 w 1108"/>
                  <a:gd name="T45" fmla="*/ 235 h 1016"/>
                  <a:gd name="T46" fmla="*/ 465 w 1108"/>
                  <a:gd name="T47" fmla="*/ 310 h 1016"/>
                  <a:gd name="T48" fmla="*/ 458 w 1108"/>
                  <a:gd name="T49" fmla="*/ 341 h 1016"/>
                  <a:gd name="T50" fmla="*/ 460 w 1108"/>
                  <a:gd name="T51" fmla="*/ 363 h 1016"/>
                  <a:gd name="T52" fmla="*/ 458 w 1108"/>
                  <a:gd name="T53" fmla="*/ 380 h 1016"/>
                  <a:gd name="T54" fmla="*/ 448 w 1108"/>
                  <a:gd name="T55" fmla="*/ 394 h 1016"/>
                  <a:gd name="T56" fmla="*/ 444 w 1108"/>
                  <a:gd name="T57" fmla="*/ 397 h 1016"/>
                  <a:gd name="T58" fmla="*/ 435 w 1108"/>
                  <a:gd name="T59" fmla="*/ 409 h 1016"/>
                  <a:gd name="T60" fmla="*/ 422 w 1108"/>
                  <a:gd name="T61" fmla="*/ 424 h 1016"/>
                  <a:gd name="T62" fmla="*/ 411 w 1108"/>
                  <a:gd name="T63" fmla="*/ 436 h 1016"/>
                  <a:gd name="T64" fmla="*/ 404 w 1108"/>
                  <a:gd name="T65" fmla="*/ 435 h 1016"/>
                  <a:gd name="T66" fmla="*/ 398 w 1108"/>
                  <a:gd name="T67" fmla="*/ 416 h 1016"/>
                  <a:gd name="T68" fmla="*/ 397 w 1108"/>
                  <a:gd name="T69" fmla="*/ 408 h 1016"/>
                  <a:gd name="T70" fmla="*/ 393 w 1108"/>
                  <a:gd name="T71" fmla="*/ 388 h 1016"/>
                  <a:gd name="T72" fmla="*/ 380 w 1108"/>
                  <a:gd name="T73" fmla="*/ 384 h 1016"/>
                  <a:gd name="T74" fmla="*/ 364 w 1108"/>
                  <a:gd name="T75" fmla="*/ 388 h 1016"/>
                  <a:gd name="T76" fmla="*/ 348 w 1108"/>
                  <a:gd name="T77" fmla="*/ 393 h 1016"/>
                  <a:gd name="T78" fmla="*/ 335 w 1108"/>
                  <a:gd name="T79" fmla="*/ 397 h 1016"/>
                  <a:gd name="T80" fmla="*/ 325 w 1108"/>
                  <a:gd name="T81" fmla="*/ 399 h 1016"/>
                  <a:gd name="T82" fmla="*/ 317 w 1108"/>
                  <a:gd name="T83" fmla="*/ 404 h 1016"/>
                  <a:gd name="T84" fmla="*/ 306 w 1108"/>
                  <a:gd name="T85" fmla="*/ 407 h 1016"/>
                  <a:gd name="T86" fmla="*/ 290 w 1108"/>
                  <a:gd name="T87" fmla="*/ 400 h 1016"/>
                  <a:gd name="T88" fmla="*/ 268 w 1108"/>
                  <a:gd name="T89" fmla="*/ 377 h 1016"/>
                  <a:gd name="T90" fmla="*/ 249 w 1108"/>
                  <a:gd name="T91" fmla="*/ 338 h 1016"/>
                  <a:gd name="T92" fmla="*/ 234 w 1108"/>
                  <a:gd name="T93" fmla="*/ 298 h 1016"/>
                  <a:gd name="T94" fmla="*/ 217 w 1108"/>
                  <a:gd name="T95" fmla="*/ 267 h 1016"/>
                  <a:gd name="T96" fmla="*/ 202 w 1108"/>
                  <a:gd name="T97" fmla="*/ 257 h 1016"/>
                  <a:gd name="T98" fmla="*/ 182 w 1108"/>
                  <a:gd name="T99" fmla="*/ 249 h 1016"/>
                  <a:gd name="T100" fmla="*/ 156 w 1108"/>
                  <a:gd name="T101" fmla="*/ 239 h 1016"/>
                  <a:gd name="T102" fmla="*/ 125 w 1108"/>
                  <a:gd name="T103" fmla="*/ 227 h 1016"/>
                  <a:gd name="T104" fmla="*/ 95 w 1108"/>
                  <a:gd name="T105" fmla="*/ 215 h 1016"/>
                  <a:gd name="T106" fmla="*/ 67 w 1108"/>
                  <a:gd name="T107" fmla="*/ 204 h 1016"/>
                  <a:gd name="T108" fmla="*/ 45 w 1108"/>
                  <a:gd name="T109" fmla="*/ 196 h 1016"/>
                  <a:gd name="T110" fmla="*/ 33 w 1108"/>
                  <a:gd name="T111" fmla="*/ 191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3" name="Freeform 217"/>
              <p:cNvSpPr>
                <a:spLocks noChangeAspect="1"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26 w 900"/>
                  <a:gd name="T1" fmla="*/ 10 h 943"/>
                  <a:gd name="T2" fmla="*/ 16 w 900"/>
                  <a:gd name="T3" fmla="*/ 50 h 943"/>
                  <a:gd name="T4" fmla="*/ 4 w 900"/>
                  <a:gd name="T5" fmla="*/ 93 h 943"/>
                  <a:gd name="T6" fmla="*/ 5 w 900"/>
                  <a:gd name="T7" fmla="*/ 109 h 943"/>
                  <a:gd name="T8" fmla="*/ 22 w 900"/>
                  <a:gd name="T9" fmla="*/ 127 h 943"/>
                  <a:gd name="T10" fmla="*/ 33 w 900"/>
                  <a:gd name="T11" fmla="*/ 148 h 943"/>
                  <a:gd name="T12" fmla="*/ 24 w 900"/>
                  <a:gd name="T13" fmla="*/ 209 h 943"/>
                  <a:gd name="T14" fmla="*/ 18 w 900"/>
                  <a:gd name="T15" fmla="*/ 227 h 943"/>
                  <a:gd name="T16" fmla="*/ 11 w 900"/>
                  <a:gd name="T17" fmla="*/ 258 h 943"/>
                  <a:gd name="T18" fmla="*/ 22 w 900"/>
                  <a:gd name="T19" fmla="*/ 276 h 943"/>
                  <a:gd name="T20" fmla="*/ 38 w 900"/>
                  <a:gd name="T21" fmla="*/ 285 h 943"/>
                  <a:gd name="T22" fmla="*/ 38 w 900"/>
                  <a:gd name="T23" fmla="*/ 310 h 943"/>
                  <a:gd name="T24" fmla="*/ 51 w 900"/>
                  <a:gd name="T25" fmla="*/ 319 h 943"/>
                  <a:gd name="T26" fmla="*/ 49 w 900"/>
                  <a:gd name="T27" fmla="*/ 334 h 943"/>
                  <a:gd name="T28" fmla="*/ 64 w 900"/>
                  <a:gd name="T29" fmla="*/ 347 h 943"/>
                  <a:gd name="T30" fmla="*/ 67 w 900"/>
                  <a:gd name="T31" fmla="*/ 351 h 943"/>
                  <a:gd name="T32" fmla="*/ 72 w 900"/>
                  <a:gd name="T33" fmla="*/ 380 h 943"/>
                  <a:gd name="T34" fmla="*/ 74 w 900"/>
                  <a:gd name="T35" fmla="*/ 390 h 943"/>
                  <a:gd name="T36" fmla="*/ 85 w 900"/>
                  <a:gd name="T37" fmla="*/ 399 h 943"/>
                  <a:gd name="T38" fmla="*/ 110 w 900"/>
                  <a:gd name="T39" fmla="*/ 406 h 943"/>
                  <a:gd name="T40" fmla="*/ 137 w 900"/>
                  <a:gd name="T41" fmla="*/ 405 h 943"/>
                  <a:gd name="T42" fmla="*/ 154 w 900"/>
                  <a:gd name="T43" fmla="*/ 401 h 943"/>
                  <a:gd name="T44" fmla="*/ 241 w 900"/>
                  <a:gd name="T45" fmla="*/ 371 h 943"/>
                  <a:gd name="T46" fmla="*/ 276 w 900"/>
                  <a:gd name="T47" fmla="*/ 353 h 943"/>
                  <a:gd name="T48" fmla="*/ 312 w 900"/>
                  <a:gd name="T49" fmla="*/ 326 h 943"/>
                  <a:gd name="T50" fmla="*/ 321 w 900"/>
                  <a:gd name="T51" fmla="*/ 275 h 943"/>
                  <a:gd name="T52" fmla="*/ 325 w 900"/>
                  <a:gd name="T53" fmla="*/ 243 h 943"/>
                  <a:gd name="T54" fmla="*/ 346 w 900"/>
                  <a:gd name="T55" fmla="*/ 241 h 943"/>
                  <a:gd name="T56" fmla="*/ 373 w 900"/>
                  <a:gd name="T57" fmla="*/ 221 h 943"/>
                  <a:gd name="T58" fmla="*/ 389 w 900"/>
                  <a:gd name="T59" fmla="*/ 175 h 943"/>
                  <a:gd name="T60" fmla="*/ 384 w 900"/>
                  <a:gd name="T61" fmla="*/ 130 h 943"/>
                  <a:gd name="T62" fmla="*/ 367 w 900"/>
                  <a:gd name="T63" fmla="*/ 108 h 943"/>
                  <a:gd name="T64" fmla="*/ 344 w 900"/>
                  <a:gd name="T65" fmla="*/ 111 h 943"/>
                  <a:gd name="T66" fmla="*/ 323 w 900"/>
                  <a:gd name="T67" fmla="*/ 120 h 943"/>
                  <a:gd name="T68" fmla="*/ 313 w 900"/>
                  <a:gd name="T69" fmla="*/ 139 h 943"/>
                  <a:gd name="T70" fmla="*/ 309 w 900"/>
                  <a:gd name="T71" fmla="*/ 155 h 943"/>
                  <a:gd name="T72" fmla="*/ 266 w 900"/>
                  <a:gd name="T73" fmla="*/ 173 h 943"/>
                  <a:gd name="T74" fmla="*/ 258 w 900"/>
                  <a:gd name="T75" fmla="*/ 160 h 943"/>
                  <a:gd name="T76" fmla="*/ 244 w 900"/>
                  <a:gd name="T77" fmla="*/ 127 h 943"/>
                  <a:gd name="T78" fmla="*/ 234 w 900"/>
                  <a:gd name="T79" fmla="*/ 87 h 943"/>
                  <a:gd name="T80" fmla="*/ 228 w 900"/>
                  <a:gd name="T81" fmla="*/ 63 h 943"/>
                  <a:gd name="T82" fmla="*/ 217 w 900"/>
                  <a:gd name="T83" fmla="*/ 50 h 943"/>
                  <a:gd name="T84" fmla="*/ 201 w 900"/>
                  <a:gd name="T85" fmla="*/ 37 h 943"/>
                  <a:gd name="T86" fmla="*/ 188 w 900"/>
                  <a:gd name="T87" fmla="*/ 34 h 943"/>
                  <a:gd name="T88" fmla="*/ 163 w 900"/>
                  <a:gd name="T89" fmla="*/ 40 h 943"/>
                  <a:gd name="T90" fmla="*/ 137 w 900"/>
                  <a:gd name="T91" fmla="*/ 43 h 943"/>
                  <a:gd name="T92" fmla="*/ 117 w 900"/>
                  <a:gd name="T93" fmla="*/ 34 h 943"/>
                  <a:gd name="T94" fmla="*/ 86 w 900"/>
                  <a:gd name="T95" fmla="*/ 16 h 943"/>
                  <a:gd name="T96" fmla="*/ 60 w 900"/>
                  <a:gd name="T97" fmla="*/ 3 h 943"/>
                  <a:gd name="T98" fmla="*/ 39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4" name="Freeform 218"/>
              <p:cNvSpPr>
                <a:spLocks noChangeAspect="1"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480 w 1112"/>
                  <a:gd name="T1" fmla="*/ 121 h 438"/>
                  <a:gd name="T2" fmla="*/ 0 w 1112"/>
                  <a:gd name="T3" fmla="*/ 0 h 438"/>
                  <a:gd name="T4" fmla="*/ 0 w 1112"/>
                  <a:gd name="T5" fmla="*/ 189 h 438"/>
                  <a:gd name="T6" fmla="*/ 480 w 1112"/>
                  <a:gd name="T7" fmla="*/ 189 h 438"/>
                  <a:gd name="T8" fmla="*/ 480 w 1112"/>
                  <a:gd name="T9" fmla="*/ 121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5" name="Freeform 219"/>
              <p:cNvSpPr>
                <a:spLocks noChangeAspect="1"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4 w 420"/>
                  <a:gd name="T1" fmla="*/ 3 h 1312"/>
                  <a:gd name="T2" fmla="*/ 6 w 420"/>
                  <a:gd name="T3" fmla="*/ 3 h 1312"/>
                  <a:gd name="T4" fmla="*/ 9 w 420"/>
                  <a:gd name="T5" fmla="*/ 3 h 1312"/>
                  <a:gd name="T6" fmla="*/ 13 w 420"/>
                  <a:gd name="T7" fmla="*/ 2 h 1312"/>
                  <a:gd name="T8" fmla="*/ 20 w 420"/>
                  <a:gd name="T9" fmla="*/ 1 h 1312"/>
                  <a:gd name="T10" fmla="*/ 27 w 420"/>
                  <a:gd name="T11" fmla="*/ 1 h 1312"/>
                  <a:gd name="T12" fmla="*/ 34 w 420"/>
                  <a:gd name="T13" fmla="*/ 0 h 1312"/>
                  <a:gd name="T14" fmla="*/ 41 w 420"/>
                  <a:gd name="T15" fmla="*/ 0 h 1312"/>
                  <a:gd name="T16" fmla="*/ 47 w 420"/>
                  <a:gd name="T17" fmla="*/ 0 h 1312"/>
                  <a:gd name="T18" fmla="*/ 49 w 420"/>
                  <a:gd name="T19" fmla="*/ 0 h 1312"/>
                  <a:gd name="T20" fmla="*/ 52 w 420"/>
                  <a:gd name="T21" fmla="*/ 2 h 1312"/>
                  <a:gd name="T22" fmla="*/ 55 w 420"/>
                  <a:gd name="T23" fmla="*/ 6 h 1312"/>
                  <a:gd name="T24" fmla="*/ 58 w 420"/>
                  <a:gd name="T25" fmla="*/ 13 h 1312"/>
                  <a:gd name="T26" fmla="*/ 56 w 420"/>
                  <a:gd name="T27" fmla="*/ 22 h 1312"/>
                  <a:gd name="T28" fmla="*/ 51 w 420"/>
                  <a:gd name="T29" fmla="*/ 38 h 1312"/>
                  <a:gd name="T30" fmla="*/ 46 w 420"/>
                  <a:gd name="T31" fmla="*/ 51 h 1312"/>
                  <a:gd name="T32" fmla="*/ 44 w 420"/>
                  <a:gd name="T33" fmla="*/ 58 h 1312"/>
                  <a:gd name="T34" fmla="*/ 44 w 420"/>
                  <a:gd name="T35" fmla="*/ 61 h 1312"/>
                  <a:gd name="T36" fmla="*/ 46 w 420"/>
                  <a:gd name="T37" fmla="*/ 71 h 1312"/>
                  <a:gd name="T38" fmla="*/ 49 w 420"/>
                  <a:gd name="T39" fmla="*/ 86 h 1312"/>
                  <a:gd name="T40" fmla="*/ 54 w 420"/>
                  <a:gd name="T41" fmla="*/ 103 h 1312"/>
                  <a:gd name="T42" fmla="*/ 59 w 420"/>
                  <a:gd name="T43" fmla="*/ 124 h 1312"/>
                  <a:gd name="T44" fmla="*/ 66 w 420"/>
                  <a:gd name="T45" fmla="*/ 146 h 1312"/>
                  <a:gd name="T46" fmla="*/ 72 w 420"/>
                  <a:gd name="T47" fmla="*/ 167 h 1312"/>
                  <a:gd name="T48" fmla="*/ 81 w 420"/>
                  <a:gd name="T49" fmla="*/ 187 h 1312"/>
                  <a:gd name="T50" fmla="*/ 91 w 420"/>
                  <a:gd name="T51" fmla="*/ 207 h 1312"/>
                  <a:gd name="T52" fmla="*/ 101 w 420"/>
                  <a:gd name="T53" fmla="*/ 226 h 1312"/>
                  <a:gd name="T54" fmla="*/ 112 w 420"/>
                  <a:gd name="T55" fmla="*/ 249 h 1312"/>
                  <a:gd name="T56" fmla="*/ 123 w 420"/>
                  <a:gd name="T57" fmla="*/ 273 h 1312"/>
                  <a:gd name="T58" fmla="*/ 134 w 420"/>
                  <a:gd name="T59" fmla="*/ 299 h 1312"/>
                  <a:gd name="T60" fmla="*/ 145 w 420"/>
                  <a:gd name="T61" fmla="*/ 326 h 1312"/>
                  <a:gd name="T62" fmla="*/ 154 w 420"/>
                  <a:gd name="T63" fmla="*/ 356 h 1312"/>
                  <a:gd name="T64" fmla="*/ 161 w 420"/>
                  <a:gd name="T65" fmla="*/ 387 h 1312"/>
                  <a:gd name="T66" fmla="*/ 172 w 420"/>
                  <a:gd name="T67" fmla="*/ 444 h 1312"/>
                  <a:gd name="T68" fmla="*/ 178 w 420"/>
                  <a:gd name="T69" fmla="*/ 486 h 1312"/>
                  <a:gd name="T70" fmla="*/ 181 w 420"/>
                  <a:gd name="T71" fmla="*/ 512 h 1312"/>
                  <a:gd name="T72" fmla="*/ 181 w 420"/>
                  <a:gd name="T73" fmla="*/ 520 h 1312"/>
                  <a:gd name="T74" fmla="*/ 178 w 420"/>
                  <a:gd name="T75" fmla="*/ 567 h 1312"/>
                  <a:gd name="T76" fmla="*/ 98 w 420"/>
                  <a:gd name="T77" fmla="*/ 547 h 1312"/>
                  <a:gd name="T78" fmla="*/ 98 w 420"/>
                  <a:gd name="T79" fmla="*/ 527 h 1312"/>
                  <a:gd name="T80" fmla="*/ 98 w 420"/>
                  <a:gd name="T81" fmla="*/ 478 h 1312"/>
                  <a:gd name="T82" fmla="*/ 96 w 420"/>
                  <a:gd name="T83" fmla="*/ 422 h 1312"/>
                  <a:gd name="T84" fmla="*/ 91 w 420"/>
                  <a:gd name="T85" fmla="*/ 376 h 1312"/>
                  <a:gd name="T86" fmla="*/ 87 w 420"/>
                  <a:gd name="T87" fmla="*/ 361 h 1312"/>
                  <a:gd name="T88" fmla="*/ 81 w 420"/>
                  <a:gd name="T89" fmla="*/ 339 h 1312"/>
                  <a:gd name="T90" fmla="*/ 74 w 420"/>
                  <a:gd name="T91" fmla="*/ 311 h 1312"/>
                  <a:gd name="T92" fmla="*/ 66 w 420"/>
                  <a:gd name="T93" fmla="*/ 280 h 1312"/>
                  <a:gd name="T94" fmla="*/ 57 w 420"/>
                  <a:gd name="T95" fmla="*/ 248 h 1312"/>
                  <a:gd name="T96" fmla="*/ 49 w 420"/>
                  <a:gd name="T97" fmla="*/ 218 h 1312"/>
                  <a:gd name="T98" fmla="*/ 41 w 420"/>
                  <a:gd name="T99" fmla="*/ 193 h 1312"/>
                  <a:gd name="T100" fmla="*/ 35 w 420"/>
                  <a:gd name="T101" fmla="*/ 174 h 1312"/>
                  <a:gd name="T102" fmla="*/ 25 w 420"/>
                  <a:gd name="T103" fmla="*/ 134 h 1312"/>
                  <a:gd name="T104" fmla="*/ 21 w 420"/>
                  <a:gd name="T105" fmla="*/ 96 h 1312"/>
                  <a:gd name="T106" fmla="*/ 20 w 420"/>
                  <a:gd name="T107" fmla="*/ 68 h 1312"/>
                  <a:gd name="T108" fmla="*/ 21 w 420"/>
                  <a:gd name="T109" fmla="*/ 58 h 1312"/>
                  <a:gd name="T110" fmla="*/ 1 w 420"/>
                  <a:gd name="T111" fmla="*/ 20 h 1312"/>
                  <a:gd name="T112" fmla="*/ 1 w 420"/>
                  <a:gd name="T113" fmla="*/ 20 h 1312"/>
                  <a:gd name="T114" fmla="*/ 0 w 420"/>
                  <a:gd name="T115" fmla="*/ 18 h 1312"/>
                  <a:gd name="T116" fmla="*/ 1 w 420"/>
                  <a:gd name="T117" fmla="*/ 13 h 1312"/>
                  <a:gd name="T118" fmla="*/ 4 w 420"/>
                  <a:gd name="T119" fmla="*/ 3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6" name="Freeform 220"/>
              <p:cNvSpPr>
                <a:spLocks noChangeAspect="1"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11 h 38"/>
                  <a:gd name="T2" fmla="*/ 1 w 143"/>
                  <a:gd name="T3" fmla="*/ 11 h 38"/>
                  <a:gd name="T4" fmla="*/ 2 w 143"/>
                  <a:gd name="T5" fmla="*/ 9 h 38"/>
                  <a:gd name="T6" fmla="*/ 4 w 143"/>
                  <a:gd name="T7" fmla="*/ 8 h 38"/>
                  <a:gd name="T8" fmla="*/ 6 w 143"/>
                  <a:gd name="T9" fmla="*/ 6 h 38"/>
                  <a:gd name="T10" fmla="*/ 10 w 143"/>
                  <a:gd name="T11" fmla="*/ 5 h 38"/>
                  <a:gd name="T12" fmla="*/ 13 w 143"/>
                  <a:gd name="T13" fmla="*/ 4 h 38"/>
                  <a:gd name="T14" fmla="*/ 17 w 143"/>
                  <a:gd name="T15" fmla="*/ 2 h 38"/>
                  <a:gd name="T16" fmla="*/ 21 w 143"/>
                  <a:gd name="T17" fmla="*/ 2 h 38"/>
                  <a:gd name="T18" fmla="*/ 26 w 143"/>
                  <a:gd name="T19" fmla="*/ 2 h 38"/>
                  <a:gd name="T20" fmla="*/ 30 w 143"/>
                  <a:gd name="T21" fmla="*/ 2 h 38"/>
                  <a:gd name="T22" fmla="*/ 33 w 143"/>
                  <a:gd name="T23" fmla="*/ 1 h 38"/>
                  <a:gd name="T24" fmla="*/ 38 w 143"/>
                  <a:gd name="T25" fmla="*/ 1 h 38"/>
                  <a:gd name="T26" fmla="*/ 41 w 143"/>
                  <a:gd name="T27" fmla="*/ 1 h 38"/>
                  <a:gd name="T28" fmla="*/ 44 w 143"/>
                  <a:gd name="T29" fmla="*/ 1 h 38"/>
                  <a:gd name="T30" fmla="*/ 48 w 143"/>
                  <a:gd name="T31" fmla="*/ 1 h 38"/>
                  <a:gd name="T32" fmla="*/ 52 w 143"/>
                  <a:gd name="T33" fmla="*/ 0 h 38"/>
                  <a:gd name="T34" fmla="*/ 57 w 143"/>
                  <a:gd name="T35" fmla="*/ 1 h 38"/>
                  <a:gd name="T36" fmla="*/ 60 w 143"/>
                  <a:gd name="T37" fmla="*/ 2 h 38"/>
                  <a:gd name="T38" fmla="*/ 61 w 143"/>
                  <a:gd name="T39" fmla="*/ 4 h 38"/>
                  <a:gd name="T40" fmla="*/ 61 w 143"/>
                  <a:gd name="T41" fmla="*/ 4 h 38"/>
                  <a:gd name="T42" fmla="*/ 59 w 143"/>
                  <a:gd name="T43" fmla="*/ 6 h 38"/>
                  <a:gd name="T44" fmla="*/ 54 w 143"/>
                  <a:gd name="T45" fmla="*/ 10 h 38"/>
                  <a:gd name="T46" fmla="*/ 48 w 143"/>
                  <a:gd name="T47" fmla="*/ 14 h 38"/>
                  <a:gd name="T48" fmla="*/ 43 w 143"/>
                  <a:gd name="T49" fmla="*/ 16 h 38"/>
                  <a:gd name="T50" fmla="*/ 39 w 143"/>
                  <a:gd name="T51" fmla="*/ 15 h 38"/>
                  <a:gd name="T52" fmla="*/ 34 w 143"/>
                  <a:gd name="T53" fmla="*/ 14 h 38"/>
                  <a:gd name="T54" fmla="*/ 26 w 143"/>
                  <a:gd name="T55" fmla="*/ 14 h 38"/>
                  <a:gd name="T56" fmla="*/ 20 w 143"/>
                  <a:gd name="T57" fmla="*/ 13 h 38"/>
                  <a:gd name="T58" fmla="*/ 12 w 143"/>
                  <a:gd name="T59" fmla="*/ 12 h 38"/>
                  <a:gd name="T60" fmla="*/ 6 w 143"/>
                  <a:gd name="T61" fmla="*/ 11 h 38"/>
                  <a:gd name="T62" fmla="*/ 2 w 143"/>
                  <a:gd name="T63" fmla="*/ 11 h 38"/>
                  <a:gd name="T64" fmla="*/ 0 w 143"/>
                  <a:gd name="T65" fmla="*/ 11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7" name="Freeform 221"/>
              <p:cNvSpPr>
                <a:spLocks noChangeAspect="1"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2 h 41"/>
                  <a:gd name="T2" fmla="*/ 0 w 147"/>
                  <a:gd name="T3" fmla="*/ 2 h 41"/>
                  <a:gd name="T4" fmla="*/ 1 w 147"/>
                  <a:gd name="T5" fmla="*/ 2 h 41"/>
                  <a:gd name="T6" fmla="*/ 4 w 147"/>
                  <a:gd name="T7" fmla="*/ 2 h 41"/>
                  <a:gd name="T8" fmla="*/ 9 w 147"/>
                  <a:gd name="T9" fmla="*/ 3 h 41"/>
                  <a:gd name="T10" fmla="*/ 15 w 147"/>
                  <a:gd name="T11" fmla="*/ 3 h 41"/>
                  <a:gd name="T12" fmla="*/ 19 w 147"/>
                  <a:gd name="T13" fmla="*/ 2 h 41"/>
                  <a:gd name="T14" fmla="*/ 24 w 147"/>
                  <a:gd name="T15" fmla="*/ 0 h 41"/>
                  <a:gd name="T16" fmla="*/ 28 w 147"/>
                  <a:gd name="T17" fmla="*/ 0 h 41"/>
                  <a:gd name="T18" fmla="*/ 31 w 147"/>
                  <a:gd name="T19" fmla="*/ 1 h 41"/>
                  <a:gd name="T20" fmla="*/ 36 w 147"/>
                  <a:gd name="T21" fmla="*/ 2 h 41"/>
                  <a:gd name="T22" fmla="*/ 42 w 147"/>
                  <a:gd name="T23" fmla="*/ 4 h 41"/>
                  <a:gd name="T24" fmla="*/ 48 w 147"/>
                  <a:gd name="T25" fmla="*/ 5 h 41"/>
                  <a:gd name="T26" fmla="*/ 54 w 147"/>
                  <a:gd name="T27" fmla="*/ 7 h 41"/>
                  <a:gd name="T28" fmla="*/ 58 w 147"/>
                  <a:gd name="T29" fmla="*/ 8 h 41"/>
                  <a:gd name="T30" fmla="*/ 62 w 147"/>
                  <a:gd name="T31" fmla="*/ 9 h 41"/>
                  <a:gd name="T32" fmla="*/ 63 w 147"/>
                  <a:gd name="T33" fmla="*/ 10 h 41"/>
                  <a:gd name="T34" fmla="*/ 62 w 147"/>
                  <a:gd name="T35" fmla="*/ 10 h 41"/>
                  <a:gd name="T36" fmla="*/ 60 w 147"/>
                  <a:gd name="T37" fmla="*/ 10 h 41"/>
                  <a:gd name="T38" fmla="*/ 57 w 147"/>
                  <a:gd name="T39" fmla="*/ 12 h 41"/>
                  <a:gd name="T40" fmla="*/ 54 w 147"/>
                  <a:gd name="T41" fmla="*/ 13 h 41"/>
                  <a:gd name="T42" fmla="*/ 50 w 147"/>
                  <a:gd name="T43" fmla="*/ 14 h 41"/>
                  <a:gd name="T44" fmla="*/ 46 w 147"/>
                  <a:gd name="T45" fmla="*/ 15 h 41"/>
                  <a:gd name="T46" fmla="*/ 43 w 147"/>
                  <a:gd name="T47" fmla="*/ 16 h 41"/>
                  <a:gd name="T48" fmla="*/ 41 w 147"/>
                  <a:gd name="T49" fmla="*/ 16 h 41"/>
                  <a:gd name="T50" fmla="*/ 34 w 147"/>
                  <a:gd name="T51" fmla="*/ 17 h 41"/>
                  <a:gd name="T52" fmla="*/ 28 w 147"/>
                  <a:gd name="T53" fmla="*/ 16 h 41"/>
                  <a:gd name="T54" fmla="*/ 24 w 147"/>
                  <a:gd name="T55" fmla="*/ 15 h 41"/>
                  <a:gd name="T56" fmla="*/ 22 w 147"/>
                  <a:gd name="T57" fmla="*/ 14 h 41"/>
                  <a:gd name="T58" fmla="*/ 12 w 147"/>
                  <a:gd name="T59" fmla="*/ 15 h 41"/>
                  <a:gd name="T60" fmla="*/ 7 w 147"/>
                  <a:gd name="T61" fmla="*/ 12 h 41"/>
                  <a:gd name="T62" fmla="*/ 6 w 147"/>
                  <a:gd name="T63" fmla="*/ 12 h 41"/>
                  <a:gd name="T64" fmla="*/ 4 w 147"/>
                  <a:gd name="T65" fmla="*/ 9 h 41"/>
                  <a:gd name="T66" fmla="*/ 2 w 147"/>
                  <a:gd name="T67" fmla="*/ 5 h 41"/>
                  <a:gd name="T68" fmla="*/ 0 w 147"/>
                  <a:gd name="T69" fmla="*/ 2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  <p:sp>
            <p:nvSpPr>
              <p:cNvPr id="218" name="Freeform 222"/>
              <p:cNvSpPr>
                <a:spLocks noChangeAspect="1"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4 w 292"/>
                  <a:gd name="T1" fmla="*/ 10 h 138"/>
                  <a:gd name="T2" fmla="*/ 17 w 292"/>
                  <a:gd name="T3" fmla="*/ 8 h 138"/>
                  <a:gd name="T4" fmla="*/ 35 w 292"/>
                  <a:gd name="T5" fmla="*/ 4 h 138"/>
                  <a:gd name="T6" fmla="*/ 50 w 292"/>
                  <a:gd name="T7" fmla="*/ 1 h 138"/>
                  <a:gd name="T8" fmla="*/ 57 w 292"/>
                  <a:gd name="T9" fmla="*/ 0 h 138"/>
                  <a:gd name="T10" fmla="*/ 64 w 292"/>
                  <a:gd name="T11" fmla="*/ 0 h 138"/>
                  <a:gd name="T12" fmla="*/ 72 w 292"/>
                  <a:gd name="T13" fmla="*/ 0 h 138"/>
                  <a:gd name="T14" fmla="*/ 79 w 292"/>
                  <a:gd name="T15" fmla="*/ 0 h 138"/>
                  <a:gd name="T16" fmla="*/ 86 w 292"/>
                  <a:gd name="T17" fmla="*/ 3 h 138"/>
                  <a:gd name="T18" fmla="*/ 96 w 292"/>
                  <a:gd name="T19" fmla="*/ 7 h 138"/>
                  <a:gd name="T20" fmla="*/ 110 w 292"/>
                  <a:gd name="T21" fmla="*/ 14 h 138"/>
                  <a:gd name="T22" fmla="*/ 122 w 292"/>
                  <a:gd name="T23" fmla="*/ 21 h 138"/>
                  <a:gd name="T24" fmla="*/ 126 w 292"/>
                  <a:gd name="T25" fmla="*/ 25 h 138"/>
                  <a:gd name="T26" fmla="*/ 124 w 292"/>
                  <a:gd name="T27" fmla="*/ 28 h 138"/>
                  <a:gd name="T28" fmla="*/ 116 w 292"/>
                  <a:gd name="T29" fmla="*/ 27 h 138"/>
                  <a:gd name="T30" fmla="*/ 105 w 292"/>
                  <a:gd name="T31" fmla="*/ 23 h 138"/>
                  <a:gd name="T32" fmla="*/ 94 w 292"/>
                  <a:gd name="T33" fmla="*/ 19 h 138"/>
                  <a:gd name="T34" fmla="*/ 85 w 292"/>
                  <a:gd name="T35" fmla="*/ 15 h 138"/>
                  <a:gd name="T36" fmla="*/ 79 w 292"/>
                  <a:gd name="T37" fmla="*/ 14 h 138"/>
                  <a:gd name="T38" fmla="*/ 72 w 292"/>
                  <a:gd name="T39" fmla="*/ 14 h 138"/>
                  <a:gd name="T40" fmla="*/ 63 w 292"/>
                  <a:gd name="T41" fmla="*/ 14 h 138"/>
                  <a:gd name="T42" fmla="*/ 53 w 292"/>
                  <a:gd name="T43" fmla="*/ 15 h 138"/>
                  <a:gd name="T44" fmla="*/ 39 w 292"/>
                  <a:gd name="T45" fmla="*/ 17 h 138"/>
                  <a:gd name="T46" fmla="*/ 34 w 292"/>
                  <a:gd name="T47" fmla="*/ 18 h 138"/>
                  <a:gd name="T48" fmla="*/ 34 w 292"/>
                  <a:gd name="T49" fmla="*/ 20 h 138"/>
                  <a:gd name="T50" fmla="*/ 39 w 292"/>
                  <a:gd name="T51" fmla="*/ 27 h 138"/>
                  <a:gd name="T52" fmla="*/ 47 w 292"/>
                  <a:gd name="T53" fmla="*/ 31 h 138"/>
                  <a:gd name="T54" fmla="*/ 60 w 292"/>
                  <a:gd name="T55" fmla="*/ 33 h 138"/>
                  <a:gd name="T56" fmla="*/ 77 w 292"/>
                  <a:gd name="T57" fmla="*/ 36 h 138"/>
                  <a:gd name="T58" fmla="*/ 93 w 292"/>
                  <a:gd name="T59" fmla="*/ 38 h 138"/>
                  <a:gd name="T60" fmla="*/ 110 w 292"/>
                  <a:gd name="T61" fmla="*/ 45 h 138"/>
                  <a:gd name="T62" fmla="*/ 104 w 292"/>
                  <a:gd name="T63" fmla="*/ 48 h 138"/>
                  <a:gd name="T64" fmla="*/ 90 w 292"/>
                  <a:gd name="T65" fmla="*/ 55 h 138"/>
                  <a:gd name="T66" fmla="*/ 70 w 292"/>
                  <a:gd name="T67" fmla="*/ 60 h 138"/>
                  <a:gd name="T68" fmla="*/ 47 w 292"/>
                  <a:gd name="T69" fmla="*/ 58 h 138"/>
                  <a:gd name="T70" fmla="*/ 45 w 292"/>
                  <a:gd name="T71" fmla="*/ 54 h 138"/>
                  <a:gd name="T72" fmla="*/ 37 w 292"/>
                  <a:gd name="T73" fmla="*/ 46 h 138"/>
                  <a:gd name="T74" fmla="*/ 28 w 292"/>
                  <a:gd name="T75" fmla="*/ 37 h 138"/>
                  <a:gd name="T76" fmla="*/ 23 w 292"/>
                  <a:gd name="T77" fmla="*/ 32 h 138"/>
                  <a:gd name="T78" fmla="*/ 16 w 292"/>
                  <a:gd name="T79" fmla="*/ 29 h 138"/>
                  <a:gd name="T80" fmla="*/ 7 w 292"/>
                  <a:gd name="T81" fmla="*/ 26 h 138"/>
                  <a:gd name="T82" fmla="*/ 0 w 292"/>
                  <a:gd name="T83" fmla="*/ 20 h 138"/>
                  <a:gd name="T84" fmla="*/ 2 w 292"/>
                  <a:gd name="T85" fmla="*/ 11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200" dirty="0"/>
              </a:p>
            </p:txBody>
          </p:sp>
        </p:grpSp>
        <p:sp>
          <p:nvSpPr>
            <p:cNvPr id="204" name="Text Box 23"/>
            <p:cNvSpPr txBox="1">
              <a:spLocks noChangeArrowheads="1"/>
            </p:cNvSpPr>
            <p:nvPr/>
          </p:nvSpPr>
          <p:spPr bwMode="auto">
            <a:xfrm>
              <a:off x="219134" y="1854692"/>
              <a:ext cx="1911886" cy="68358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1200" b="1" i="1" dirty="0">
                  <a:latin typeface="+mj-lt"/>
                  <a:ea typeface="宋体" charset="-122"/>
                </a:rPr>
                <a:t>Customer</a:t>
              </a:r>
              <a:endParaRPr kumimoji="1" lang="en-US" altLang="zh-CN" sz="1200" b="1" i="1" dirty="0">
                <a:solidFill>
                  <a:schemeClr val="accent2"/>
                </a:solidFill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Analysis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QS-PR-845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147839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Make better sales decisions based on accurate information 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349371" y="1221111"/>
            <a:ext cx="4092000" cy="3445891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Generate critical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 and graphs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Measure salesperson performance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Report sales by item, product line, site, or customer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Rank items by sales, margin, or quantity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Integrate with sales orders and invoicing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44"/>
          <p:cNvGrpSpPr/>
          <p:nvPr/>
        </p:nvGrpSpPr>
        <p:grpSpPr>
          <a:xfrm>
            <a:off x="791565" y="4999512"/>
            <a:ext cx="7604290" cy="1270656"/>
            <a:chOff x="257175" y="2181225"/>
            <a:chExt cx="8639175" cy="1942707"/>
          </a:xfrm>
        </p:grpSpPr>
        <p:sp>
          <p:nvSpPr>
            <p:cNvPr id="14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200" b="1" dirty="0" smtClean="0">
                  <a:latin typeface="+mj-lt"/>
                </a:rPr>
                <a:t>Management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8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9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8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2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3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4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0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85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7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3019962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5898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8674" y="1918236"/>
            <a:ext cx="3899684" cy="278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QS-PR-846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147839"/>
            <a:ext cx="42386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Automatic pricing during key order processing points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285008" y="1128156"/>
            <a:ext cx="4037610" cy="3382885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multiple price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lists for items or item groups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Apply multiple discounts and combine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them during order creation for best net price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Assign volume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price breaks for multiple items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Phase in price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changes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with effective dates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Easily reprice orders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" name="Group 144"/>
          <p:cNvGrpSpPr/>
          <p:nvPr/>
        </p:nvGrpSpPr>
        <p:grpSpPr>
          <a:xfrm>
            <a:off x="791565" y="4999512"/>
            <a:ext cx="7604290" cy="1270656"/>
            <a:chOff x="257175" y="2181225"/>
            <a:chExt cx="8639175" cy="1942707"/>
          </a:xfrm>
        </p:grpSpPr>
        <p:sp>
          <p:nvSpPr>
            <p:cNvPr id="147" name="Rectangle 19"/>
            <p:cNvSpPr>
              <a:spLocks noChangeAspect="1" noChangeArrowheads="1"/>
            </p:cNvSpPr>
            <p:nvPr/>
          </p:nvSpPr>
          <p:spPr bwMode="auto">
            <a:xfrm>
              <a:off x="257175" y="2181225"/>
              <a:ext cx="8639175" cy="1942707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Customer</a:t>
              </a:r>
            </a:p>
            <a:p>
              <a:pPr algn="l"/>
              <a:r>
                <a:rPr lang="en-US" sz="1200" b="1" dirty="0" smtClean="0">
                  <a:latin typeface="+mj-lt"/>
                </a:rPr>
                <a:t>Management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8" name="Text Box 25"/>
            <p:cNvSpPr txBox="1">
              <a:spLocks noChangeAspect="1" noChangeArrowheads="1"/>
            </p:cNvSpPr>
            <p:nvPr/>
          </p:nvSpPr>
          <p:spPr bwMode="auto">
            <a:xfrm>
              <a:off x="4878073" y="2892032"/>
              <a:ext cx="1799127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Pricing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9" name="Text Box 26"/>
            <p:cNvSpPr txBox="1">
              <a:spLocks noChangeAspect="1" noChangeArrowheads="1"/>
            </p:cNvSpPr>
            <p:nvPr/>
          </p:nvSpPr>
          <p:spPr bwMode="auto">
            <a:xfrm>
              <a:off x="6672617" y="2358632"/>
              <a:ext cx="2041317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Orders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8" name="Text Box 28"/>
            <p:cNvSpPr txBox="1">
              <a:spLocks noChangeAspect="1" noChangeArrowheads="1"/>
            </p:cNvSpPr>
            <p:nvPr/>
          </p:nvSpPr>
          <p:spPr bwMode="auto">
            <a:xfrm>
              <a:off x="6677026" y="2892032"/>
              <a:ext cx="202795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Configurator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2" name="Text Box 31"/>
            <p:cNvSpPr txBox="1">
              <a:spLocks noChangeAspect="1" noChangeArrowheads="1"/>
            </p:cNvSpPr>
            <p:nvPr/>
          </p:nvSpPr>
          <p:spPr bwMode="auto">
            <a:xfrm>
              <a:off x="1849873" y="3425432"/>
              <a:ext cx="3028200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Self Service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3" name="Text Box 32"/>
            <p:cNvSpPr txBox="1">
              <a:spLocks noChangeAspect="1" noChangeArrowheads="1"/>
            </p:cNvSpPr>
            <p:nvPr/>
          </p:nvSpPr>
          <p:spPr bwMode="auto">
            <a:xfrm>
              <a:off x="4897844" y="3425432"/>
              <a:ext cx="177935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Demand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4" name="Text Box 36"/>
            <p:cNvSpPr txBox="1">
              <a:spLocks noChangeAspect="1" noChangeArrowheads="1"/>
            </p:cNvSpPr>
            <p:nvPr/>
          </p:nvSpPr>
          <p:spPr bwMode="auto">
            <a:xfrm>
              <a:off x="6687085" y="3425432"/>
              <a:ext cx="2008366" cy="53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Trade</a:t>
              </a: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0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85" name="Text Box 38"/>
            <p:cNvSpPr txBox="1">
              <a:spLocks noChangeAspect="1" noChangeArrowheads="1"/>
            </p:cNvSpPr>
            <p:nvPr/>
          </p:nvSpPr>
          <p:spPr bwMode="auto">
            <a:xfrm>
              <a:off x="4858302" y="2358632"/>
              <a:ext cx="1809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Quotations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58632"/>
              <a:ext cx="30100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Customer  Relationship Management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7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892032"/>
              <a:ext cx="301996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chemeClr val="bg1"/>
                  </a:solidFill>
                  <a:latin typeface="+mj-lt"/>
                </a:rPr>
                <a:t>Sales Analysis</a:t>
              </a:r>
              <a:endParaRPr 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" name="Group 18"/>
          <p:cNvGrpSpPr/>
          <p:nvPr/>
        </p:nvGrpSpPr>
        <p:grpSpPr>
          <a:xfrm>
            <a:off x="4382984" y="2092902"/>
            <a:ext cx="4452257" cy="2312843"/>
            <a:chOff x="381000" y="1590675"/>
            <a:chExt cx="8382000" cy="4800600"/>
          </a:xfrm>
        </p:grpSpPr>
        <p:sp>
          <p:nvSpPr>
            <p:cNvPr id="20" name="Line 266"/>
            <p:cNvSpPr>
              <a:spLocks noChangeShapeType="1"/>
            </p:cNvSpPr>
            <p:nvPr/>
          </p:nvSpPr>
          <p:spPr bwMode="auto">
            <a:xfrm>
              <a:off x="2597150" y="5133975"/>
              <a:ext cx="4035425" cy="0"/>
            </a:xfrm>
            <a:prstGeom prst="line">
              <a:avLst/>
            </a:prstGeom>
            <a:noFill/>
            <a:ln w="127000" cmpd="tri">
              <a:solidFill>
                <a:srgbClr val="C0C0C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21" name="Rectangle 265"/>
            <p:cNvSpPr>
              <a:spLocks noChangeArrowheads="1"/>
            </p:cNvSpPr>
            <p:nvPr/>
          </p:nvSpPr>
          <p:spPr bwMode="auto">
            <a:xfrm>
              <a:off x="2601913" y="2976563"/>
              <a:ext cx="4037012" cy="2103437"/>
            </a:xfrm>
            <a:prstGeom prst="rect">
              <a:avLst/>
            </a:prstGeom>
            <a:solidFill>
              <a:srgbClr val="EAEAEA"/>
            </a:solidFill>
            <a:ln w="6350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0">
                <a:latin typeface="+mj-lt"/>
                <a:ea typeface="宋体" charset="-122"/>
              </a:endParaRPr>
            </a:p>
          </p:txBody>
        </p:sp>
        <p:sp>
          <p:nvSpPr>
            <p:cNvPr id="22" name="Rectangle 184"/>
            <p:cNvSpPr>
              <a:spLocks noChangeArrowheads="1"/>
            </p:cNvSpPr>
            <p:nvPr/>
          </p:nvSpPr>
          <p:spPr bwMode="auto">
            <a:xfrm>
              <a:off x="2682875" y="3048000"/>
              <a:ext cx="3879850" cy="1955800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089025"/>
              <a:r>
                <a:rPr kumimoji="1" lang="en-US" altLang="zh-CN" sz="800" b="1" dirty="0">
                  <a:solidFill>
                    <a:srgbClr val="FF0000"/>
                  </a:solidFill>
                  <a:latin typeface="+mj-lt"/>
                  <a:ea typeface="宋体" charset="-122"/>
                </a:rPr>
                <a:t>Minimum Price	Best Price</a:t>
              </a:r>
            </a:p>
            <a:p>
              <a:pPr defTabSz="1089025"/>
              <a:r>
                <a:rPr kumimoji="1" lang="en-US" altLang="zh-CN" sz="800" b="1" dirty="0">
                  <a:solidFill>
                    <a:srgbClr val="FF0000"/>
                  </a:solidFill>
                  <a:latin typeface="+mj-lt"/>
                  <a:ea typeface="宋体" charset="-122"/>
                </a:rPr>
                <a:t>Additional Discount	Freight Terms </a:t>
              </a:r>
            </a:p>
            <a:p>
              <a:pPr defTabSz="1089025"/>
              <a:r>
                <a:rPr kumimoji="1" lang="en-US" altLang="zh-CN" sz="800" b="1" dirty="0">
                  <a:solidFill>
                    <a:srgbClr val="FF0000"/>
                  </a:solidFill>
                  <a:latin typeface="+mj-lt"/>
                  <a:ea typeface="宋体" charset="-122"/>
                </a:rPr>
                <a:t>Credit Terms	Price Breaks</a:t>
              </a:r>
            </a:p>
            <a:p>
              <a:pPr defTabSz="1089025"/>
              <a:r>
                <a:rPr kumimoji="1" lang="en-US" altLang="zh-CN" sz="800" b="1" dirty="0">
                  <a:solidFill>
                    <a:srgbClr val="FF0000"/>
                  </a:solidFill>
                  <a:latin typeface="+mj-lt"/>
                  <a:ea typeface="宋体" charset="-122"/>
                </a:rPr>
                <a:t>Discount Coupon</a:t>
              </a:r>
            </a:p>
            <a:p>
              <a:pPr defTabSz="1089025"/>
              <a:r>
                <a:rPr kumimoji="1" lang="en-US" altLang="zh-CN" sz="800" b="1" dirty="0">
                  <a:solidFill>
                    <a:srgbClr val="FF0000"/>
                  </a:solidFill>
                  <a:latin typeface="+mj-lt"/>
                  <a:ea typeface="宋体" charset="-122"/>
                </a:rPr>
                <a:t>Discount from a Supplier</a:t>
              </a:r>
              <a:endParaRPr lang="en-US" altLang="zh-CN" sz="800" b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381000" y="4068763"/>
              <a:ext cx="1922463" cy="1006475"/>
            </a:xfrm>
            <a:prstGeom prst="rect">
              <a:avLst/>
            </a:prstGeom>
            <a:solidFill>
              <a:srgbClr val="F0F4FA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Credit and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Freight Terms</a:t>
              </a:r>
            </a:p>
          </p:txBody>
        </p:sp>
        <p:sp>
          <p:nvSpPr>
            <p:cNvPr id="24" name="Rectangle 5"/>
            <p:cNvSpPr>
              <a:spLocks noChangeArrowheads="1"/>
            </p:cNvSpPr>
            <p:nvPr/>
          </p:nvSpPr>
          <p:spPr bwMode="auto">
            <a:xfrm>
              <a:off x="381000" y="5384800"/>
              <a:ext cx="1922463" cy="1006475"/>
            </a:xfrm>
            <a:prstGeom prst="rect">
              <a:avLst/>
            </a:prstGeom>
            <a:solidFill>
              <a:srgbClr val="FFEFEF"/>
            </a:solidFill>
            <a:ln w="31750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Best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Pricing</a:t>
              </a:r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381000" y="2828925"/>
              <a:ext cx="1922463" cy="1006475"/>
            </a:xfrm>
            <a:prstGeom prst="rect">
              <a:avLst/>
            </a:prstGeom>
            <a:solidFill>
              <a:srgbClr val="EEFFBD"/>
            </a:solidFill>
            <a:ln w="31750">
              <a:solidFill>
                <a:srgbClr val="99CC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Exclusive or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Combined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Discounts</a:t>
              </a:r>
            </a:p>
          </p:txBody>
        </p:sp>
        <p:sp>
          <p:nvSpPr>
            <p:cNvPr id="27" name="Rectangle 7"/>
            <p:cNvSpPr>
              <a:spLocks noChangeArrowheads="1"/>
            </p:cNvSpPr>
            <p:nvPr/>
          </p:nvSpPr>
          <p:spPr bwMode="auto">
            <a:xfrm>
              <a:off x="381000" y="1590675"/>
              <a:ext cx="1922463" cy="10064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0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Promotional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Discounts</a:t>
              </a: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2533650" y="1590675"/>
              <a:ext cx="4076700" cy="1006475"/>
            </a:xfrm>
            <a:prstGeom prst="rect">
              <a:avLst/>
            </a:prstGeom>
            <a:solidFill>
              <a:srgbClr val="F0F4FA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Special Discounts</a:t>
              </a: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6840538" y="4068763"/>
              <a:ext cx="1922462" cy="1006475"/>
            </a:xfrm>
            <a:prstGeom prst="rect">
              <a:avLst/>
            </a:prstGeom>
            <a:solidFill>
              <a:srgbClr val="F0F4FA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Minimum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Price</a:t>
              </a:r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6840538" y="5384800"/>
              <a:ext cx="1922462" cy="1006475"/>
            </a:xfrm>
            <a:prstGeom prst="rect">
              <a:avLst/>
            </a:prstGeom>
            <a:solidFill>
              <a:srgbClr val="EEFFBD"/>
            </a:solidFill>
            <a:ln w="31750">
              <a:solidFill>
                <a:srgbClr val="99CC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Cooperative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Marketing</a:t>
              </a: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6840538" y="2828925"/>
              <a:ext cx="1922462" cy="1006475"/>
            </a:xfrm>
            <a:prstGeom prst="rect">
              <a:avLst/>
            </a:prstGeom>
            <a:solidFill>
              <a:srgbClr val="FFEFEF"/>
            </a:solidFill>
            <a:ln w="31750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Price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Breaks</a:t>
              </a:r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6840538" y="1590675"/>
              <a:ext cx="1922462" cy="1006475"/>
            </a:xfrm>
            <a:prstGeom prst="rect">
              <a:avLst/>
            </a:prstGeom>
            <a:solidFill>
              <a:srgbClr val="FFF0AF"/>
            </a:solidFill>
            <a:ln w="31750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Geographic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Area</a:t>
              </a:r>
            </a:p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Discounts</a:t>
              </a: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2533650" y="5384800"/>
              <a:ext cx="4076700" cy="1006475"/>
            </a:xfrm>
            <a:prstGeom prst="rect">
              <a:avLst/>
            </a:prstGeom>
            <a:solidFill>
              <a:srgbClr val="FFF0AF"/>
            </a:solidFill>
            <a:ln w="31750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altLang="zh-CN" sz="1000" b="1" dirty="0">
                  <a:latin typeface="+mj-lt"/>
                  <a:ea typeface="宋体" charset="-122"/>
                </a:rPr>
                <a:t>Discounts from Suppliers </a:t>
              </a:r>
            </a:p>
          </p:txBody>
        </p:sp>
        <p:grpSp>
          <p:nvGrpSpPr>
            <p:cNvPr id="7" name="Group 270"/>
            <p:cNvGrpSpPr>
              <a:grpSpLocks/>
            </p:cNvGrpSpPr>
            <p:nvPr/>
          </p:nvGrpSpPr>
          <p:grpSpPr bwMode="auto">
            <a:xfrm>
              <a:off x="5978525" y="4932363"/>
              <a:ext cx="555625" cy="182562"/>
              <a:chOff x="3505" y="151"/>
              <a:chExt cx="350" cy="115"/>
            </a:xfrm>
          </p:grpSpPr>
          <p:sp>
            <p:nvSpPr>
              <p:cNvPr id="39" name="AutoShape 268"/>
              <p:cNvSpPr>
                <a:spLocks noChangeArrowheads="1"/>
              </p:cNvSpPr>
              <p:nvPr/>
            </p:nvSpPr>
            <p:spPr bwMode="auto">
              <a:xfrm>
                <a:off x="3513" y="151"/>
                <a:ext cx="333" cy="105"/>
              </a:xfrm>
              <a:prstGeom prst="roundRect">
                <a:avLst>
                  <a:gd name="adj" fmla="val 16667"/>
                </a:avLst>
              </a:prstGeom>
              <a:solidFill>
                <a:srgbClr val="969696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zh-CN" altLang="en-US" sz="1000">
                  <a:latin typeface="+mj-lt"/>
                  <a:ea typeface="宋体" charset="-122"/>
                </a:endParaRPr>
              </a:p>
            </p:txBody>
          </p:sp>
          <p:sp>
            <p:nvSpPr>
              <p:cNvPr id="40" name="AutoShape 269"/>
              <p:cNvSpPr>
                <a:spLocks noChangeArrowheads="1"/>
              </p:cNvSpPr>
              <p:nvPr/>
            </p:nvSpPr>
            <p:spPr bwMode="auto">
              <a:xfrm>
                <a:off x="3505" y="231"/>
                <a:ext cx="350" cy="35"/>
              </a:xfrm>
              <a:prstGeom prst="roundRect">
                <a:avLst>
                  <a:gd name="adj" fmla="val 16667"/>
                </a:avLst>
              </a:prstGeom>
              <a:solidFill>
                <a:srgbClr val="333333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zh-CN" altLang="en-US" sz="1000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8" name="Group 274"/>
            <p:cNvGrpSpPr>
              <a:grpSpLocks/>
            </p:cNvGrpSpPr>
            <p:nvPr/>
          </p:nvGrpSpPr>
          <p:grpSpPr bwMode="auto">
            <a:xfrm rot="5400000">
              <a:off x="5533232" y="4817269"/>
              <a:ext cx="107950" cy="515937"/>
              <a:chOff x="2844" y="39"/>
              <a:chExt cx="68" cy="325"/>
            </a:xfrm>
          </p:grpSpPr>
          <p:sp>
            <p:nvSpPr>
              <p:cNvPr id="36" name="AutoShape 271"/>
              <p:cNvSpPr>
                <a:spLocks noChangeArrowheads="1"/>
              </p:cNvSpPr>
              <p:nvPr/>
            </p:nvSpPr>
            <p:spPr bwMode="auto">
              <a:xfrm>
                <a:off x="2846" y="39"/>
                <a:ext cx="63" cy="251"/>
              </a:xfrm>
              <a:prstGeom prst="can">
                <a:avLst>
                  <a:gd name="adj" fmla="val 36927"/>
                </a:avLst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zh-CN" altLang="en-US" sz="1000">
                  <a:latin typeface="+mj-lt"/>
                  <a:ea typeface="宋体" charset="-122"/>
                </a:endParaRPr>
              </a:p>
            </p:txBody>
          </p:sp>
          <p:sp>
            <p:nvSpPr>
              <p:cNvPr id="37" name="AutoShape 272"/>
              <p:cNvSpPr>
                <a:spLocks noChangeArrowheads="1"/>
              </p:cNvSpPr>
              <p:nvPr/>
            </p:nvSpPr>
            <p:spPr bwMode="auto">
              <a:xfrm rot="10800000">
                <a:off x="2844" y="282"/>
                <a:ext cx="68" cy="68"/>
              </a:xfrm>
              <a:prstGeom prst="can">
                <a:avLst>
                  <a:gd name="adj" fmla="val 23403"/>
                </a:avLst>
              </a:prstGeom>
              <a:solidFill>
                <a:srgbClr val="FF00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zh-CN" altLang="en-US" sz="1000">
                  <a:latin typeface="+mj-lt"/>
                  <a:ea typeface="宋体" charset="-122"/>
                </a:endParaRPr>
              </a:p>
            </p:txBody>
          </p:sp>
          <p:sp>
            <p:nvSpPr>
              <p:cNvPr id="38" name="AutoShape 273"/>
              <p:cNvSpPr>
                <a:spLocks noChangeArrowheads="1"/>
              </p:cNvSpPr>
              <p:nvPr/>
            </p:nvSpPr>
            <p:spPr bwMode="auto">
              <a:xfrm rot="10800000">
                <a:off x="2862" y="337"/>
                <a:ext cx="33" cy="27"/>
              </a:xfrm>
              <a:prstGeom prst="can">
                <a:avLst>
                  <a:gd name="adj" fmla="val 23403"/>
                </a:avLst>
              </a:prstGeom>
              <a:solidFill>
                <a:srgbClr val="FF00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zh-CN" altLang="en-US" sz="1000">
                  <a:latin typeface="+mj-lt"/>
                  <a:ea typeface="宋体" charset="-122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21342</TotalTime>
  <Words>3186</Words>
  <Application>Microsoft Office PowerPoint</Application>
  <PresentationFormat>On-screen Show (4:3)</PresentationFormat>
  <Paragraphs>1253</Paragraphs>
  <Slides>132</Slides>
  <Notes>70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132</vt:i4>
      </vt:variant>
    </vt:vector>
  </HeadingPairs>
  <TitlesOfParts>
    <vt:vector size="136" baseType="lpstr">
      <vt:lpstr>1_EX06PP_template</vt:lpstr>
      <vt:lpstr>QAD 2010 Template</vt:lpstr>
      <vt:lpstr>Clip</vt:lpstr>
      <vt:lpstr>Microsoft ClipArt Gallery</vt:lpstr>
      <vt:lpstr>Purchasing</vt:lpstr>
      <vt:lpstr>Quick Start Flow</vt:lpstr>
      <vt:lpstr>Purchasing: Topics</vt:lpstr>
      <vt:lpstr>Purchasing: Learning Objectives</vt:lpstr>
      <vt:lpstr>Components of Supply Chain</vt:lpstr>
      <vt:lpstr>Purchasing</vt:lpstr>
      <vt:lpstr>Supplier Performance</vt:lpstr>
      <vt:lpstr>Distribution Requirements Planning</vt:lpstr>
      <vt:lpstr>Enterprise Operations Planning</vt:lpstr>
      <vt:lpstr>Consignment Inventory</vt:lpstr>
      <vt:lpstr>Purchasing Process Flow</vt:lpstr>
      <vt:lpstr>Suppliers</vt:lpstr>
      <vt:lpstr>Standard Requisition Process Flow</vt:lpstr>
      <vt:lpstr>Global Requisition Process Flow</vt:lpstr>
      <vt:lpstr>Types of Purchase Orders</vt:lpstr>
      <vt:lpstr>Blanket Order</vt:lpstr>
      <vt:lpstr>Supplier Schedules</vt:lpstr>
      <vt:lpstr>Scheduled Releases</vt:lpstr>
      <vt:lpstr>Discrete Purchase Orders</vt:lpstr>
      <vt:lpstr>Order Comparison</vt:lpstr>
      <vt:lpstr>Order Receipt</vt:lpstr>
      <vt:lpstr>Supplier Invoice Process</vt:lpstr>
      <vt:lpstr>Process AP Payments</vt:lpstr>
      <vt:lpstr>AP Payment Statuses</vt:lpstr>
      <vt:lpstr>Purchasing Example</vt:lpstr>
      <vt:lpstr>Supplier Create</vt:lpstr>
      <vt:lpstr>Verify Supplier Data</vt:lpstr>
      <vt:lpstr>Verify Supplier Pricing, EMT, Credit Terms</vt:lpstr>
      <vt:lpstr>Verify Supplier Accounts</vt:lpstr>
      <vt:lpstr>Set Up UOM Conversion</vt:lpstr>
      <vt:lpstr>Add Supplier Item</vt:lpstr>
      <vt:lpstr>Verify Purchasing Control Settings</vt:lpstr>
      <vt:lpstr>Create Purchase Order</vt:lpstr>
      <vt:lpstr>Enter Header Information</vt:lpstr>
      <vt:lpstr>Enter Line 1 Data</vt:lpstr>
      <vt:lpstr>Enter Line 2 Data</vt:lpstr>
      <vt:lpstr>Enter Trailer Information</vt:lpstr>
      <vt:lpstr>Exercise 8-1: Create Purchase Order</vt:lpstr>
      <vt:lpstr>Receive Purchased Items</vt:lpstr>
      <vt:lpstr>Receive Serialized Item</vt:lpstr>
      <vt:lpstr>Confirm Items to Receive</vt:lpstr>
      <vt:lpstr>Review Inventory Levels</vt:lpstr>
      <vt:lpstr>Non-Standard Receipt</vt:lpstr>
      <vt:lpstr>Purchase Receipt Document</vt:lpstr>
      <vt:lpstr>Transactions Detail Inquiry</vt:lpstr>
      <vt:lpstr>Review Transactions</vt:lpstr>
      <vt:lpstr>Post Transactions to GL</vt:lpstr>
      <vt:lpstr>Review</vt:lpstr>
      <vt:lpstr>Exercise 8-2: Receive Purchased Items</vt:lpstr>
      <vt:lpstr>Manufacturing Execution</vt:lpstr>
      <vt:lpstr>Quick Start Flow</vt:lpstr>
      <vt:lpstr>Manufacturing Execution</vt:lpstr>
      <vt:lpstr>Learning Objectives</vt:lpstr>
      <vt:lpstr>Manufacturing Overview</vt:lpstr>
      <vt:lpstr>Repetitive Environments</vt:lpstr>
      <vt:lpstr>Work Order</vt:lpstr>
      <vt:lpstr>Work Order Type</vt:lpstr>
      <vt:lpstr>Co-Products and By-Products</vt:lpstr>
      <vt:lpstr>Work Order Status</vt:lpstr>
      <vt:lpstr>Work Order Bill of Materials</vt:lpstr>
      <vt:lpstr>Work Order Routing</vt:lpstr>
      <vt:lpstr>Work Order Life Cycle</vt:lpstr>
      <vt:lpstr>Release Work Order</vt:lpstr>
      <vt:lpstr>Issue Components</vt:lpstr>
      <vt:lpstr>Shop Floor Control</vt:lpstr>
      <vt:lpstr>Operation Status</vt:lpstr>
      <vt:lpstr>Receiving Work Orders</vt:lpstr>
      <vt:lpstr>Close Work Order</vt:lpstr>
      <vt:lpstr>Variances</vt:lpstr>
      <vt:lpstr>Work Order Example</vt:lpstr>
      <vt:lpstr>Review Employee Record</vt:lpstr>
      <vt:lpstr>Define Control Settings</vt:lpstr>
      <vt:lpstr>Create Work Order</vt:lpstr>
      <vt:lpstr>Create Work Order</vt:lpstr>
      <vt:lpstr>Release Work Order</vt:lpstr>
      <vt:lpstr>Review Picklist</vt:lpstr>
      <vt:lpstr>Review Routing</vt:lpstr>
      <vt:lpstr>Review Work Order Status</vt:lpstr>
      <vt:lpstr>Exercise 9-1: Create Work Order</vt:lpstr>
      <vt:lpstr>Work Order Component Issue </vt:lpstr>
      <vt:lpstr>Work Order Component Issue </vt:lpstr>
      <vt:lpstr>Non-Standard Component Issue </vt:lpstr>
      <vt:lpstr>Review Inventory </vt:lpstr>
      <vt:lpstr>Record Labor</vt:lpstr>
      <vt:lpstr>Review Labor Transactions</vt:lpstr>
      <vt:lpstr>Review Operation Status</vt:lpstr>
      <vt:lpstr>Receive and Close Work Order</vt:lpstr>
      <vt:lpstr>Review: Work Orders</vt:lpstr>
      <vt:lpstr>Exercise 9-2: WO Issue, Report, Receive,  Close</vt:lpstr>
      <vt:lpstr>Sales Orders and Invoices</vt:lpstr>
      <vt:lpstr>Quick Start Flow</vt:lpstr>
      <vt:lpstr>Sales Order Topics</vt:lpstr>
      <vt:lpstr>Learning Objectives</vt:lpstr>
      <vt:lpstr>Components of Customer Management</vt:lpstr>
      <vt:lpstr>Customer Relationship Management</vt:lpstr>
      <vt:lpstr>Sales Quotations</vt:lpstr>
      <vt:lpstr>Sales Orders</vt:lpstr>
      <vt:lpstr>Sales Analysis</vt:lpstr>
      <vt:lpstr>Pricing</vt:lpstr>
      <vt:lpstr>Key Concepts</vt:lpstr>
      <vt:lpstr>Sales Order Document Layout</vt:lpstr>
      <vt:lpstr>Sales Order: Allocation of Inventory</vt:lpstr>
      <vt:lpstr>Printing Picklists</vt:lpstr>
      <vt:lpstr>Shipment</vt:lpstr>
      <vt:lpstr>Customer Invoicing Process</vt:lpstr>
      <vt:lpstr>Process Payments</vt:lpstr>
      <vt:lpstr>Sales Order Example</vt:lpstr>
      <vt:lpstr>Review Customer Record</vt:lpstr>
      <vt:lpstr>Review Customer Record</vt:lpstr>
      <vt:lpstr>Define Control Settings</vt:lpstr>
      <vt:lpstr>Define Control Settings </vt:lpstr>
      <vt:lpstr>Enter Sales Order Header</vt:lpstr>
      <vt:lpstr>Enter Sales Order Freight Data</vt:lpstr>
      <vt:lpstr>Enter Sales Order Line</vt:lpstr>
      <vt:lpstr>Enter Sales Order Trailer</vt:lpstr>
      <vt:lpstr>Print Sales Order</vt:lpstr>
      <vt:lpstr>Sales Order Print</vt:lpstr>
      <vt:lpstr>Exercise 10-1: Create Sales Order</vt:lpstr>
      <vt:lpstr>Print Sales Order Packing List</vt:lpstr>
      <vt:lpstr>Sales Order Packing List Print</vt:lpstr>
      <vt:lpstr>Ship Sales Order </vt:lpstr>
      <vt:lpstr>Ship Sales Order: Review Lines</vt:lpstr>
      <vt:lpstr>Ship Sales Order: Trailer</vt:lpstr>
      <vt:lpstr>Review Inventory Detail</vt:lpstr>
      <vt:lpstr>Transactions Detail Inquiry</vt:lpstr>
      <vt:lpstr>Transactions Detail: GL Effects</vt:lpstr>
      <vt:lpstr>Review Pending Invoice</vt:lpstr>
      <vt:lpstr>Invoice Post and Print</vt:lpstr>
      <vt:lpstr>Slide 129</vt:lpstr>
      <vt:lpstr>Invoice Print or Reprint</vt:lpstr>
      <vt:lpstr>Review</vt:lpstr>
      <vt:lpstr>Exercise 10-2: Ship and Invoice Sales Order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970</cp:revision>
  <cp:lastPrinted>2001-05-04T21:55:40Z</cp:lastPrinted>
  <dcterms:created xsi:type="dcterms:W3CDTF">1998-03-17T23:27:45Z</dcterms:created>
  <dcterms:modified xsi:type="dcterms:W3CDTF">2012-08-27T21:53:33Z</dcterms:modified>
</cp:coreProperties>
</file>