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720" r:id="rId2"/>
  </p:sldMasterIdLst>
  <p:notesMasterIdLst>
    <p:notesMasterId r:id="rId34"/>
  </p:notesMasterIdLst>
  <p:handoutMasterIdLst>
    <p:handoutMasterId r:id="rId35"/>
  </p:handoutMasterIdLst>
  <p:sldIdLst>
    <p:sldId id="705" r:id="rId3"/>
    <p:sldId id="695" r:id="rId4"/>
    <p:sldId id="650" r:id="rId5"/>
    <p:sldId id="651" r:id="rId6"/>
    <p:sldId id="652" r:id="rId7"/>
    <p:sldId id="653" r:id="rId8"/>
    <p:sldId id="654" r:id="rId9"/>
    <p:sldId id="655" r:id="rId10"/>
    <p:sldId id="656" r:id="rId11"/>
    <p:sldId id="662" r:id="rId12"/>
    <p:sldId id="663" r:id="rId13"/>
    <p:sldId id="664" r:id="rId14"/>
    <p:sldId id="665" r:id="rId15"/>
    <p:sldId id="680" r:id="rId16"/>
    <p:sldId id="681" r:id="rId17"/>
    <p:sldId id="682" r:id="rId18"/>
    <p:sldId id="683" r:id="rId19"/>
    <p:sldId id="684" r:id="rId20"/>
    <p:sldId id="666" r:id="rId21"/>
    <p:sldId id="678" r:id="rId22"/>
    <p:sldId id="667" r:id="rId23"/>
    <p:sldId id="679" r:id="rId24"/>
    <p:sldId id="669" r:id="rId25"/>
    <p:sldId id="670" r:id="rId26"/>
    <p:sldId id="671" r:id="rId27"/>
    <p:sldId id="672" r:id="rId28"/>
    <p:sldId id="673" r:id="rId29"/>
    <p:sldId id="674" r:id="rId30"/>
    <p:sldId id="675" r:id="rId31"/>
    <p:sldId id="676" r:id="rId32"/>
    <p:sldId id="677" r:id="rId33"/>
  </p:sldIdLst>
  <p:sldSz cx="9144000" cy="6858000" type="screen4x3"/>
  <p:notesSz cx="6991350" cy="92821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CCA2"/>
    <a:srgbClr val="D8E1C9"/>
    <a:srgbClr val="DDDDDD"/>
    <a:srgbClr val="D6CDAE"/>
    <a:srgbClr val="C7BC93"/>
    <a:srgbClr val="FFFFCC"/>
    <a:srgbClr val="8E7F4A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31" autoAdjust="0"/>
    <p:restoredTop sz="80375" autoAdjust="0"/>
  </p:normalViewPr>
  <p:slideViewPr>
    <p:cSldViewPr snapToGrid="0">
      <p:cViewPr>
        <p:scale>
          <a:sx n="77" d="100"/>
          <a:sy n="77" d="100"/>
        </p:scale>
        <p:origin x="-1542" y="-138"/>
      </p:cViewPr>
      <p:guideLst>
        <p:guide orient="horz" pos="2191"/>
        <p:guide pos="5759"/>
        <p:guide pos="2860"/>
        <p:guide pos="5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974" y="-72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C8D1D8E4-55AA-4591-BB9D-316E4B6BDD3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fld id="{06545B7B-A72C-4044-9591-37644EED0D3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545B7B-A72C-4044-9591-37644EED0D31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6230FE-EC31-4D3D-991F-01035628C6B4}" type="slidenum">
              <a:rPr lang="en-US" smtClean="0"/>
              <a:pPr/>
              <a:t>31</a:t>
            </a:fld>
            <a:endParaRPr lang="en-US" dirty="0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8675" cy="3479800"/>
          </a:xfrm>
          <a:solidFill>
            <a:srgbClr val="FFFFFF"/>
          </a:solidFill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4" y="3789364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29442D-DAE5-494A-AE8A-47CE21E0AF52}" type="slidenum">
              <a:rPr lang="en-US" smtClean="0"/>
              <a:pPr/>
              <a:t>3</a:t>
            </a:fld>
            <a:endParaRPr lang="en-US" dirty="0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8675" cy="3479800"/>
          </a:xfrm>
          <a:solidFill>
            <a:srgbClr val="FFFFFF"/>
          </a:solidFill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4" y="3789364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dirty="0" smtClean="0"/>
              <a:t>Quick Start Activities:</a:t>
            </a:r>
          </a:p>
          <a:p>
            <a:pPr eaLnBrk="1" hangingPunct="1"/>
            <a:r>
              <a:rPr lang="en-US" sz="800" dirty="0" smtClean="0"/>
              <a:t>Source: Page 86, Enter Your Company Address.</a:t>
            </a:r>
          </a:p>
          <a:p>
            <a:pPr eaLnBrk="1" hangingPunct="1"/>
            <a:r>
              <a:rPr lang="en-US" sz="800" dirty="0" smtClean="0"/>
              <a:t>Changes:</a:t>
            </a:r>
          </a:p>
          <a:p>
            <a:pPr eaLnBrk="1" hangingPunct="1"/>
            <a:r>
              <a:rPr lang="en-US" sz="800" dirty="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dirty="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dirty="0" smtClean="0"/>
              <a:t>No need to enter address for ~screens. It doesn’t work for Desktop2.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First, create company address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2.12 Company Address Maintenance</a:t>
            </a:r>
          </a:p>
          <a:p>
            <a:pPr eaLnBrk="1" hangingPunct="1"/>
            <a:r>
              <a:rPr lang="en-US" sz="800" dirty="0" smtClean="0"/>
              <a:t>Fields to populate: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2448" y="234149"/>
            <a:ext cx="4743436" cy="3479013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4" y="3789364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dirty="0" smtClean="0"/>
              <a:t>Quick Start Activities:</a:t>
            </a:r>
          </a:p>
          <a:p>
            <a:pPr eaLnBrk="1" hangingPunct="1"/>
            <a:r>
              <a:rPr lang="en-US" sz="800" dirty="0" smtClean="0"/>
              <a:t>Source: Page 86, Enter Your Company Address.</a:t>
            </a:r>
          </a:p>
          <a:p>
            <a:pPr eaLnBrk="1" hangingPunct="1"/>
            <a:r>
              <a:rPr lang="en-US" sz="800" dirty="0" smtClean="0"/>
              <a:t>Changes:</a:t>
            </a:r>
          </a:p>
          <a:p>
            <a:pPr eaLnBrk="1" hangingPunct="1"/>
            <a:r>
              <a:rPr lang="en-US" sz="800" dirty="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dirty="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dirty="0" smtClean="0"/>
              <a:t>No need to enter address for ~screens. It doesn’t work for Desktop2.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First, create company address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2.12 Company Address Maintenance</a:t>
            </a:r>
          </a:p>
          <a:p>
            <a:pPr eaLnBrk="1" hangingPunct="1"/>
            <a:r>
              <a:rPr lang="en-US" sz="800" dirty="0" smtClean="0"/>
              <a:t>Fields to populate: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06CFAE-A850-4A6C-ABC0-A31AB6F25EAF}" type="slidenum">
              <a:rPr lang="en-US" smtClean="0"/>
              <a:pPr/>
              <a:t>13</a:t>
            </a:fld>
            <a:endParaRPr lang="en-US" dirty="0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2AFF21-6F69-48CC-B1F3-E05674B16CC8}" type="slidenum">
              <a:rPr lang="en-US" smtClean="0"/>
              <a:pPr/>
              <a:t>14</a:t>
            </a:fld>
            <a:endParaRPr lang="en-US" dirty="0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724050-8AE3-49F2-B89F-C7F7869296DA}" type="slidenum">
              <a:rPr lang="en-US" smtClean="0"/>
              <a:pPr/>
              <a:t>15</a:t>
            </a:fld>
            <a:endParaRPr lang="en-US" dirty="0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20</a:t>
            </a:fld>
            <a:endParaRPr lang="en-US" dirty="0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8675" cy="3479800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4" y="3789364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dirty="0" smtClean="0"/>
              <a:t>Quick Start Activities:</a:t>
            </a:r>
          </a:p>
          <a:p>
            <a:pPr eaLnBrk="1" hangingPunct="1"/>
            <a:r>
              <a:rPr lang="en-US" sz="800" dirty="0" smtClean="0"/>
              <a:t>Source: Page 86, Enter Your Company Address.</a:t>
            </a:r>
          </a:p>
          <a:p>
            <a:pPr eaLnBrk="1" hangingPunct="1"/>
            <a:r>
              <a:rPr lang="en-US" sz="800" dirty="0" smtClean="0"/>
              <a:t>Changes:</a:t>
            </a:r>
          </a:p>
          <a:p>
            <a:pPr eaLnBrk="1" hangingPunct="1"/>
            <a:r>
              <a:rPr lang="en-US" sz="800" dirty="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dirty="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dirty="0" smtClean="0"/>
              <a:t>No need to enter address for ~screens. It doesn’t work for Desktop2.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First, create company address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2.12 Company Address Maintenance</a:t>
            </a:r>
          </a:p>
          <a:p>
            <a:pPr eaLnBrk="1" hangingPunct="1"/>
            <a:r>
              <a:rPr lang="en-US" sz="800" dirty="0" smtClean="0"/>
              <a:t>Fields to populate: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772D47-AFBE-4D2C-BF47-75E30C02FD77}" type="slidenum">
              <a:rPr lang="en-US" smtClean="0"/>
              <a:pPr/>
              <a:t>29</a:t>
            </a:fld>
            <a:endParaRPr lang="en-US" dirty="0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3F4C40-0F1C-4261-95F5-9CC66C481928}" type="slidenum">
              <a:rPr lang="en-US" smtClean="0"/>
              <a:pPr/>
              <a:t>30</a:t>
            </a:fld>
            <a:endParaRPr lang="en-US" dirty="0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2448" y="234149"/>
            <a:ext cx="4743436" cy="3479013"/>
          </a:xfrm>
          <a:solidFill>
            <a:srgbClr val="FFFFFF"/>
          </a:solidFill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4" y="3789364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dirty="0"/>
              <a:t>QS-OR-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dirty="0"/>
              <a:t>QS-OR-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QS-OR-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 smtClean="0"/>
              <a:t>QS-OR-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 smtClean="0"/>
              <a:t>QS-OR-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 smtClean="0"/>
              <a:t>QS-OR-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 smtClean="0"/>
              <a:t>QS-OR-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dirty="0"/>
              <a:t>QS-OR-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dirty="0"/>
              <a:t>QS-OR-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dirty="0"/>
              <a:t>QS-OR-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dirty="0"/>
              <a:t>QS-OR-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dirty="0"/>
              <a:t>QS-OR-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dirty="0"/>
              <a:t>QS-OR-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dirty="0"/>
              <a:t>QS-OR-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dirty="0"/>
              <a:t>QS-OR-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95972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b="0" dirty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597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89813" y="6648450"/>
            <a:ext cx="17541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31247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9.wmf"/><Relationship Id="rId11" Type="http://schemas.openxmlformats.org/officeDocument/2006/relationships/image" Target="../media/image14.png"/><Relationship Id="rId5" Type="http://schemas.openxmlformats.org/officeDocument/2006/relationships/image" Target="../media/image8.wmf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199" y="607452"/>
            <a:ext cx="8328581" cy="705411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System Foundation</a:t>
            </a:r>
            <a:endParaRPr lang="en-US" sz="3600" dirty="0" smtClean="0"/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dirty="0" smtClean="0"/>
              <a:t>QAD Enterprise Applications Enterprise Edition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</a:t>
            </a:r>
            <a:r>
              <a:rPr lang="en-US" dirty="0" smtClean="0"/>
              <a:t>Guide: QAD Quick Start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le 7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Entities</a:t>
            </a:r>
            <a:endParaRPr lang="en-US" dirty="0"/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QS-SU-110</a:t>
            </a:r>
          </a:p>
        </p:txBody>
      </p:sp>
      <p:sp>
        <p:nvSpPr>
          <p:cNvPr id="120912" name="Rectangle 80"/>
          <p:cNvSpPr>
            <a:spLocks noChangeArrowheads="1"/>
          </p:cNvSpPr>
          <p:nvPr/>
        </p:nvSpPr>
        <p:spPr bwMode="auto">
          <a:xfrm>
            <a:off x="4570413" y="855023"/>
            <a:ext cx="3861068" cy="28597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003366"/>
              </a:buClr>
              <a:buFont typeface="Arial" pitchFamily="34" charset="0"/>
              <a:buChar char="•"/>
            </a:pPr>
            <a:r>
              <a:rPr lang="en-US" sz="2000" b="0" dirty="0">
                <a:latin typeface="+mj-lt"/>
              </a:rPr>
              <a:t>An </a:t>
            </a:r>
            <a:r>
              <a:rPr lang="en-US" sz="2000" b="0" dirty="0" smtClean="0">
                <a:latin typeface="+mj-lt"/>
              </a:rPr>
              <a:t>entity </a:t>
            </a:r>
            <a:r>
              <a:rPr lang="en-US" sz="2000" b="0" dirty="0">
                <a:latin typeface="+mj-lt"/>
              </a:rPr>
              <a:t>is a business unit with financial reporting responsibility</a:t>
            </a:r>
          </a:p>
          <a:p>
            <a:pPr marL="228600" indent="-228600" eaLnBrk="0" hangingPunct="0">
              <a:spcBef>
                <a:spcPct val="50000"/>
              </a:spcBef>
              <a:buClr>
                <a:srgbClr val="003366"/>
              </a:buClr>
              <a:buFont typeface="Arial" pitchFamily="34" charset="0"/>
              <a:buChar char="•"/>
            </a:pPr>
            <a:r>
              <a:rPr lang="en-US" sz="2000" b="0" dirty="0">
                <a:latin typeface="+mj-lt"/>
              </a:rPr>
              <a:t>An </a:t>
            </a:r>
            <a:r>
              <a:rPr lang="en-US" sz="2000" b="0" dirty="0" smtClean="0">
                <a:latin typeface="+mj-lt"/>
              </a:rPr>
              <a:t>entity </a:t>
            </a:r>
            <a:r>
              <a:rPr lang="en-US" sz="2000" b="0" dirty="0">
                <a:latin typeface="+mj-lt"/>
              </a:rPr>
              <a:t>may have as many Sites as </a:t>
            </a:r>
            <a:r>
              <a:rPr lang="en-US" sz="2000" b="0" dirty="0" smtClean="0">
                <a:latin typeface="+mj-lt"/>
              </a:rPr>
              <a:t>needed</a:t>
            </a:r>
          </a:p>
          <a:p>
            <a:pPr marL="228600" indent="-228600" eaLnBrk="0" hangingPunct="0">
              <a:spcBef>
                <a:spcPct val="50000"/>
              </a:spcBef>
              <a:buClr>
                <a:srgbClr val="003366"/>
              </a:buClr>
              <a:buFont typeface="Arial" pitchFamily="34" charset="0"/>
              <a:buChar char="•"/>
            </a:pPr>
            <a:r>
              <a:rPr lang="en-US" sz="2000" b="0" dirty="0" smtClean="0">
                <a:latin typeface="+mj-lt"/>
              </a:rPr>
              <a:t>Inventory activity at a site is tracked by its associated entity</a:t>
            </a:r>
            <a:endParaRPr lang="en-US" sz="2000" b="0" dirty="0">
              <a:latin typeface="+mj-lt"/>
            </a:endParaRPr>
          </a:p>
        </p:txBody>
      </p:sp>
      <p:sp>
        <p:nvSpPr>
          <p:cNvPr id="15365" name="Rectangle 82"/>
          <p:cNvSpPr>
            <a:spLocks noChangeArrowheads="1"/>
          </p:cNvSpPr>
          <p:nvPr/>
        </p:nvSpPr>
        <p:spPr bwMode="auto">
          <a:xfrm>
            <a:off x="906463" y="3824053"/>
            <a:ext cx="7312025" cy="2057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5366" name="Rectangle 83"/>
          <p:cNvSpPr>
            <a:spLocks noChangeArrowheads="1"/>
          </p:cNvSpPr>
          <p:nvPr/>
        </p:nvSpPr>
        <p:spPr bwMode="auto">
          <a:xfrm>
            <a:off x="1184462" y="3619265"/>
            <a:ext cx="1274388" cy="39562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/>
            <a:r>
              <a:rPr lang="en-US" sz="1800" b="1" dirty="0">
                <a:solidFill>
                  <a:srgbClr val="003366"/>
                </a:solidFill>
                <a:latin typeface="+mj-lt"/>
              </a:rPr>
              <a:t>Entity 200</a:t>
            </a:r>
          </a:p>
        </p:txBody>
      </p:sp>
      <p:grpSp>
        <p:nvGrpSpPr>
          <p:cNvPr id="3" name="Group 84"/>
          <p:cNvGrpSpPr>
            <a:grpSpLocks/>
          </p:cNvGrpSpPr>
          <p:nvPr/>
        </p:nvGrpSpPr>
        <p:grpSpPr bwMode="auto">
          <a:xfrm>
            <a:off x="5027613" y="4162190"/>
            <a:ext cx="2735262" cy="790575"/>
            <a:chOff x="2636" y="3075"/>
            <a:chExt cx="1723" cy="498"/>
          </a:xfrm>
        </p:grpSpPr>
        <p:sp>
          <p:nvSpPr>
            <p:cNvPr id="15417" name="Freeform 85"/>
            <p:cNvSpPr>
              <a:spLocks/>
            </p:cNvSpPr>
            <p:nvPr/>
          </p:nvSpPr>
          <p:spPr bwMode="auto">
            <a:xfrm>
              <a:off x="3624" y="3297"/>
              <a:ext cx="735" cy="260"/>
            </a:xfrm>
            <a:custGeom>
              <a:avLst/>
              <a:gdLst>
                <a:gd name="T0" fmla="*/ 0 w 735"/>
                <a:gd name="T1" fmla="*/ 259 h 260"/>
                <a:gd name="T2" fmla="*/ 142 w 735"/>
                <a:gd name="T3" fmla="*/ 24 h 260"/>
                <a:gd name="T4" fmla="*/ 734 w 735"/>
                <a:gd name="T5" fmla="*/ 0 h 260"/>
                <a:gd name="T6" fmla="*/ 734 w 735"/>
                <a:gd name="T7" fmla="*/ 103 h 260"/>
                <a:gd name="T8" fmla="*/ 117 w 735"/>
                <a:gd name="T9" fmla="*/ 259 h 260"/>
                <a:gd name="T10" fmla="*/ 0 w 735"/>
                <a:gd name="T11" fmla="*/ 259 h 2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5"/>
                <a:gd name="T19" fmla="*/ 0 h 260"/>
                <a:gd name="T20" fmla="*/ 735 w 735"/>
                <a:gd name="T21" fmla="*/ 260 h 26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5" h="260">
                  <a:moveTo>
                    <a:pt x="0" y="259"/>
                  </a:moveTo>
                  <a:lnTo>
                    <a:pt x="142" y="24"/>
                  </a:lnTo>
                  <a:lnTo>
                    <a:pt x="734" y="0"/>
                  </a:lnTo>
                  <a:lnTo>
                    <a:pt x="734" y="103"/>
                  </a:lnTo>
                  <a:lnTo>
                    <a:pt x="117" y="259"/>
                  </a:lnTo>
                  <a:lnTo>
                    <a:pt x="0" y="259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418" name="AutoShape 86"/>
            <p:cNvSpPr>
              <a:spLocks noChangeArrowheads="1"/>
            </p:cNvSpPr>
            <p:nvPr/>
          </p:nvSpPr>
          <p:spPr bwMode="auto">
            <a:xfrm>
              <a:off x="2640" y="3079"/>
              <a:ext cx="1174" cy="484"/>
            </a:xfrm>
            <a:prstGeom prst="cube">
              <a:avLst>
                <a:gd name="adj" fmla="val 24995"/>
              </a:avLst>
            </a:prstGeom>
            <a:solidFill>
              <a:srgbClr val="BAB7A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419" name="Freeform 87" descr="Dark vertical"/>
            <p:cNvSpPr>
              <a:spLocks/>
            </p:cNvSpPr>
            <p:nvPr/>
          </p:nvSpPr>
          <p:spPr bwMode="auto">
            <a:xfrm>
              <a:off x="2636" y="3199"/>
              <a:ext cx="1063" cy="374"/>
            </a:xfrm>
            <a:custGeom>
              <a:avLst/>
              <a:gdLst>
                <a:gd name="T0" fmla="*/ 0 w 1063"/>
                <a:gd name="T1" fmla="*/ 370 h 374"/>
                <a:gd name="T2" fmla="*/ 0 w 1063"/>
                <a:gd name="T3" fmla="*/ 0 h 374"/>
                <a:gd name="T4" fmla="*/ 1062 w 1063"/>
                <a:gd name="T5" fmla="*/ 0 h 374"/>
                <a:gd name="T6" fmla="*/ 1062 w 1063"/>
                <a:gd name="T7" fmla="*/ 373 h 374"/>
                <a:gd name="T8" fmla="*/ 0 w 1063"/>
                <a:gd name="T9" fmla="*/ 370 h 3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3"/>
                <a:gd name="T16" fmla="*/ 0 h 374"/>
                <a:gd name="T17" fmla="*/ 1063 w 1063"/>
                <a:gd name="T18" fmla="*/ 374 h 3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3" h="374">
                  <a:moveTo>
                    <a:pt x="0" y="370"/>
                  </a:moveTo>
                  <a:lnTo>
                    <a:pt x="0" y="0"/>
                  </a:lnTo>
                  <a:lnTo>
                    <a:pt x="1062" y="0"/>
                  </a:lnTo>
                  <a:lnTo>
                    <a:pt x="1062" y="373"/>
                  </a:lnTo>
                  <a:lnTo>
                    <a:pt x="0" y="370"/>
                  </a:lnTo>
                </a:path>
              </a:pathLst>
            </a:custGeom>
            <a:pattFill prst="dkVert">
              <a:fgClr>
                <a:srgbClr val="BAB7A4"/>
              </a:fgClr>
              <a:bgClr>
                <a:schemeClr val="bg1"/>
              </a:bgClr>
            </a:patt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420" name="Freeform 88" descr="Narrow vertical"/>
            <p:cNvSpPr>
              <a:spLocks/>
            </p:cNvSpPr>
            <p:nvPr/>
          </p:nvSpPr>
          <p:spPr bwMode="auto">
            <a:xfrm>
              <a:off x="3698" y="3075"/>
              <a:ext cx="122" cy="498"/>
            </a:xfrm>
            <a:custGeom>
              <a:avLst/>
              <a:gdLst>
                <a:gd name="T0" fmla="*/ 0 w 122"/>
                <a:gd name="T1" fmla="*/ 121 h 498"/>
                <a:gd name="T2" fmla="*/ 0 w 122"/>
                <a:gd name="T3" fmla="*/ 497 h 498"/>
                <a:gd name="T4" fmla="*/ 121 w 122"/>
                <a:gd name="T5" fmla="*/ 373 h 498"/>
                <a:gd name="T6" fmla="*/ 121 w 122"/>
                <a:gd name="T7" fmla="*/ 0 h 498"/>
                <a:gd name="T8" fmla="*/ 0 w 122"/>
                <a:gd name="T9" fmla="*/ 121 h 4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"/>
                <a:gd name="T16" fmla="*/ 0 h 498"/>
                <a:gd name="T17" fmla="*/ 122 w 122"/>
                <a:gd name="T18" fmla="*/ 498 h 4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" h="498">
                  <a:moveTo>
                    <a:pt x="0" y="121"/>
                  </a:moveTo>
                  <a:lnTo>
                    <a:pt x="0" y="497"/>
                  </a:lnTo>
                  <a:lnTo>
                    <a:pt x="121" y="373"/>
                  </a:lnTo>
                  <a:lnTo>
                    <a:pt x="121" y="0"/>
                  </a:lnTo>
                  <a:lnTo>
                    <a:pt x="0" y="121"/>
                  </a:lnTo>
                </a:path>
              </a:pathLst>
            </a:custGeom>
            <a:pattFill prst="narVert">
              <a:fgClr>
                <a:srgbClr val="948E71"/>
              </a:fgClr>
              <a:bgClr>
                <a:schemeClr val="bg1"/>
              </a:bgClr>
            </a:patt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421" name="AutoShape 89"/>
            <p:cNvSpPr>
              <a:spLocks noChangeArrowheads="1"/>
            </p:cNvSpPr>
            <p:nvPr/>
          </p:nvSpPr>
          <p:spPr bwMode="auto">
            <a:xfrm>
              <a:off x="2892" y="3264"/>
              <a:ext cx="536" cy="297"/>
            </a:xfrm>
            <a:prstGeom prst="roundRect">
              <a:avLst>
                <a:gd name="adj" fmla="val 12495"/>
              </a:avLst>
            </a:prstGeom>
            <a:solidFill>
              <a:srgbClr val="B5C5CF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422" name="AutoShape 90"/>
            <p:cNvSpPr>
              <a:spLocks noChangeArrowheads="1"/>
            </p:cNvSpPr>
            <p:nvPr/>
          </p:nvSpPr>
          <p:spPr bwMode="auto">
            <a:xfrm>
              <a:off x="2922" y="3295"/>
              <a:ext cx="476" cy="268"/>
            </a:xfrm>
            <a:prstGeom prst="roundRect">
              <a:avLst>
                <a:gd name="adj" fmla="val 12495"/>
              </a:avLst>
            </a:prstGeom>
            <a:solidFill>
              <a:srgbClr val="C3C7AD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423" name="Line 91"/>
            <p:cNvSpPr>
              <a:spLocks noChangeShapeType="1"/>
            </p:cNvSpPr>
            <p:nvPr/>
          </p:nvSpPr>
          <p:spPr bwMode="auto">
            <a:xfrm>
              <a:off x="3157" y="3301"/>
              <a:ext cx="0" cy="2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424" name="Oval 92"/>
            <p:cNvSpPr>
              <a:spLocks noChangeArrowheads="1"/>
            </p:cNvSpPr>
            <p:nvPr/>
          </p:nvSpPr>
          <p:spPr bwMode="auto">
            <a:xfrm>
              <a:off x="2965" y="3349"/>
              <a:ext cx="129" cy="57"/>
            </a:xfrm>
            <a:prstGeom prst="ellipse">
              <a:avLst/>
            </a:prstGeom>
            <a:solidFill>
              <a:srgbClr val="FEEED4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425" name="Oval 93"/>
            <p:cNvSpPr>
              <a:spLocks noChangeArrowheads="1"/>
            </p:cNvSpPr>
            <p:nvPr/>
          </p:nvSpPr>
          <p:spPr bwMode="auto">
            <a:xfrm>
              <a:off x="3199" y="3353"/>
              <a:ext cx="129" cy="55"/>
            </a:xfrm>
            <a:prstGeom prst="ellipse">
              <a:avLst/>
            </a:prstGeom>
            <a:solidFill>
              <a:srgbClr val="FEEED4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426" name="Rectangle 94"/>
            <p:cNvSpPr>
              <a:spLocks noChangeArrowheads="1"/>
            </p:cNvSpPr>
            <p:nvPr/>
          </p:nvSpPr>
          <p:spPr bwMode="auto">
            <a:xfrm>
              <a:off x="2692" y="3433"/>
              <a:ext cx="73" cy="131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427" name="Freeform 95"/>
            <p:cNvSpPr>
              <a:spLocks/>
            </p:cNvSpPr>
            <p:nvPr/>
          </p:nvSpPr>
          <p:spPr bwMode="auto">
            <a:xfrm>
              <a:off x="3734" y="3178"/>
              <a:ext cx="60" cy="360"/>
            </a:xfrm>
            <a:custGeom>
              <a:avLst/>
              <a:gdLst>
                <a:gd name="T0" fmla="*/ 0 w 60"/>
                <a:gd name="T1" fmla="*/ 359 h 360"/>
                <a:gd name="T2" fmla="*/ 0 w 60"/>
                <a:gd name="T3" fmla="*/ 59 h 360"/>
                <a:gd name="T4" fmla="*/ 59 w 60"/>
                <a:gd name="T5" fmla="*/ 0 h 360"/>
                <a:gd name="T6" fmla="*/ 59 w 60"/>
                <a:gd name="T7" fmla="*/ 297 h 360"/>
                <a:gd name="T8" fmla="*/ 0 w 60"/>
                <a:gd name="T9" fmla="*/ 359 h 3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360"/>
                <a:gd name="T17" fmla="*/ 60 w 60"/>
                <a:gd name="T18" fmla="*/ 360 h 3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360">
                  <a:moveTo>
                    <a:pt x="0" y="359"/>
                  </a:moveTo>
                  <a:lnTo>
                    <a:pt x="0" y="59"/>
                  </a:lnTo>
                  <a:lnTo>
                    <a:pt x="59" y="0"/>
                  </a:lnTo>
                  <a:lnTo>
                    <a:pt x="59" y="297"/>
                  </a:lnTo>
                  <a:lnTo>
                    <a:pt x="0" y="359"/>
                  </a:lnTo>
                </a:path>
              </a:pathLst>
            </a:custGeom>
            <a:solidFill>
              <a:srgbClr val="B5C5CF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428" name="AutoShape 96"/>
            <p:cNvSpPr>
              <a:spLocks noChangeArrowheads="1"/>
            </p:cNvSpPr>
            <p:nvPr/>
          </p:nvSpPr>
          <p:spPr bwMode="auto">
            <a:xfrm>
              <a:off x="3946" y="3420"/>
              <a:ext cx="82" cy="34"/>
            </a:xfrm>
            <a:prstGeom prst="cube">
              <a:avLst>
                <a:gd name="adj" fmla="val 24995"/>
              </a:avLst>
            </a:prstGeom>
            <a:solidFill>
              <a:srgbClr val="F76673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429" name="AutoShape 97"/>
            <p:cNvSpPr>
              <a:spLocks noChangeArrowheads="1"/>
            </p:cNvSpPr>
            <p:nvPr/>
          </p:nvSpPr>
          <p:spPr bwMode="auto">
            <a:xfrm>
              <a:off x="3946" y="3395"/>
              <a:ext cx="82" cy="31"/>
            </a:xfrm>
            <a:prstGeom prst="cube">
              <a:avLst>
                <a:gd name="adj" fmla="val 24995"/>
              </a:avLst>
            </a:prstGeom>
            <a:solidFill>
              <a:srgbClr val="F76673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430" name="AutoShape 98"/>
            <p:cNvSpPr>
              <a:spLocks noChangeArrowheads="1"/>
            </p:cNvSpPr>
            <p:nvPr/>
          </p:nvSpPr>
          <p:spPr bwMode="auto">
            <a:xfrm>
              <a:off x="3943" y="3367"/>
              <a:ext cx="85" cy="29"/>
            </a:xfrm>
            <a:prstGeom prst="cube">
              <a:avLst>
                <a:gd name="adj" fmla="val 24995"/>
              </a:avLst>
            </a:prstGeom>
            <a:solidFill>
              <a:srgbClr val="F76673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431" name="AutoShape 99"/>
            <p:cNvSpPr>
              <a:spLocks noChangeArrowheads="1"/>
            </p:cNvSpPr>
            <p:nvPr/>
          </p:nvSpPr>
          <p:spPr bwMode="auto">
            <a:xfrm>
              <a:off x="3946" y="3338"/>
              <a:ext cx="82" cy="32"/>
            </a:xfrm>
            <a:prstGeom prst="cube">
              <a:avLst>
                <a:gd name="adj" fmla="val 24995"/>
              </a:avLst>
            </a:prstGeom>
            <a:solidFill>
              <a:srgbClr val="F76673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pic>
          <p:nvPicPr>
            <p:cNvPr id="15432" name="Picture 100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45" y="3356"/>
              <a:ext cx="259" cy="18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grpSp>
        <p:nvGrpSpPr>
          <p:cNvPr id="4" name="Group 101"/>
          <p:cNvGrpSpPr>
            <a:grpSpLocks/>
          </p:cNvGrpSpPr>
          <p:nvPr/>
        </p:nvGrpSpPr>
        <p:grpSpPr bwMode="auto">
          <a:xfrm>
            <a:off x="1493838" y="4190765"/>
            <a:ext cx="3011487" cy="760413"/>
            <a:chOff x="648" y="3057"/>
            <a:chExt cx="1897" cy="479"/>
          </a:xfrm>
        </p:grpSpPr>
        <p:grpSp>
          <p:nvGrpSpPr>
            <p:cNvPr id="5" name="Group 102"/>
            <p:cNvGrpSpPr>
              <a:grpSpLocks/>
            </p:cNvGrpSpPr>
            <p:nvPr/>
          </p:nvGrpSpPr>
          <p:grpSpPr bwMode="auto">
            <a:xfrm>
              <a:off x="2322" y="3456"/>
              <a:ext cx="223" cy="73"/>
              <a:chOff x="2482" y="3131"/>
              <a:chExt cx="223" cy="73"/>
            </a:xfrm>
          </p:grpSpPr>
          <p:sp>
            <p:nvSpPr>
              <p:cNvPr id="15415" name="Freeform 103"/>
              <p:cNvSpPr>
                <a:spLocks/>
              </p:cNvSpPr>
              <p:nvPr/>
            </p:nvSpPr>
            <p:spPr bwMode="auto">
              <a:xfrm>
                <a:off x="2502" y="3133"/>
                <a:ext cx="190" cy="50"/>
              </a:xfrm>
              <a:custGeom>
                <a:avLst/>
                <a:gdLst>
                  <a:gd name="T0" fmla="*/ 10 w 190"/>
                  <a:gd name="T1" fmla="*/ 0 h 50"/>
                  <a:gd name="T2" fmla="*/ 27 w 190"/>
                  <a:gd name="T3" fmla="*/ 0 h 50"/>
                  <a:gd name="T4" fmla="*/ 44 w 190"/>
                  <a:gd name="T5" fmla="*/ 0 h 50"/>
                  <a:gd name="T6" fmla="*/ 60 w 190"/>
                  <a:gd name="T7" fmla="*/ 0 h 50"/>
                  <a:gd name="T8" fmla="*/ 72 w 190"/>
                  <a:gd name="T9" fmla="*/ 0 h 50"/>
                  <a:gd name="T10" fmla="*/ 94 w 190"/>
                  <a:gd name="T11" fmla="*/ 0 h 50"/>
                  <a:gd name="T12" fmla="*/ 104 w 190"/>
                  <a:gd name="T13" fmla="*/ 0 h 50"/>
                  <a:gd name="T14" fmla="*/ 117 w 190"/>
                  <a:gd name="T15" fmla="*/ 0 h 50"/>
                  <a:gd name="T16" fmla="*/ 124 w 190"/>
                  <a:gd name="T17" fmla="*/ 0 h 50"/>
                  <a:gd name="T18" fmla="*/ 135 w 190"/>
                  <a:gd name="T19" fmla="*/ 0 h 50"/>
                  <a:gd name="T20" fmla="*/ 147 w 190"/>
                  <a:gd name="T21" fmla="*/ 0 h 50"/>
                  <a:gd name="T22" fmla="*/ 156 w 190"/>
                  <a:gd name="T23" fmla="*/ 0 h 50"/>
                  <a:gd name="T24" fmla="*/ 164 w 190"/>
                  <a:gd name="T25" fmla="*/ 0 h 50"/>
                  <a:gd name="T26" fmla="*/ 172 w 190"/>
                  <a:gd name="T27" fmla="*/ 0 h 50"/>
                  <a:gd name="T28" fmla="*/ 181 w 190"/>
                  <a:gd name="T29" fmla="*/ 0 h 50"/>
                  <a:gd name="T30" fmla="*/ 189 w 190"/>
                  <a:gd name="T31" fmla="*/ 0 h 50"/>
                  <a:gd name="T32" fmla="*/ 181 w 190"/>
                  <a:gd name="T33" fmla="*/ 6 h 50"/>
                  <a:gd name="T34" fmla="*/ 172 w 190"/>
                  <a:gd name="T35" fmla="*/ 10 h 50"/>
                  <a:gd name="T36" fmla="*/ 164 w 190"/>
                  <a:gd name="T37" fmla="*/ 13 h 50"/>
                  <a:gd name="T38" fmla="*/ 156 w 190"/>
                  <a:gd name="T39" fmla="*/ 15 h 50"/>
                  <a:gd name="T40" fmla="*/ 144 w 190"/>
                  <a:gd name="T41" fmla="*/ 21 h 50"/>
                  <a:gd name="T42" fmla="*/ 131 w 190"/>
                  <a:gd name="T43" fmla="*/ 23 h 50"/>
                  <a:gd name="T44" fmla="*/ 119 w 190"/>
                  <a:gd name="T45" fmla="*/ 26 h 50"/>
                  <a:gd name="T46" fmla="*/ 104 w 190"/>
                  <a:gd name="T47" fmla="*/ 31 h 50"/>
                  <a:gd name="T48" fmla="*/ 92 w 190"/>
                  <a:gd name="T49" fmla="*/ 34 h 50"/>
                  <a:gd name="T50" fmla="*/ 79 w 190"/>
                  <a:gd name="T51" fmla="*/ 36 h 50"/>
                  <a:gd name="T52" fmla="*/ 69 w 190"/>
                  <a:gd name="T53" fmla="*/ 39 h 50"/>
                  <a:gd name="T54" fmla="*/ 60 w 190"/>
                  <a:gd name="T55" fmla="*/ 39 h 50"/>
                  <a:gd name="T56" fmla="*/ 44 w 190"/>
                  <a:gd name="T57" fmla="*/ 39 h 50"/>
                  <a:gd name="T58" fmla="*/ 35 w 190"/>
                  <a:gd name="T59" fmla="*/ 41 h 50"/>
                  <a:gd name="T60" fmla="*/ 27 w 190"/>
                  <a:gd name="T61" fmla="*/ 44 h 50"/>
                  <a:gd name="T62" fmla="*/ 19 w 190"/>
                  <a:gd name="T63" fmla="*/ 47 h 50"/>
                  <a:gd name="T64" fmla="*/ 7 w 190"/>
                  <a:gd name="T65" fmla="*/ 49 h 50"/>
                  <a:gd name="T66" fmla="*/ 0 w 190"/>
                  <a:gd name="T67" fmla="*/ 41 h 50"/>
                  <a:gd name="T68" fmla="*/ 0 w 190"/>
                  <a:gd name="T69" fmla="*/ 31 h 50"/>
                  <a:gd name="T70" fmla="*/ 0 w 190"/>
                  <a:gd name="T71" fmla="*/ 23 h 50"/>
                  <a:gd name="T72" fmla="*/ 0 w 190"/>
                  <a:gd name="T73" fmla="*/ 15 h 50"/>
                  <a:gd name="T74" fmla="*/ 0 w 190"/>
                  <a:gd name="T75" fmla="*/ 6 h 50"/>
                  <a:gd name="T76" fmla="*/ 10 w 190"/>
                  <a:gd name="T77" fmla="*/ 0 h 50"/>
                  <a:gd name="T78" fmla="*/ 10 w 190"/>
                  <a:gd name="T79" fmla="*/ 0 h 5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90"/>
                  <a:gd name="T121" fmla="*/ 0 h 50"/>
                  <a:gd name="T122" fmla="*/ 190 w 190"/>
                  <a:gd name="T123" fmla="*/ 50 h 5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90" h="50">
                    <a:moveTo>
                      <a:pt x="10" y="0"/>
                    </a:moveTo>
                    <a:lnTo>
                      <a:pt x="27" y="0"/>
                    </a:lnTo>
                    <a:lnTo>
                      <a:pt x="44" y="0"/>
                    </a:lnTo>
                    <a:lnTo>
                      <a:pt x="60" y="0"/>
                    </a:lnTo>
                    <a:lnTo>
                      <a:pt x="72" y="0"/>
                    </a:lnTo>
                    <a:lnTo>
                      <a:pt x="94" y="0"/>
                    </a:lnTo>
                    <a:lnTo>
                      <a:pt x="104" y="0"/>
                    </a:lnTo>
                    <a:lnTo>
                      <a:pt x="117" y="0"/>
                    </a:lnTo>
                    <a:lnTo>
                      <a:pt x="124" y="0"/>
                    </a:lnTo>
                    <a:lnTo>
                      <a:pt x="135" y="0"/>
                    </a:lnTo>
                    <a:lnTo>
                      <a:pt x="147" y="0"/>
                    </a:lnTo>
                    <a:lnTo>
                      <a:pt x="156" y="0"/>
                    </a:lnTo>
                    <a:lnTo>
                      <a:pt x="164" y="0"/>
                    </a:lnTo>
                    <a:lnTo>
                      <a:pt x="172" y="0"/>
                    </a:lnTo>
                    <a:lnTo>
                      <a:pt x="181" y="0"/>
                    </a:lnTo>
                    <a:lnTo>
                      <a:pt x="189" y="0"/>
                    </a:lnTo>
                    <a:lnTo>
                      <a:pt x="181" y="6"/>
                    </a:lnTo>
                    <a:lnTo>
                      <a:pt x="172" y="10"/>
                    </a:lnTo>
                    <a:lnTo>
                      <a:pt x="164" y="13"/>
                    </a:lnTo>
                    <a:lnTo>
                      <a:pt x="156" y="15"/>
                    </a:lnTo>
                    <a:lnTo>
                      <a:pt x="144" y="21"/>
                    </a:lnTo>
                    <a:lnTo>
                      <a:pt x="131" y="23"/>
                    </a:lnTo>
                    <a:lnTo>
                      <a:pt x="119" y="26"/>
                    </a:lnTo>
                    <a:lnTo>
                      <a:pt x="104" y="31"/>
                    </a:lnTo>
                    <a:lnTo>
                      <a:pt x="92" y="34"/>
                    </a:lnTo>
                    <a:lnTo>
                      <a:pt x="79" y="36"/>
                    </a:lnTo>
                    <a:lnTo>
                      <a:pt x="69" y="39"/>
                    </a:lnTo>
                    <a:lnTo>
                      <a:pt x="60" y="39"/>
                    </a:lnTo>
                    <a:lnTo>
                      <a:pt x="44" y="39"/>
                    </a:lnTo>
                    <a:lnTo>
                      <a:pt x="35" y="41"/>
                    </a:lnTo>
                    <a:lnTo>
                      <a:pt x="27" y="44"/>
                    </a:lnTo>
                    <a:lnTo>
                      <a:pt x="19" y="47"/>
                    </a:lnTo>
                    <a:lnTo>
                      <a:pt x="7" y="49"/>
                    </a:lnTo>
                    <a:lnTo>
                      <a:pt x="0" y="41"/>
                    </a:lnTo>
                    <a:lnTo>
                      <a:pt x="0" y="31"/>
                    </a:lnTo>
                    <a:lnTo>
                      <a:pt x="0" y="23"/>
                    </a:lnTo>
                    <a:lnTo>
                      <a:pt x="0" y="15"/>
                    </a:lnTo>
                    <a:lnTo>
                      <a:pt x="0" y="6"/>
                    </a:lnTo>
                    <a:lnTo>
                      <a:pt x="10" y="0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16" name="Freeform 104"/>
              <p:cNvSpPr>
                <a:spLocks/>
              </p:cNvSpPr>
              <p:nvPr/>
            </p:nvSpPr>
            <p:spPr bwMode="auto">
              <a:xfrm>
                <a:off x="2482" y="3131"/>
                <a:ext cx="223" cy="73"/>
              </a:xfrm>
              <a:custGeom>
                <a:avLst/>
                <a:gdLst>
                  <a:gd name="T0" fmla="*/ 0 w 223"/>
                  <a:gd name="T1" fmla="*/ 72 h 73"/>
                  <a:gd name="T2" fmla="*/ 41 w 223"/>
                  <a:gd name="T3" fmla="*/ 34 h 73"/>
                  <a:gd name="T4" fmla="*/ 222 w 223"/>
                  <a:gd name="T5" fmla="*/ 0 h 73"/>
                  <a:gd name="T6" fmla="*/ 222 w 223"/>
                  <a:gd name="T7" fmla="*/ 36 h 73"/>
                  <a:gd name="T8" fmla="*/ 0 w 223"/>
                  <a:gd name="T9" fmla="*/ 72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3"/>
                  <a:gd name="T16" fmla="*/ 0 h 73"/>
                  <a:gd name="T17" fmla="*/ 223 w 223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3" h="73">
                    <a:moveTo>
                      <a:pt x="0" y="72"/>
                    </a:moveTo>
                    <a:lnTo>
                      <a:pt x="41" y="34"/>
                    </a:lnTo>
                    <a:lnTo>
                      <a:pt x="222" y="0"/>
                    </a:lnTo>
                    <a:lnTo>
                      <a:pt x="222" y="36"/>
                    </a:lnTo>
                    <a:lnTo>
                      <a:pt x="0" y="72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15389" name="Freeform 105"/>
            <p:cNvSpPr>
              <a:spLocks/>
            </p:cNvSpPr>
            <p:nvPr/>
          </p:nvSpPr>
          <p:spPr bwMode="auto">
            <a:xfrm>
              <a:off x="1525" y="3378"/>
              <a:ext cx="560" cy="158"/>
            </a:xfrm>
            <a:custGeom>
              <a:avLst/>
              <a:gdLst>
                <a:gd name="T0" fmla="*/ 0 w 560"/>
                <a:gd name="T1" fmla="*/ 157 h 158"/>
                <a:gd name="T2" fmla="*/ 114 w 560"/>
                <a:gd name="T3" fmla="*/ 43 h 158"/>
                <a:gd name="T4" fmla="*/ 559 w 560"/>
                <a:gd name="T5" fmla="*/ 0 h 158"/>
                <a:gd name="T6" fmla="*/ 514 w 560"/>
                <a:gd name="T7" fmla="*/ 80 h 158"/>
                <a:gd name="T8" fmla="*/ 0 w 560"/>
                <a:gd name="T9" fmla="*/ 157 h 1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0"/>
                <a:gd name="T16" fmla="*/ 0 h 158"/>
                <a:gd name="T17" fmla="*/ 560 w 560"/>
                <a:gd name="T18" fmla="*/ 158 h 1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0" h="158">
                  <a:moveTo>
                    <a:pt x="0" y="157"/>
                  </a:moveTo>
                  <a:lnTo>
                    <a:pt x="114" y="43"/>
                  </a:lnTo>
                  <a:lnTo>
                    <a:pt x="559" y="0"/>
                  </a:lnTo>
                  <a:lnTo>
                    <a:pt x="514" y="80"/>
                  </a:lnTo>
                  <a:lnTo>
                    <a:pt x="0" y="157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90" name="AutoShape 106" descr="Horizontal brick"/>
            <p:cNvSpPr>
              <a:spLocks noChangeArrowheads="1"/>
            </p:cNvSpPr>
            <p:nvPr/>
          </p:nvSpPr>
          <p:spPr bwMode="auto">
            <a:xfrm>
              <a:off x="648" y="3061"/>
              <a:ext cx="994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FDDDAD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91" name="Freeform 107"/>
            <p:cNvSpPr>
              <a:spLocks/>
            </p:cNvSpPr>
            <p:nvPr/>
          </p:nvSpPr>
          <p:spPr bwMode="auto">
            <a:xfrm>
              <a:off x="1525" y="3057"/>
              <a:ext cx="120" cy="475"/>
            </a:xfrm>
            <a:custGeom>
              <a:avLst/>
              <a:gdLst>
                <a:gd name="T0" fmla="*/ 1 w 120"/>
                <a:gd name="T1" fmla="*/ 119 h 475"/>
                <a:gd name="T2" fmla="*/ 119 w 120"/>
                <a:gd name="T3" fmla="*/ 0 h 475"/>
                <a:gd name="T4" fmla="*/ 119 w 120"/>
                <a:gd name="T5" fmla="*/ 355 h 475"/>
                <a:gd name="T6" fmla="*/ 0 w 120"/>
                <a:gd name="T7" fmla="*/ 474 h 475"/>
                <a:gd name="T8" fmla="*/ 1 w 120"/>
                <a:gd name="T9" fmla="*/ 11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475"/>
                <a:gd name="T17" fmla="*/ 120 w 120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475">
                  <a:moveTo>
                    <a:pt x="1" y="119"/>
                  </a:moveTo>
                  <a:lnTo>
                    <a:pt x="119" y="0"/>
                  </a:lnTo>
                  <a:lnTo>
                    <a:pt x="119" y="355"/>
                  </a:lnTo>
                  <a:lnTo>
                    <a:pt x="0" y="474"/>
                  </a:lnTo>
                  <a:lnTo>
                    <a:pt x="1" y="119"/>
                  </a:lnTo>
                </a:path>
              </a:pathLst>
            </a:custGeom>
            <a:solidFill>
              <a:srgbClr val="FCCE88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92" name="AutoShape 108"/>
            <p:cNvSpPr>
              <a:spLocks noChangeArrowheads="1"/>
            </p:cNvSpPr>
            <p:nvPr/>
          </p:nvSpPr>
          <p:spPr bwMode="auto">
            <a:xfrm>
              <a:off x="694" y="3233"/>
              <a:ext cx="155" cy="71"/>
            </a:xfrm>
            <a:prstGeom prst="roundRect">
              <a:avLst>
                <a:gd name="adj" fmla="val 12495"/>
              </a:avLst>
            </a:prstGeom>
            <a:solidFill>
              <a:srgbClr val="EF91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93" name="AutoShape 109"/>
            <p:cNvSpPr>
              <a:spLocks noChangeArrowheads="1"/>
            </p:cNvSpPr>
            <p:nvPr/>
          </p:nvSpPr>
          <p:spPr bwMode="auto">
            <a:xfrm>
              <a:off x="916" y="3233"/>
              <a:ext cx="156" cy="71"/>
            </a:xfrm>
            <a:prstGeom prst="roundRect">
              <a:avLst>
                <a:gd name="adj" fmla="val 12495"/>
              </a:avLst>
            </a:prstGeom>
            <a:solidFill>
              <a:srgbClr val="EF91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94" name="Freeform 110"/>
            <p:cNvSpPr>
              <a:spLocks/>
            </p:cNvSpPr>
            <p:nvPr/>
          </p:nvSpPr>
          <p:spPr bwMode="auto">
            <a:xfrm>
              <a:off x="1560" y="3169"/>
              <a:ext cx="57" cy="289"/>
            </a:xfrm>
            <a:custGeom>
              <a:avLst/>
              <a:gdLst>
                <a:gd name="T0" fmla="*/ 0 w 57"/>
                <a:gd name="T1" fmla="*/ 288 h 289"/>
                <a:gd name="T2" fmla="*/ 0 w 57"/>
                <a:gd name="T3" fmla="*/ 61 h 289"/>
                <a:gd name="T4" fmla="*/ 56 w 57"/>
                <a:gd name="T5" fmla="*/ 0 h 289"/>
                <a:gd name="T6" fmla="*/ 56 w 57"/>
                <a:gd name="T7" fmla="*/ 232 h 289"/>
                <a:gd name="T8" fmla="*/ 0 w 57"/>
                <a:gd name="T9" fmla="*/ 288 h 2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289"/>
                <a:gd name="T17" fmla="*/ 57 w 57"/>
                <a:gd name="T18" fmla="*/ 289 h 2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289">
                  <a:moveTo>
                    <a:pt x="0" y="288"/>
                  </a:moveTo>
                  <a:lnTo>
                    <a:pt x="0" y="61"/>
                  </a:lnTo>
                  <a:lnTo>
                    <a:pt x="56" y="0"/>
                  </a:lnTo>
                  <a:lnTo>
                    <a:pt x="56" y="232"/>
                  </a:lnTo>
                  <a:lnTo>
                    <a:pt x="0" y="288"/>
                  </a:lnTo>
                </a:path>
              </a:pathLst>
            </a:custGeom>
            <a:solidFill>
              <a:srgbClr val="009688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95" name="Rectangle 111"/>
            <p:cNvSpPr>
              <a:spLocks noChangeArrowheads="1"/>
            </p:cNvSpPr>
            <p:nvPr/>
          </p:nvSpPr>
          <p:spPr bwMode="auto">
            <a:xfrm>
              <a:off x="1564" y="3353"/>
              <a:ext cx="42" cy="93"/>
            </a:xfrm>
            <a:prstGeom prst="rect">
              <a:avLst/>
            </a:prstGeom>
            <a:solidFill>
              <a:srgbClr val="EF91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96" name="AutoShape 112"/>
            <p:cNvSpPr>
              <a:spLocks noChangeArrowheads="1"/>
            </p:cNvSpPr>
            <p:nvPr/>
          </p:nvSpPr>
          <p:spPr bwMode="auto">
            <a:xfrm>
              <a:off x="1560" y="3353"/>
              <a:ext cx="406" cy="94"/>
            </a:xfrm>
            <a:prstGeom prst="cube">
              <a:avLst>
                <a:gd name="adj" fmla="val 24995"/>
              </a:avLst>
            </a:prstGeom>
            <a:solidFill>
              <a:srgbClr val="EF91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97" name="AutoShape 113"/>
            <p:cNvSpPr>
              <a:spLocks noChangeArrowheads="1"/>
            </p:cNvSpPr>
            <p:nvPr/>
          </p:nvSpPr>
          <p:spPr bwMode="auto">
            <a:xfrm>
              <a:off x="1601" y="3299"/>
              <a:ext cx="81" cy="70"/>
            </a:xfrm>
            <a:prstGeom prst="cube">
              <a:avLst>
                <a:gd name="adj" fmla="val 24995"/>
              </a:avLst>
            </a:prstGeom>
            <a:solidFill>
              <a:srgbClr val="90C4A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98" name="AutoShape 114"/>
            <p:cNvSpPr>
              <a:spLocks noChangeArrowheads="1"/>
            </p:cNvSpPr>
            <p:nvPr/>
          </p:nvSpPr>
          <p:spPr bwMode="auto">
            <a:xfrm>
              <a:off x="1758" y="3295"/>
              <a:ext cx="82" cy="74"/>
            </a:xfrm>
            <a:prstGeom prst="cube">
              <a:avLst>
                <a:gd name="adj" fmla="val 24995"/>
              </a:avLst>
            </a:prstGeom>
            <a:solidFill>
              <a:srgbClr val="90C4A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grpSp>
          <p:nvGrpSpPr>
            <p:cNvPr id="6" name="Group 115"/>
            <p:cNvGrpSpPr>
              <a:grpSpLocks/>
            </p:cNvGrpSpPr>
            <p:nvPr/>
          </p:nvGrpSpPr>
          <p:grpSpPr bwMode="auto">
            <a:xfrm>
              <a:off x="1931" y="3354"/>
              <a:ext cx="477" cy="176"/>
              <a:chOff x="2091" y="3029"/>
              <a:chExt cx="477" cy="176"/>
            </a:xfrm>
          </p:grpSpPr>
          <p:sp>
            <p:nvSpPr>
              <p:cNvPr id="15409" name="Freeform 116"/>
              <p:cNvSpPr>
                <a:spLocks/>
              </p:cNvSpPr>
              <p:nvPr/>
            </p:nvSpPr>
            <p:spPr bwMode="auto">
              <a:xfrm>
                <a:off x="2163" y="3131"/>
                <a:ext cx="87" cy="70"/>
              </a:xfrm>
              <a:custGeom>
                <a:avLst/>
                <a:gdLst>
                  <a:gd name="T0" fmla="*/ 25 w 87"/>
                  <a:gd name="T1" fmla="*/ 0 h 70"/>
                  <a:gd name="T2" fmla="*/ 86 w 87"/>
                  <a:gd name="T3" fmla="*/ 37 h 70"/>
                  <a:gd name="T4" fmla="*/ 55 w 87"/>
                  <a:gd name="T5" fmla="*/ 69 h 70"/>
                  <a:gd name="T6" fmla="*/ 0 w 87"/>
                  <a:gd name="T7" fmla="*/ 45 h 70"/>
                  <a:gd name="T8" fmla="*/ 25 w 87"/>
                  <a:gd name="T9" fmla="*/ 0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7"/>
                  <a:gd name="T16" fmla="*/ 0 h 70"/>
                  <a:gd name="T17" fmla="*/ 87 w 87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7" h="70">
                    <a:moveTo>
                      <a:pt x="25" y="0"/>
                    </a:moveTo>
                    <a:lnTo>
                      <a:pt x="86" y="37"/>
                    </a:lnTo>
                    <a:lnTo>
                      <a:pt x="55" y="69"/>
                    </a:lnTo>
                    <a:lnTo>
                      <a:pt x="0" y="45"/>
                    </a:lnTo>
                    <a:lnTo>
                      <a:pt x="25" y="0"/>
                    </a:lnTo>
                  </a:path>
                </a:pathLst>
              </a:custGeom>
              <a:solidFill>
                <a:schemeClr val="bg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10" name="AutoShape 117"/>
              <p:cNvSpPr>
                <a:spLocks noChangeArrowheads="1"/>
              </p:cNvSpPr>
              <p:nvPr/>
            </p:nvSpPr>
            <p:spPr bwMode="auto">
              <a:xfrm>
                <a:off x="2115" y="3033"/>
                <a:ext cx="398" cy="172"/>
              </a:xfrm>
              <a:prstGeom prst="cube">
                <a:avLst>
                  <a:gd name="adj" fmla="val 24995"/>
                </a:avLst>
              </a:prstGeom>
              <a:solidFill>
                <a:srgbClr val="BC37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11" name="Freeform 118"/>
              <p:cNvSpPr>
                <a:spLocks/>
              </p:cNvSpPr>
              <p:nvPr/>
            </p:nvSpPr>
            <p:spPr bwMode="auto">
              <a:xfrm>
                <a:off x="2091" y="3073"/>
                <a:ext cx="369" cy="60"/>
              </a:xfrm>
              <a:custGeom>
                <a:avLst/>
                <a:gdLst>
                  <a:gd name="T0" fmla="*/ 23 w 369"/>
                  <a:gd name="T1" fmla="*/ 0 h 60"/>
                  <a:gd name="T2" fmla="*/ 0 w 369"/>
                  <a:gd name="T3" fmla="*/ 59 h 60"/>
                  <a:gd name="T4" fmla="*/ 342 w 369"/>
                  <a:gd name="T5" fmla="*/ 59 h 60"/>
                  <a:gd name="T6" fmla="*/ 368 w 369"/>
                  <a:gd name="T7" fmla="*/ 1 h 60"/>
                  <a:gd name="T8" fmla="*/ 23 w 369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9"/>
                  <a:gd name="T16" fmla="*/ 0 h 60"/>
                  <a:gd name="T17" fmla="*/ 369 w 369"/>
                  <a:gd name="T18" fmla="*/ 60 h 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9" h="60">
                    <a:moveTo>
                      <a:pt x="23" y="0"/>
                    </a:moveTo>
                    <a:lnTo>
                      <a:pt x="0" y="59"/>
                    </a:lnTo>
                    <a:lnTo>
                      <a:pt x="342" y="59"/>
                    </a:lnTo>
                    <a:lnTo>
                      <a:pt x="368" y="1"/>
                    </a:lnTo>
                    <a:lnTo>
                      <a:pt x="23" y="0"/>
                    </a:lnTo>
                  </a:path>
                </a:pathLst>
              </a:custGeom>
              <a:solidFill>
                <a:srgbClr val="DADADA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12" name="Freeform 119"/>
              <p:cNvSpPr>
                <a:spLocks/>
              </p:cNvSpPr>
              <p:nvPr/>
            </p:nvSpPr>
            <p:spPr bwMode="auto">
              <a:xfrm>
                <a:off x="2115" y="3029"/>
                <a:ext cx="400" cy="45"/>
              </a:xfrm>
              <a:custGeom>
                <a:avLst/>
                <a:gdLst>
                  <a:gd name="T0" fmla="*/ 57 w 400"/>
                  <a:gd name="T1" fmla="*/ 0 h 45"/>
                  <a:gd name="T2" fmla="*/ 0 w 400"/>
                  <a:gd name="T3" fmla="*/ 44 h 45"/>
                  <a:gd name="T4" fmla="*/ 342 w 400"/>
                  <a:gd name="T5" fmla="*/ 44 h 45"/>
                  <a:gd name="T6" fmla="*/ 399 w 400"/>
                  <a:gd name="T7" fmla="*/ 0 h 45"/>
                  <a:gd name="T8" fmla="*/ 57 w 400"/>
                  <a:gd name="T9" fmla="*/ 0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0"/>
                  <a:gd name="T16" fmla="*/ 0 h 45"/>
                  <a:gd name="T17" fmla="*/ 400 w 400"/>
                  <a:gd name="T18" fmla="*/ 45 h 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0" h="45">
                    <a:moveTo>
                      <a:pt x="57" y="0"/>
                    </a:moveTo>
                    <a:lnTo>
                      <a:pt x="0" y="44"/>
                    </a:lnTo>
                    <a:lnTo>
                      <a:pt x="342" y="44"/>
                    </a:lnTo>
                    <a:lnTo>
                      <a:pt x="399" y="0"/>
                    </a:lnTo>
                    <a:lnTo>
                      <a:pt x="57" y="0"/>
                    </a:lnTo>
                  </a:path>
                </a:pathLst>
              </a:custGeom>
              <a:solidFill>
                <a:srgbClr val="DADADA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13" name="Line 120"/>
              <p:cNvSpPr>
                <a:spLocks noChangeShapeType="1"/>
              </p:cNvSpPr>
              <p:nvPr/>
            </p:nvSpPr>
            <p:spPr bwMode="auto">
              <a:xfrm>
                <a:off x="2171" y="3033"/>
                <a:ext cx="0" cy="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5414" name="Freeform 121"/>
              <p:cNvSpPr>
                <a:spLocks/>
              </p:cNvSpPr>
              <p:nvPr/>
            </p:nvSpPr>
            <p:spPr bwMode="auto">
              <a:xfrm>
                <a:off x="2463" y="3029"/>
                <a:ext cx="105" cy="81"/>
              </a:xfrm>
              <a:custGeom>
                <a:avLst/>
                <a:gdLst>
                  <a:gd name="T0" fmla="*/ 55 w 105"/>
                  <a:gd name="T1" fmla="*/ 0 h 81"/>
                  <a:gd name="T2" fmla="*/ 0 w 105"/>
                  <a:gd name="T3" fmla="*/ 38 h 81"/>
                  <a:gd name="T4" fmla="*/ 41 w 105"/>
                  <a:gd name="T5" fmla="*/ 80 h 81"/>
                  <a:gd name="T6" fmla="*/ 104 w 105"/>
                  <a:gd name="T7" fmla="*/ 36 h 81"/>
                  <a:gd name="T8" fmla="*/ 55 w 105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81"/>
                  <a:gd name="T17" fmla="*/ 105 w 105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81">
                    <a:moveTo>
                      <a:pt x="55" y="0"/>
                    </a:moveTo>
                    <a:lnTo>
                      <a:pt x="0" y="38"/>
                    </a:lnTo>
                    <a:lnTo>
                      <a:pt x="41" y="80"/>
                    </a:lnTo>
                    <a:lnTo>
                      <a:pt x="104" y="36"/>
                    </a:lnTo>
                    <a:lnTo>
                      <a:pt x="55" y="0"/>
                    </a:lnTo>
                  </a:path>
                </a:pathLst>
              </a:custGeom>
              <a:solidFill>
                <a:srgbClr val="DADADA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15400" name="AutoShape 122"/>
            <p:cNvSpPr>
              <a:spLocks noChangeArrowheads="1"/>
            </p:cNvSpPr>
            <p:nvPr/>
          </p:nvSpPr>
          <p:spPr bwMode="auto">
            <a:xfrm rot="2580000">
              <a:off x="1943" y="3306"/>
              <a:ext cx="81" cy="71"/>
            </a:xfrm>
            <a:prstGeom prst="cube">
              <a:avLst>
                <a:gd name="adj" fmla="val 24995"/>
              </a:avLst>
            </a:prstGeom>
            <a:solidFill>
              <a:srgbClr val="90C4A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401" name="Freeform 123"/>
            <p:cNvSpPr>
              <a:spLocks/>
            </p:cNvSpPr>
            <p:nvPr/>
          </p:nvSpPr>
          <p:spPr bwMode="auto">
            <a:xfrm>
              <a:off x="648" y="3057"/>
              <a:ext cx="999" cy="121"/>
            </a:xfrm>
            <a:custGeom>
              <a:avLst/>
              <a:gdLst>
                <a:gd name="T0" fmla="*/ 118 w 999"/>
                <a:gd name="T1" fmla="*/ 2 h 121"/>
                <a:gd name="T2" fmla="*/ 0 w 999"/>
                <a:gd name="T3" fmla="*/ 120 h 121"/>
                <a:gd name="T4" fmla="*/ 878 w 999"/>
                <a:gd name="T5" fmla="*/ 120 h 121"/>
                <a:gd name="T6" fmla="*/ 998 w 999"/>
                <a:gd name="T7" fmla="*/ 0 h 121"/>
                <a:gd name="T8" fmla="*/ 118 w 999"/>
                <a:gd name="T9" fmla="*/ 2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9"/>
                <a:gd name="T16" fmla="*/ 0 h 121"/>
                <a:gd name="T17" fmla="*/ 999 w 999"/>
                <a:gd name="T18" fmla="*/ 121 h 1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9" h="121">
                  <a:moveTo>
                    <a:pt x="118" y="2"/>
                  </a:moveTo>
                  <a:lnTo>
                    <a:pt x="0" y="120"/>
                  </a:lnTo>
                  <a:lnTo>
                    <a:pt x="878" y="120"/>
                  </a:lnTo>
                  <a:lnTo>
                    <a:pt x="998" y="0"/>
                  </a:lnTo>
                  <a:lnTo>
                    <a:pt x="118" y="2"/>
                  </a:lnTo>
                </a:path>
              </a:pathLst>
            </a:custGeom>
            <a:solidFill>
              <a:srgbClr val="FEEDD3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402" name="AutoShape 124"/>
            <p:cNvSpPr>
              <a:spLocks noChangeArrowheads="1"/>
            </p:cNvSpPr>
            <p:nvPr/>
          </p:nvSpPr>
          <p:spPr bwMode="auto">
            <a:xfrm>
              <a:off x="1157" y="3222"/>
              <a:ext cx="318" cy="105"/>
            </a:xfrm>
            <a:prstGeom prst="roundRect">
              <a:avLst>
                <a:gd name="adj" fmla="val 12495"/>
              </a:avLst>
            </a:prstGeom>
            <a:solidFill>
              <a:srgbClr val="EF91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403" name="AutoShape 125"/>
            <p:cNvSpPr>
              <a:spLocks noChangeArrowheads="1"/>
            </p:cNvSpPr>
            <p:nvPr/>
          </p:nvSpPr>
          <p:spPr bwMode="auto">
            <a:xfrm>
              <a:off x="780" y="3377"/>
              <a:ext cx="490" cy="154"/>
            </a:xfrm>
            <a:prstGeom prst="roundRect">
              <a:avLst>
                <a:gd name="adj" fmla="val 12495"/>
              </a:avLst>
            </a:prstGeom>
            <a:solidFill>
              <a:srgbClr val="EF91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404" name="AutoShape 126"/>
            <p:cNvSpPr>
              <a:spLocks noChangeArrowheads="1"/>
            </p:cNvSpPr>
            <p:nvPr/>
          </p:nvSpPr>
          <p:spPr bwMode="auto">
            <a:xfrm>
              <a:off x="815" y="3397"/>
              <a:ext cx="423" cy="130"/>
            </a:xfrm>
            <a:prstGeom prst="roundRect">
              <a:avLst>
                <a:gd name="adj" fmla="val 12495"/>
              </a:avLst>
            </a:prstGeom>
            <a:solidFill>
              <a:srgbClr val="009688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405" name="AutoShape 127"/>
            <p:cNvSpPr>
              <a:spLocks noChangeArrowheads="1"/>
            </p:cNvSpPr>
            <p:nvPr/>
          </p:nvSpPr>
          <p:spPr bwMode="auto">
            <a:xfrm>
              <a:off x="1170" y="3230"/>
              <a:ext cx="290" cy="87"/>
            </a:xfrm>
            <a:prstGeom prst="roundRect">
              <a:avLst>
                <a:gd name="adj" fmla="val 12495"/>
              </a:avLst>
            </a:prstGeom>
            <a:solidFill>
              <a:srgbClr val="009688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406" name="AutoShape 128"/>
            <p:cNvSpPr>
              <a:spLocks noChangeArrowheads="1"/>
            </p:cNvSpPr>
            <p:nvPr/>
          </p:nvSpPr>
          <p:spPr bwMode="auto">
            <a:xfrm>
              <a:off x="930" y="3247"/>
              <a:ext cx="129" cy="46"/>
            </a:xfrm>
            <a:prstGeom prst="roundRect">
              <a:avLst>
                <a:gd name="adj" fmla="val 12495"/>
              </a:avLst>
            </a:prstGeom>
            <a:solidFill>
              <a:srgbClr val="009688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407" name="Rectangle 129"/>
            <p:cNvSpPr>
              <a:spLocks noChangeArrowheads="1"/>
            </p:cNvSpPr>
            <p:nvPr/>
          </p:nvSpPr>
          <p:spPr bwMode="auto">
            <a:xfrm>
              <a:off x="1566" y="3355"/>
              <a:ext cx="15" cy="17"/>
            </a:xfrm>
            <a:prstGeom prst="rect">
              <a:avLst/>
            </a:prstGeom>
            <a:solidFill>
              <a:srgbClr val="EF9100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408" name="AutoShape 130"/>
            <p:cNvSpPr>
              <a:spLocks noChangeArrowheads="1"/>
            </p:cNvSpPr>
            <p:nvPr/>
          </p:nvSpPr>
          <p:spPr bwMode="auto">
            <a:xfrm>
              <a:off x="706" y="3247"/>
              <a:ext cx="127" cy="46"/>
            </a:xfrm>
            <a:prstGeom prst="roundRect">
              <a:avLst>
                <a:gd name="adj" fmla="val 12495"/>
              </a:avLst>
            </a:prstGeom>
            <a:solidFill>
              <a:srgbClr val="009688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</p:grpSp>
      <p:sp>
        <p:nvSpPr>
          <p:cNvPr id="15369" name="Rectangle 131"/>
          <p:cNvSpPr>
            <a:spLocks noChangeArrowheads="1"/>
          </p:cNvSpPr>
          <p:nvPr/>
        </p:nvSpPr>
        <p:spPr bwMode="auto">
          <a:xfrm>
            <a:off x="5041900" y="4995628"/>
            <a:ext cx="1525588" cy="6667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/>
            <a:r>
              <a:rPr lang="en-US" sz="1800" b="1" dirty="0">
                <a:latin typeface="+mj-lt"/>
              </a:rPr>
              <a:t>Warehouse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(Site C)</a:t>
            </a:r>
          </a:p>
        </p:txBody>
      </p:sp>
      <p:sp>
        <p:nvSpPr>
          <p:cNvPr id="15370" name="Rectangle 132"/>
          <p:cNvSpPr>
            <a:spLocks noChangeArrowheads="1"/>
          </p:cNvSpPr>
          <p:nvPr/>
        </p:nvSpPr>
        <p:spPr bwMode="auto">
          <a:xfrm>
            <a:off x="1525505" y="4995628"/>
            <a:ext cx="1001877" cy="672621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/>
            <a:r>
              <a:rPr lang="en-US" sz="1800" b="1" dirty="0">
                <a:latin typeface="+mj-lt"/>
              </a:rPr>
              <a:t>Plant B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(Site B)</a:t>
            </a:r>
          </a:p>
        </p:txBody>
      </p:sp>
      <p:sp>
        <p:nvSpPr>
          <p:cNvPr id="15371" name="Rectangle 133"/>
          <p:cNvSpPr>
            <a:spLocks noChangeArrowheads="1"/>
          </p:cNvSpPr>
          <p:nvPr/>
        </p:nvSpPr>
        <p:spPr bwMode="auto">
          <a:xfrm>
            <a:off x="906463" y="1304690"/>
            <a:ext cx="3252787" cy="21240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5372" name="Rectangle 134"/>
          <p:cNvSpPr>
            <a:spLocks noChangeArrowheads="1"/>
          </p:cNvSpPr>
          <p:nvPr/>
        </p:nvSpPr>
        <p:spPr bwMode="auto">
          <a:xfrm>
            <a:off x="1891245" y="2655653"/>
            <a:ext cx="1038747" cy="672621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/>
            <a:r>
              <a:rPr lang="en-US" sz="1800" b="1" dirty="0">
                <a:latin typeface="+mj-lt"/>
              </a:rPr>
              <a:t>Plant A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(Site A)</a:t>
            </a:r>
          </a:p>
        </p:txBody>
      </p:sp>
      <p:grpSp>
        <p:nvGrpSpPr>
          <p:cNvPr id="7" name="Group 135"/>
          <p:cNvGrpSpPr>
            <a:grpSpLocks/>
          </p:cNvGrpSpPr>
          <p:nvPr/>
        </p:nvGrpSpPr>
        <p:grpSpPr bwMode="auto">
          <a:xfrm>
            <a:off x="1116013" y="1480903"/>
            <a:ext cx="2873375" cy="1173162"/>
            <a:chOff x="673" y="1182"/>
            <a:chExt cx="1810" cy="739"/>
          </a:xfrm>
        </p:grpSpPr>
        <p:sp>
          <p:nvSpPr>
            <p:cNvPr id="15375" name="Freeform 136"/>
            <p:cNvSpPr>
              <a:spLocks/>
            </p:cNvSpPr>
            <p:nvPr/>
          </p:nvSpPr>
          <p:spPr bwMode="auto">
            <a:xfrm>
              <a:off x="1779" y="157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76" name="AutoShape 137"/>
            <p:cNvSpPr>
              <a:spLocks noChangeArrowheads="1"/>
            </p:cNvSpPr>
            <p:nvPr/>
          </p:nvSpPr>
          <p:spPr bwMode="auto">
            <a:xfrm>
              <a:off x="673" y="162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77" name="AutoShape 138"/>
            <p:cNvSpPr>
              <a:spLocks noChangeArrowheads="1"/>
            </p:cNvSpPr>
            <p:nvPr/>
          </p:nvSpPr>
          <p:spPr bwMode="auto">
            <a:xfrm>
              <a:off x="1045" y="143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78" name="AutoShape 139"/>
            <p:cNvSpPr>
              <a:spLocks noChangeArrowheads="1"/>
            </p:cNvSpPr>
            <p:nvPr/>
          </p:nvSpPr>
          <p:spPr bwMode="auto">
            <a:xfrm>
              <a:off x="1623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79" name="AutoShape 140"/>
            <p:cNvSpPr>
              <a:spLocks noChangeArrowheads="1"/>
            </p:cNvSpPr>
            <p:nvPr/>
          </p:nvSpPr>
          <p:spPr bwMode="auto">
            <a:xfrm>
              <a:off x="1419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80" name="Rectangle 141"/>
            <p:cNvSpPr>
              <a:spLocks noChangeArrowheads="1"/>
            </p:cNvSpPr>
            <p:nvPr/>
          </p:nvSpPr>
          <p:spPr bwMode="auto">
            <a:xfrm>
              <a:off x="1155" y="176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81" name="Rectangle 142"/>
            <p:cNvSpPr>
              <a:spLocks noChangeArrowheads="1"/>
            </p:cNvSpPr>
            <p:nvPr/>
          </p:nvSpPr>
          <p:spPr bwMode="auto">
            <a:xfrm>
              <a:off x="1556" y="177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82" name="AutoShape 143"/>
            <p:cNvSpPr>
              <a:spLocks noChangeArrowheads="1"/>
            </p:cNvSpPr>
            <p:nvPr/>
          </p:nvSpPr>
          <p:spPr bwMode="auto">
            <a:xfrm>
              <a:off x="1200" y="162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83" name="Rectangle 144"/>
            <p:cNvSpPr>
              <a:spLocks noChangeArrowheads="1"/>
            </p:cNvSpPr>
            <p:nvPr/>
          </p:nvSpPr>
          <p:spPr bwMode="auto">
            <a:xfrm>
              <a:off x="764" y="174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84" name="AutoShape 145" descr="Horizontal brick"/>
            <p:cNvSpPr>
              <a:spLocks noChangeArrowheads="1"/>
            </p:cNvSpPr>
            <p:nvPr/>
          </p:nvSpPr>
          <p:spPr bwMode="auto">
            <a:xfrm>
              <a:off x="903" y="118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85" name="AutoShape 146"/>
            <p:cNvSpPr>
              <a:spLocks noChangeArrowheads="1"/>
            </p:cNvSpPr>
            <p:nvPr/>
          </p:nvSpPr>
          <p:spPr bwMode="auto">
            <a:xfrm>
              <a:off x="1377" y="141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86" name="AutoShape 147"/>
            <p:cNvSpPr>
              <a:spLocks noChangeArrowheads="1"/>
            </p:cNvSpPr>
            <p:nvPr/>
          </p:nvSpPr>
          <p:spPr bwMode="auto">
            <a:xfrm>
              <a:off x="1694" y="136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87" name="Freeform 148"/>
            <p:cNvSpPr>
              <a:spLocks/>
            </p:cNvSpPr>
            <p:nvPr/>
          </p:nvSpPr>
          <p:spPr bwMode="auto">
            <a:xfrm>
              <a:off x="1899" y="143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</p:grpSp>
      <p:sp>
        <p:nvSpPr>
          <p:cNvPr id="15374" name="Rectangle 149"/>
          <p:cNvSpPr>
            <a:spLocks noChangeArrowheads="1"/>
          </p:cNvSpPr>
          <p:nvPr/>
        </p:nvSpPr>
        <p:spPr bwMode="auto">
          <a:xfrm>
            <a:off x="1186050" y="1075453"/>
            <a:ext cx="1274388" cy="39562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1800" b="1" dirty="0">
                <a:solidFill>
                  <a:srgbClr val="003366"/>
                </a:solidFill>
                <a:latin typeface="+mj-lt"/>
              </a:rPr>
              <a:t>Entity 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le 7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Sites</a:t>
            </a:r>
            <a:endParaRPr lang="en-US" dirty="0"/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QS-SU-120</a:t>
            </a:r>
          </a:p>
        </p:txBody>
      </p:sp>
      <p:sp>
        <p:nvSpPr>
          <p:cNvPr id="614472" name="Rectangle 72"/>
          <p:cNvSpPr>
            <a:spLocks noChangeArrowheads="1"/>
          </p:cNvSpPr>
          <p:nvPr/>
        </p:nvSpPr>
        <p:spPr bwMode="auto">
          <a:xfrm>
            <a:off x="4808091" y="831273"/>
            <a:ext cx="3920272" cy="28597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003366"/>
              </a:buClr>
              <a:buFont typeface="Arial" pitchFamily="34" charset="0"/>
              <a:buChar char="•"/>
            </a:pPr>
            <a:r>
              <a:rPr lang="en-US" sz="2000" b="0" dirty="0">
                <a:latin typeface="+mj-lt"/>
              </a:rPr>
              <a:t>An </a:t>
            </a:r>
            <a:r>
              <a:rPr lang="en-US" sz="2000" b="0" dirty="0" smtClean="0">
                <a:latin typeface="+mj-lt"/>
              </a:rPr>
              <a:t>entity </a:t>
            </a:r>
            <a:r>
              <a:rPr lang="en-US" sz="2000" b="0" dirty="0">
                <a:latin typeface="+mj-lt"/>
              </a:rPr>
              <a:t>requires at least one site to plan, </a:t>
            </a:r>
            <a:r>
              <a:rPr lang="en-US" sz="2000" b="0" dirty="0" smtClean="0">
                <a:latin typeface="+mj-lt"/>
              </a:rPr>
              <a:t>manage, </a:t>
            </a:r>
            <a:r>
              <a:rPr lang="en-US" sz="2000" b="0" dirty="0">
                <a:latin typeface="+mj-lt"/>
              </a:rPr>
              <a:t>and control inventory</a:t>
            </a:r>
          </a:p>
          <a:p>
            <a:pPr marL="228600" indent="-228600" eaLnBrk="0" hangingPunct="0">
              <a:spcBef>
                <a:spcPct val="50000"/>
              </a:spcBef>
              <a:buClr>
                <a:srgbClr val="003366"/>
              </a:buClr>
              <a:buFont typeface="Arial" pitchFamily="34" charset="0"/>
              <a:buChar char="•"/>
            </a:pPr>
            <a:r>
              <a:rPr lang="en-US" sz="2000" b="0" dirty="0">
                <a:latin typeface="+mj-lt"/>
              </a:rPr>
              <a:t>Separate sites are usually </a:t>
            </a:r>
            <a:r>
              <a:rPr lang="en-US" sz="2000" b="0" dirty="0" smtClean="0">
                <a:latin typeface="+mj-lt"/>
              </a:rPr>
              <a:t>set up </a:t>
            </a:r>
            <a:r>
              <a:rPr lang="en-US" sz="2000" b="0" dirty="0">
                <a:latin typeface="+mj-lt"/>
              </a:rPr>
              <a:t>for separate physical </a:t>
            </a:r>
            <a:r>
              <a:rPr lang="en-US" sz="2000" b="0" dirty="0" smtClean="0">
                <a:latin typeface="+mj-lt"/>
              </a:rPr>
              <a:t>locations</a:t>
            </a:r>
          </a:p>
          <a:p>
            <a:pPr marL="228600" indent="-228600" eaLnBrk="0" hangingPunct="0">
              <a:spcBef>
                <a:spcPct val="50000"/>
              </a:spcBef>
              <a:buClr>
                <a:srgbClr val="003366"/>
              </a:buClr>
              <a:buFont typeface="Arial" pitchFamily="34" charset="0"/>
              <a:buChar char="•"/>
            </a:pPr>
            <a:r>
              <a:rPr lang="en-US" sz="2000" b="0" dirty="0" smtClean="0">
                <a:latin typeface="+mj-lt"/>
              </a:rPr>
              <a:t>Site address comes from company business relation</a:t>
            </a:r>
            <a:endParaRPr lang="en-US" sz="2000" b="0" dirty="0">
              <a:latin typeface="+mj-lt"/>
            </a:endParaRPr>
          </a:p>
        </p:txBody>
      </p:sp>
      <p:sp>
        <p:nvSpPr>
          <p:cNvPr id="16391" name="Rectangle 76"/>
          <p:cNvSpPr>
            <a:spLocks noChangeArrowheads="1"/>
          </p:cNvSpPr>
          <p:nvPr/>
        </p:nvSpPr>
        <p:spPr bwMode="auto">
          <a:xfrm>
            <a:off x="906463" y="1276409"/>
            <a:ext cx="3487901" cy="21240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6393" name="Rectangle 94"/>
          <p:cNvSpPr>
            <a:spLocks noChangeArrowheads="1"/>
          </p:cNvSpPr>
          <p:nvPr/>
        </p:nvSpPr>
        <p:spPr bwMode="auto">
          <a:xfrm>
            <a:off x="1962426" y="2627372"/>
            <a:ext cx="1113829" cy="672621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/>
            <a:r>
              <a:rPr lang="en-US" sz="1800" b="1" dirty="0">
                <a:latin typeface="+mj-lt"/>
              </a:rPr>
              <a:t>Plant A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(Site A)</a:t>
            </a:r>
          </a:p>
        </p:txBody>
      </p:sp>
      <p:grpSp>
        <p:nvGrpSpPr>
          <p:cNvPr id="4" name="Group 95"/>
          <p:cNvGrpSpPr>
            <a:grpSpLocks/>
          </p:cNvGrpSpPr>
          <p:nvPr/>
        </p:nvGrpSpPr>
        <p:grpSpPr bwMode="auto">
          <a:xfrm>
            <a:off x="1131159" y="1452622"/>
            <a:ext cx="3081065" cy="1173162"/>
            <a:chOff x="673" y="1182"/>
            <a:chExt cx="1810" cy="739"/>
          </a:xfrm>
        </p:grpSpPr>
        <p:sp>
          <p:nvSpPr>
            <p:cNvPr id="16428" name="Freeform 96"/>
            <p:cNvSpPr>
              <a:spLocks/>
            </p:cNvSpPr>
            <p:nvPr/>
          </p:nvSpPr>
          <p:spPr bwMode="auto">
            <a:xfrm>
              <a:off x="1779" y="157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429" name="AutoShape 97"/>
            <p:cNvSpPr>
              <a:spLocks noChangeArrowheads="1"/>
            </p:cNvSpPr>
            <p:nvPr/>
          </p:nvSpPr>
          <p:spPr bwMode="auto">
            <a:xfrm>
              <a:off x="673" y="162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430" name="AutoShape 98"/>
            <p:cNvSpPr>
              <a:spLocks noChangeArrowheads="1"/>
            </p:cNvSpPr>
            <p:nvPr/>
          </p:nvSpPr>
          <p:spPr bwMode="auto">
            <a:xfrm>
              <a:off x="1045" y="143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431" name="AutoShape 99"/>
            <p:cNvSpPr>
              <a:spLocks noChangeArrowheads="1"/>
            </p:cNvSpPr>
            <p:nvPr/>
          </p:nvSpPr>
          <p:spPr bwMode="auto">
            <a:xfrm>
              <a:off x="1623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432" name="AutoShape 100"/>
            <p:cNvSpPr>
              <a:spLocks noChangeArrowheads="1"/>
            </p:cNvSpPr>
            <p:nvPr/>
          </p:nvSpPr>
          <p:spPr bwMode="auto">
            <a:xfrm>
              <a:off x="1419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433" name="Rectangle 101"/>
            <p:cNvSpPr>
              <a:spLocks noChangeArrowheads="1"/>
            </p:cNvSpPr>
            <p:nvPr/>
          </p:nvSpPr>
          <p:spPr bwMode="auto">
            <a:xfrm>
              <a:off x="1155" y="176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434" name="Rectangle 102"/>
            <p:cNvSpPr>
              <a:spLocks noChangeArrowheads="1"/>
            </p:cNvSpPr>
            <p:nvPr/>
          </p:nvSpPr>
          <p:spPr bwMode="auto">
            <a:xfrm>
              <a:off x="1556" y="177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435" name="AutoShape 103"/>
            <p:cNvSpPr>
              <a:spLocks noChangeArrowheads="1"/>
            </p:cNvSpPr>
            <p:nvPr/>
          </p:nvSpPr>
          <p:spPr bwMode="auto">
            <a:xfrm>
              <a:off x="1200" y="162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436" name="Rectangle 104"/>
            <p:cNvSpPr>
              <a:spLocks noChangeArrowheads="1"/>
            </p:cNvSpPr>
            <p:nvPr/>
          </p:nvSpPr>
          <p:spPr bwMode="auto">
            <a:xfrm>
              <a:off x="764" y="174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437" name="AutoShape 105" descr="Horizontal brick"/>
            <p:cNvSpPr>
              <a:spLocks noChangeArrowheads="1"/>
            </p:cNvSpPr>
            <p:nvPr/>
          </p:nvSpPr>
          <p:spPr bwMode="auto">
            <a:xfrm>
              <a:off x="903" y="118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438" name="AutoShape 106"/>
            <p:cNvSpPr>
              <a:spLocks noChangeArrowheads="1"/>
            </p:cNvSpPr>
            <p:nvPr/>
          </p:nvSpPr>
          <p:spPr bwMode="auto">
            <a:xfrm>
              <a:off x="1377" y="141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439" name="AutoShape 107"/>
            <p:cNvSpPr>
              <a:spLocks noChangeArrowheads="1"/>
            </p:cNvSpPr>
            <p:nvPr/>
          </p:nvSpPr>
          <p:spPr bwMode="auto">
            <a:xfrm>
              <a:off x="1694" y="136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440" name="Freeform 108"/>
            <p:cNvSpPr>
              <a:spLocks/>
            </p:cNvSpPr>
            <p:nvPr/>
          </p:nvSpPr>
          <p:spPr bwMode="auto">
            <a:xfrm>
              <a:off x="1899" y="143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906463" y="3970984"/>
            <a:ext cx="7840545" cy="2262188"/>
            <a:chOff x="906463" y="3970984"/>
            <a:chExt cx="7840545" cy="2262188"/>
          </a:xfrm>
        </p:grpSpPr>
        <p:sp>
          <p:nvSpPr>
            <p:cNvPr id="16389" name="Rectangle 74"/>
            <p:cNvSpPr>
              <a:spLocks noChangeArrowheads="1"/>
            </p:cNvSpPr>
            <p:nvPr/>
          </p:nvSpPr>
          <p:spPr bwMode="auto">
            <a:xfrm>
              <a:off x="906463" y="4175772"/>
              <a:ext cx="7840545" cy="2057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390" name="Rectangle 75"/>
            <p:cNvSpPr>
              <a:spLocks noChangeArrowheads="1"/>
            </p:cNvSpPr>
            <p:nvPr/>
          </p:nvSpPr>
          <p:spPr bwMode="auto">
            <a:xfrm>
              <a:off x="1204556" y="3970984"/>
              <a:ext cx="1366502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 dirty="0">
                  <a:solidFill>
                    <a:srgbClr val="003366"/>
                  </a:solidFill>
                  <a:latin typeface="+mj-lt"/>
                </a:rPr>
                <a:t>Entity 200</a:t>
              </a:r>
            </a:p>
          </p:txBody>
        </p:sp>
        <p:grpSp>
          <p:nvGrpSpPr>
            <p:cNvPr id="3" name="Group 77"/>
            <p:cNvGrpSpPr>
              <a:grpSpLocks/>
            </p:cNvGrpSpPr>
            <p:nvPr/>
          </p:nvGrpSpPr>
          <p:grpSpPr bwMode="auto">
            <a:xfrm>
              <a:off x="5325493" y="4513909"/>
              <a:ext cx="2932969" cy="790575"/>
              <a:chOff x="2636" y="3075"/>
              <a:chExt cx="1723" cy="498"/>
            </a:xfrm>
          </p:grpSpPr>
          <p:sp>
            <p:nvSpPr>
              <p:cNvPr id="16441" name="Freeform 78"/>
              <p:cNvSpPr>
                <a:spLocks/>
              </p:cNvSpPr>
              <p:nvPr/>
            </p:nvSpPr>
            <p:spPr bwMode="auto">
              <a:xfrm>
                <a:off x="3624" y="3297"/>
                <a:ext cx="735" cy="260"/>
              </a:xfrm>
              <a:custGeom>
                <a:avLst/>
                <a:gdLst>
                  <a:gd name="T0" fmla="*/ 0 w 735"/>
                  <a:gd name="T1" fmla="*/ 259 h 260"/>
                  <a:gd name="T2" fmla="*/ 142 w 735"/>
                  <a:gd name="T3" fmla="*/ 24 h 260"/>
                  <a:gd name="T4" fmla="*/ 734 w 735"/>
                  <a:gd name="T5" fmla="*/ 0 h 260"/>
                  <a:gd name="T6" fmla="*/ 734 w 735"/>
                  <a:gd name="T7" fmla="*/ 103 h 260"/>
                  <a:gd name="T8" fmla="*/ 117 w 735"/>
                  <a:gd name="T9" fmla="*/ 259 h 260"/>
                  <a:gd name="T10" fmla="*/ 0 w 735"/>
                  <a:gd name="T11" fmla="*/ 259 h 2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5"/>
                  <a:gd name="T19" fmla="*/ 0 h 260"/>
                  <a:gd name="T20" fmla="*/ 735 w 735"/>
                  <a:gd name="T21" fmla="*/ 260 h 2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5" h="260">
                    <a:moveTo>
                      <a:pt x="0" y="259"/>
                    </a:moveTo>
                    <a:lnTo>
                      <a:pt x="142" y="24"/>
                    </a:lnTo>
                    <a:lnTo>
                      <a:pt x="734" y="0"/>
                    </a:lnTo>
                    <a:lnTo>
                      <a:pt x="734" y="103"/>
                    </a:lnTo>
                    <a:lnTo>
                      <a:pt x="117" y="259"/>
                    </a:lnTo>
                    <a:lnTo>
                      <a:pt x="0" y="259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42" name="AutoShape 79"/>
              <p:cNvSpPr>
                <a:spLocks noChangeArrowheads="1"/>
              </p:cNvSpPr>
              <p:nvPr/>
            </p:nvSpPr>
            <p:spPr bwMode="auto">
              <a:xfrm>
                <a:off x="2640" y="3079"/>
                <a:ext cx="1174" cy="484"/>
              </a:xfrm>
              <a:prstGeom prst="cube">
                <a:avLst>
                  <a:gd name="adj" fmla="val 24995"/>
                </a:avLst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43" name="Freeform 80" descr="Dark vertical"/>
              <p:cNvSpPr>
                <a:spLocks/>
              </p:cNvSpPr>
              <p:nvPr/>
            </p:nvSpPr>
            <p:spPr bwMode="auto">
              <a:xfrm>
                <a:off x="2636" y="3199"/>
                <a:ext cx="1063" cy="374"/>
              </a:xfrm>
              <a:custGeom>
                <a:avLst/>
                <a:gdLst>
                  <a:gd name="T0" fmla="*/ 0 w 1063"/>
                  <a:gd name="T1" fmla="*/ 370 h 374"/>
                  <a:gd name="T2" fmla="*/ 0 w 1063"/>
                  <a:gd name="T3" fmla="*/ 0 h 374"/>
                  <a:gd name="T4" fmla="*/ 1062 w 1063"/>
                  <a:gd name="T5" fmla="*/ 0 h 374"/>
                  <a:gd name="T6" fmla="*/ 1062 w 1063"/>
                  <a:gd name="T7" fmla="*/ 373 h 374"/>
                  <a:gd name="T8" fmla="*/ 0 w 1063"/>
                  <a:gd name="T9" fmla="*/ 370 h 3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3"/>
                  <a:gd name="T16" fmla="*/ 0 h 374"/>
                  <a:gd name="T17" fmla="*/ 1063 w 1063"/>
                  <a:gd name="T18" fmla="*/ 374 h 3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3" h="374">
                    <a:moveTo>
                      <a:pt x="0" y="370"/>
                    </a:moveTo>
                    <a:lnTo>
                      <a:pt x="0" y="0"/>
                    </a:lnTo>
                    <a:lnTo>
                      <a:pt x="1062" y="0"/>
                    </a:lnTo>
                    <a:lnTo>
                      <a:pt x="1062" y="373"/>
                    </a:lnTo>
                    <a:lnTo>
                      <a:pt x="0" y="370"/>
                    </a:lnTo>
                  </a:path>
                </a:pathLst>
              </a:custGeom>
              <a:pattFill prst="dkVert">
                <a:fgClr>
                  <a:srgbClr val="BAB7A4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44" name="Freeform 81" descr="Narrow vertical"/>
              <p:cNvSpPr>
                <a:spLocks/>
              </p:cNvSpPr>
              <p:nvPr/>
            </p:nvSpPr>
            <p:spPr bwMode="auto">
              <a:xfrm>
                <a:off x="3698" y="3075"/>
                <a:ext cx="122" cy="498"/>
              </a:xfrm>
              <a:custGeom>
                <a:avLst/>
                <a:gdLst>
                  <a:gd name="T0" fmla="*/ 0 w 122"/>
                  <a:gd name="T1" fmla="*/ 121 h 498"/>
                  <a:gd name="T2" fmla="*/ 0 w 122"/>
                  <a:gd name="T3" fmla="*/ 497 h 498"/>
                  <a:gd name="T4" fmla="*/ 121 w 122"/>
                  <a:gd name="T5" fmla="*/ 373 h 498"/>
                  <a:gd name="T6" fmla="*/ 121 w 122"/>
                  <a:gd name="T7" fmla="*/ 0 h 498"/>
                  <a:gd name="T8" fmla="*/ 0 w 122"/>
                  <a:gd name="T9" fmla="*/ 121 h 4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498"/>
                  <a:gd name="T17" fmla="*/ 122 w 122"/>
                  <a:gd name="T18" fmla="*/ 498 h 4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498">
                    <a:moveTo>
                      <a:pt x="0" y="121"/>
                    </a:moveTo>
                    <a:lnTo>
                      <a:pt x="0" y="497"/>
                    </a:lnTo>
                    <a:lnTo>
                      <a:pt x="121" y="373"/>
                    </a:lnTo>
                    <a:lnTo>
                      <a:pt x="121" y="0"/>
                    </a:lnTo>
                    <a:lnTo>
                      <a:pt x="0" y="121"/>
                    </a:lnTo>
                  </a:path>
                </a:pathLst>
              </a:custGeom>
              <a:pattFill prst="narVert">
                <a:fgClr>
                  <a:srgbClr val="948E71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45" name="AutoShape 82"/>
              <p:cNvSpPr>
                <a:spLocks noChangeArrowheads="1"/>
              </p:cNvSpPr>
              <p:nvPr/>
            </p:nvSpPr>
            <p:spPr bwMode="auto">
              <a:xfrm>
                <a:off x="2892" y="3264"/>
                <a:ext cx="536" cy="297"/>
              </a:xfrm>
              <a:prstGeom prst="roundRect">
                <a:avLst>
                  <a:gd name="adj" fmla="val 12495"/>
                </a:avLst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46" name="AutoShape 83"/>
              <p:cNvSpPr>
                <a:spLocks noChangeArrowheads="1"/>
              </p:cNvSpPr>
              <p:nvPr/>
            </p:nvSpPr>
            <p:spPr bwMode="auto">
              <a:xfrm>
                <a:off x="2922" y="3295"/>
                <a:ext cx="476" cy="268"/>
              </a:xfrm>
              <a:prstGeom prst="roundRect">
                <a:avLst>
                  <a:gd name="adj" fmla="val 12495"/>
                </a:avLst>
              </a:prstGeom>
              <a:solidFill>
                <a:srgbClr val="C3C7AD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47" name="Line 84"/>
              <p:cNvSpPr>
                <a:spLocks noChangeShapeType="1"/>
              </p:cNvSpPr>
              <p:nvPr/>
            </p:nvSpPr>
            <p:spPr bwMode="auto">
              <a:xfrm>
                <a:off x="3157" y="3301"/>
                <a:ext cx="0" cy="26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48" name="Oval 85"/>
              <p:cNvSpPr>
                <a:spLocks noChangeArrowheads="1"/>
              </p:cNvSpPr>
              <p:nvPr/>
            </p:nvSpPr>
            <p:spPr bwMode="auto">
              <a:xfrm>
                <a:off x="2965" y="3349"/>
                <a:ext cx="129" cy="57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49" name="Oval 86"/>
              <p:cNvSpPr>
                <a:spLocks noChangeArrowheads="1"/>
              </p:cNvSpPr>
              <p:nvPr/>
            </p:nvSpPr>
            <p:spPr bwMode="auto">
              <a:xfrm>
                <a:off x="3199" y="3353"/>
                <a:ext cx="129" cy="55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50" name="Rectangle 87"/>
              <p:cNvSpPr>
                <a:spLocks noChangeArrowheads="1"/>
              </p:cNvSpPr>
              <p:nvPr/>
            </p:nvSpPr>
            <p:spPr bwMode="auto">
              <a:xfrm>
                <a:off x="2692" y="3433"/>
                <a:ext cx="73" cy="131"/>
              </a:xfrm>
              <a:prstGeom prst="rect">
                <a:avLst/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51" name="Freeform 88"/>
              <p:cNvSpPr>
                <a:spLocks/>
              </p:cNvSpPr>
              <p:nvPr/>
            </p:nvSpPr>
            <p:spPr bwMode="auto">
              <a:xfrm>
                <a:off x="3734" y="3178"/>
                <a:ext cx="60" cy="360"/>
              </a:xfrm>
              <a:custGeom>
                <a:avLst/>
                <a:gdLst>
                  <a:gd name="T0" fmla="*/ 0 w 60"/>
                  <a:gd name="T1" fmla="*/ 359 h 360"/>
                  <a:gd name="T2" fmla="*/ 0 w 60"/>
                  <a:gd name="T3" fmla="*/ 59 h 360"/>
                  <a:gd name="T4" fmla="*/ 59 w 60"/>
                  <a:gd name="T5" fmla="*/ 0 h 360"/>
                  <a:gd name="T6" fmla="*/ 59 w 60"/>
                  <a:gd name="T7" fmla="*/ 297 h 360"/>
                  <a:gd name="T8" fmla="*/ 0 w 60"/>
                  <a:gd name="T9" fmla="*/ 359 h 3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360"/>
                  <a:gd name="T17" fmla="*/ 60 w 60"/>
                  <a:gd name="T18" fmla="*/ 360 h 3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360">
                    <a:moveTo>
                      <a:pt x="0" y="359"/>
                    </a:moveTo>
                    <a:lnTo>
                      <a:pt x="0" y="59"/>
                    </a:lnTo>
                    <a:lnTo>
                      <a:pt x="59" y="0"/>
                    </a:lnTo>
                    <a:lnTo>
                      <a:pt x="59" y="297"/>
                    </a:lnTo>
                    <a:lnTo>
                      <a:pt x="0" y="359"/>
                    </a:lnTo>
                  </a:path>
                </a:pathLst>
              </a:custGeom>
              <a:solidFill>
                <a:srgbClr val="B5C5CF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52" name="AutoShape 89"/>
              <p:cNvSpPr>
                <a:spLocks noChangeArrowheads="1"/>
              </p:cNvSpPr>
              <p:nvPr/>
            </p:nvSpPr>
            <p:spPr bwMode="auto">
              <a:xfrm>
                <a:off x="3946" y="3420"/>
                <a:ext cx="82" cy="34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53" name="AutoShape 90"/>
              <p:cNvSpPr>
                <a:spLocks noChangeArrowheads="1"/>
              </p:cNvSpPr>
              <p:nvPr/>
            </p:nvSpPr>
            <p:spPr bwMode="auto">
              <a:xfrm>
                <a:off x="3946" y="3395"/>
                <a:ext cx="82" cy="31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54" name="AutoShape 91"/>
              <p:cNvSpPr>
                <a:spLocks noChangeArrowheads="1"/>
              </p:cNvSpPr>
              <p:nvPr/>
            </p:nvSpPr>
            <p:spPr bwMode="auto">
              <a:xfrm>
                <a:off x="3943" y="3367"/>
                <a:ext cx="85" cy="29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55" name="AutoShape 92"/>
              <p:cNvSpPr>
                <a:spLocks noChangeArrowheads="1"/>
              </p:cNvSpPr>
              <p:nvPr/>
            </p:nvSpPr>
            <p:spPr bwMode="auto">
              <a:xfrm>
                <a:off x="3946" y="3338"/>
                <a:ext cx="82" cy="32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pic>
            <p:nvPicPr>
              <p:cNvPr id="16456" name="Picture 93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745" y="3356"/>
                <a:ext cx="259" cy="18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grpSp>
          <p:nvGrpSpPr>
            <p:cNvPr id="5" name="Group 109"/>
            <p:cNvGrpSpPr>
              <a:grpSpLocks/>
            </p:cNvGrpSpPr>
            <p:nvPr/>
          </p:nvGrpSpPr>
          <p:grpSpPr bwMode="auto">
            <a:xfrm>
              <a:off x="1536294" y="4542484"/>
              <a:ext cx="3229160" cy="760413"/>
              <a:chOff x="648" y="3057"/>
              <a:chExt cx="1897" cy="479"/>
            </a:xfrm>
          </p:grpSpPr>
          <p:grpSp>
            <p:nvGrpSpPr>
              <p:cNvPr id="6" name="Group 110"/>
              <p:cNvGrpSpPr>
                <a:grpSpLocks/>
              </p:cNvGrpSpPr>
              <p:nvPr/>
            </p:nvGrpSpPr>
            <p:grpSpPr bwMode="auto">
              <a:xfrm>
                <a:off x="2322" y="3456"/>
                <a:ext cx="223" cy="73"/>
                <a:chOff x="2482" y="3131"/>
                <a:chExt cx="223" cy="73"/>
              </a:xfrm>
            </p:grpSpPr>
            <p:sp>
              <p:nvSpPr>
                <p:cNvPr id="16426" name="Freeform 111"/>
                <p:cNvSpPr>
                  <a:spLocks/>
                </p:cNvSpPr>
                <p:nvPr/>
              </p:nvSpPr>
              <p:spPr bwMode="auto">
                <a:xfrm>
                  <a:off x="2502" y="3133"/>
                  <a:ext cx="190" cy="50"/>
                </a:xfrm>
                <a:custGeom>
                  <a:avLst/>
                  <a:gdLst>
                    <a:gd name="T0" fmla="*/ 10 w 190"/>
                    <a:gd name="T1" fmla="*/ 0 h 50"/>
                    <a:gd name="T2" fmla="*/ 27 w 190"/>
                    <a:gd name="T3" fmla="*/ 0 h 50"/>
                    <a:gd name="T4" fmla="*/ 44 w 190"/>
                    <a:gd name="T5" fmla="*/ 0 h 50"/>
                    <a:gd name="T6" fmla="*/ 60 w 190"/>
                    <a:gd name="T7" fmla="*/ 0 h 50"/>
                    <a:gd name="T8" fmla="*/ 72 w 190"/>
                    <a:gd name="T9" fmla="*/ 0 h 50"/>
                    <a:gd name="T10" fmla="*/ 94 w 190"/>
                    <a:gd name="T11" fmla="*/ 0 h 50"/>
                    <a:gd name="T12" fmla="*/ 104 w 190"/>
                    <a:gd name="T13" fmla="*/ 0 h 50"/>
                    <a:gd name="T14" fmla="*/ 117 w 190"/>
                    <a:gd name="T15" fmla="*/ 0 h 50"/>
                    <a:gd name="T16" fmla="*/ 124 w 190"/>
                    <a:gd name="T17" fmla="*/ 0 h 50"/>
                    <a:gd name="T18" fmla="*/ 135 w 190"/>
                    <a:gd name="T19" fmla="*/ 0 h 50"/>
                    <a:gd name="T20" fmla="*/ 147 w 190"/>
                    <a:gd name="T21" fmla="*/ 0 h 50"/>
                    <a:gd name="T22" fmla="*/ 156 w 190"/>
                    <a:gd name="T23" fmla="*/ 0 h 50"/>
                    <a:gd name="T24" fmla="*/ 164 w 190"/>
                    <a:gd name="T25" fmla="*/ 0 h 50"/>
                    <a:gd name="T26" fmla="*/ 172 w 190"/>
                    <a:gd name="T27" fmla="*/ 0 h 50"/>
                    <a:gd name="T28" fmla="*/ 181 w 190"/>
                    <a:gd name="T29" fmla="*/ 0 h 50"/>
                    <a:gd name="T30" fmla="*/ 189 w 190"/>
                    <a:gd name="T31" fmla="*/ 0 h 50"/>
                    <a:gd name="T32" fmla="*/ 181 w 190"/>
                    <a:gd name="T33" fmla="*/ 6 h 50"/>
                    <a:gd name="T34" fmla="*/ 172 w 190"/>
                    <a:gd name="T35" fmla="*/ 10 h 50"/>
                    <a:gd name="T36" fmla="*/ 164 w 190"/>
                    <a:gd name="T37" fmla="*/ 13 h 50"/>
                    <a:gd name="T38" fmla="*/ 156 w 190"/>
                    <a:gd name="T39" fmla="*/ 15 h 50"/>
                    <a:gd name="T40" fmla="*/ 144 w 190"/>
                    <a:gd name="T41" fmla="*/ 21 h 50"/>
                    <a:gd name="T42" fmla="*/ 131 w 190"/>
                    <a:gd name="T43" fmla="*/ 23 h 50"/>
                    <a:gd name="T44" fmla="*/ 119 w 190"/>
                    <a:gd name="T45" fmla="*/ 26 h 50"/>
                    <a:gd name="T46" fmla="*/ 104 w 190"/>
                    <a:gd name="T47" fmla="*/ 31 h 50"/>
                    <a:gd name="T48" fmla="*/ 92 w 190"/>
                    <a:gd name="T49" fmla="*/ 34 h 50"/>
                    <a:gd name="T50" fmla="*/ 79 w 190"/>
                    <a:gd name="T51" fmla="*/ 36 h 50"/>
                    <a:gd name="T52" fmla="*/ 69 w 190"/>
                    <a:gd name="T53" fmla="*/ 39 h 50"/>
                    <a:gd name="T54" fmla="*/ 60 w 190"/>
                    <a:gd name="T55" fmla="*/ 39 h 50"/>
                    <a:gd name="T56" fmla="*/ 44 w 190"/>
                    <a:gd name="T57" fmla="*/ 39 h 50"/>
                    <a:gd name="T58" fmla="*/ 35 w 190"/>
                    <a:gd name="T59" fmla="*/ 41 h 50"/>
                    <a:gd name="T60" fmla="*/ 27 w 190"/>
                    <a:gd name="T61" fmla="*/ 44 h 50"/>
                    <a:gd name="T62" fmla="*/ 19 w 190"/>
                    <a:gd name="T63" fmla="*/ 47 h 50"/>
                    <a:gd name="T64" fmla="*/ 7 w 190"/>
                    <a:gd name="T65" fmla="*/ 49 h 50"/>
                    <a:gd name="T66" fmla="*/ 0 w 190"/>
                    <a:gd name="T67" fmla="*/ 41 h 50"/>
                    <a:gd name="T68" fmla="*/ 0 w 190"/>
                    <a:gd name="T69" fmla="*/ 31 h 50"/>
                    <a:gd name="T70" fmla="*/ 0 w 190"/>
                    <a:gd name="T71" fmla="*/ 23 h 50"/>
                    <a:gd name="T72" fmla="*/ 0 w 190"/>
                    <a:gd name="T73" fmla="*/ 15 h 50"/>
                    <a:gd name="T74" fmla="*/ 0 w 190"/>
                    <a:gd name="T75" fmla="*/ 6 h 50"/>
                    <a:gd name="T76" fmla="*/ 10 w 190"/>
                    <a:gd name="T77" fmla="*/ 0 h 50"/>
                    <a:gd name="T78" fmla="*/ 10 w 190"/>
                    <a:gd name="T79" fmla="*/ 0 h 50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90"/>
                    <a:gd name="T121" fmla="*/ 0 h 50"/>
                    <a:gd name="T122" fmla="*/ 190 w 190"/>
                    <a:gd name="T123" fmla="*/ 50 h 50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90" h="50">
                      <a:moveTo>
                        <a:pt x="10" y="0"/>
                      </a:moveTo>
                      <a:lnTo>
                        <a:pt x="27" y="0"/>
                      </a:lnTo>
                      <a:lnTo>
                        <a:pt x="44" y="0"/>
                      </a:lnTo>
                      <a:lnTo>
                        <a:pt x="60" y="0"/>
                      </a:lnTo>
                      <a:lnTo>
                        <a:pt x="72" y="0"/>
                      </a:lnTo>
                      <a:lnTo>
                        <a:pt x="94" y="0"/>
                      </a:lnTo>
                      <a:lnTo>
                        <a:pt x="104" y="0"/>
                      </a:lnTo>
                      <a:lnTo>
                        <a:pt x="117" y="0"/>
                      </a:lnTo>
                      <a:lnTo>
                        <a:pt x="124" y="0"/>
                      </a:lnTo>
                      <a:lnTo>
                        <a:pt x="135" y="0"/>
                      </a:lnTo>
                      <a:lnTo>
                        <a:pt x="147" y="0"/>
                      </a:lnTo>
                      <a:lnTo>
                        <a:pt x="156" y="0"/>
                      </a:lnTo>
                      <a:lnTo>
                        <a:pt x="164" y="0"/>
                      </a:lnTo>
                      <a:lnTo>
                        <a:pt x="172" y="0"/>
                      </a:lnTo>
                      <a:lnTo>
                        <a:pt x="181" y="0"/>
                      </a:lnTo>
                      <a:lnTo>
                        <a:pt x="189" y="0"/>
                      </a:lnTo>
                      <a:lnTo>
                        <a:pt x="181" y="6"/>
                      </a:lnTo>
                      <a:lnTo>
                        <a:pt x="172" y="10"/>
                      </a:lnTo>
                      <a:lnTo>
                        <a:pt x="164" y="13"/>
                      </a:lnTo>
                      <a:lnTo>
                        <a:pt x="156" y="15"/>
                      </a:lnTo>
                      <a:lnTo>
                        <a:pt x="144" y="21"/>
                      </a:lnTo>
                      <a:lnTo>
                        <a:pt x="131" y="23"/>
                      </a:lnTo>
                      <a:lnTo>
                        <a:pt x="119" y="26"/>
                      </a:lnTo>
                      <a:lnTo>
                        <a:pt x="104" y="31"/>
                      </a:lnTo>
                      <a:lnTo>
                        <a:pt x="92" y="34"/>
                      </a:lnTo>
                      <a:lnTo>
                        <a:pt x="79" y="36"/>
                      </a:lnTo>
                      <a:lnTo>
                        <a:pt x="69" y="39"/>
                      </a:lnTo>
                      <a:lnTo>
                        <a:pt x="60" y="39"/>
                      </a:lnTo>
                      <a:lnTo>
                        <a:pt x="44" y="39"/>
                      </a:lnTo>
                      <a:lnTo>
                        <a:pt x="35" y="41"/>
                      </a:lnTo>
                      <a:lnTo>
                        <a:pt x="27" y="44"/>
                      </a:lnTo>
                      <a:lnTo>
                        <a:pt x="19" y="47"/>
                      </a:lnTo>
                      <a:lnTo>
                        <a:pt x="7" y="49"/>
                      </a:lnTo>
                      <a:lnTo>
                        <a:pt x="0" y="41"/>
                      </a:lnTo>
                      <a:lnTo>
                        <a:pt x="0" y="31"/>
                      </a:lnTo>
                      <a:lnTo>
                        <a:pt x="0" y="23"/>
                      </a:lnTo>
                      <a:lnTo>
                        <a:pt x="0" y="15"/>
                      </a:lnTo>
                      <a:lnTo>
                        <a:pt x="0" y="6"/>
                      </a:lnTo>
                      <a:lnTo>
                        <a:pt x="10" y="0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6427" name="Freeform 112"/>
                <p:cNvSpPr>
                  <a:spLocks/>
                </p:cNvSpPr>
                <p:nvPr/>
              </p:nvSpPr>
              <p:spPr bwMode="auto">
                <a:xfrm>
                  <a:off x="2482" y="3131"/>
                  <a:ext cx="223" cy="73"/>
                </a:xfrm>
                <a:custGeom>
                  <a:avLst/>
                  <a:gdLst>
                    <a:gd name="T0" fmla="*/ 0 w 223"/>
                    <a:gd name="T1" fmla="*/ 72 h 73"/>
                    <a:gd name="T2" fmla="*/ 41 w 223"/>
                    <a:gd name="T3" fmla="*/ 34 h 73"/>
                    <a:gd name="T4" fmla="*/ 222 w 223"/>
                    <a:gd name="T5" fmla="*/ 0 h 73"/>
                    <a:gd name="T6" fmla="*/ 222 w 223"/>
                    <a:gd name="T7" fmla="*/ 36 h 73"/>
                    <a:gd name="T8" fmla="*/ 0 w 223"/>
                    <a:gd name="T9" fmla="*/ 72 h 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3"/>
                    <a:gd name="T16" fmla="*/ 0 h 73"/>
                    <a:gd name="T17" fmla="*/ 223 w 223"/>
                    <a:gd name="T18" fmla="*/ 73 h 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3" h="73">
                      <a:moveTo>
                        <a:pt x="0" y="72"/>
                      </a:moveTo>
                      <a:lnTo>
                        <a:pt x="41" y="34"/>
                      </a:lnTo>
                      <a:lnTo>
                        <a:pt x="222" y="0"/>
                      </a:lnTo>
                      <a:lnTo>
                        <a:pt x="222" y="36"/>
                      </a:lnTo>
                      <a:lnTo>
                        <a:pt x="0" y="7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sp>
            <p:nvSpPr>
              <p:cNvPr id="16400" name="Freeform 113"/>
              <p:cNvSpPr>
                <a:spLocks/>
              </p:cNvSpPr>
              <p:nvPr/>
            </p:nvSpPr>
            <p:spPr bwMode="auto">
              <a:xfrm>
                <a:off x="1525" y="3378"/>
                <a:ext cx="560" cy="158"/>
              </a:xfrm>
              <a:custGeom>
                <a:avLst/>
                <a:gdLst>
                  <a:gd name="T0" fmla="*/ 0 w 560"/>
                  <a:gd name="T1" fmla="*/ 157 h 158"/>
                  <a:gd name="T2" fmla="*/ 114 w 560"/>
                  <a:gd name="T3" fmla="*/ 43 h 158"/>
                  <a:gd name="T4" fmla="*/ 559 w 560"/>
                  <a:gd name="T5" fmla="*/ 0 h 158"/>
                  <a:gd name="T6" fmla="*/ 514 w 560"/>
                  <a:gd name="T7" fmla="*/ 80 h 158"/>
                  <a:gd name="T8" fmla="*/ 0 w 560"/>
                  <a:gd name="T9" fmla="*/ 157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0"/>
                  <a:gd name="T16" fmla="*/ 0 h 158"/>
                  <a:gd name="T17" fmla="*/ 560 w 560"/>
                  <a:gd name="T18" fmla="*/ 158 h 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0" h="158">
                    <a:moveTo>
                      <a:pt x="0" y="157"/>
                    </a:moveTo>
                    <a:lnTo>
                      <a:pt x="114" y="43"/>
                    </a:lnTo>
                    <a:lnTo>
                      <a:pt x="559" y="0"/>
                    </a:lnTo>
                    <a:lnTo>
                      <a:pt x="514" y="80"/>
                    </a:lnTo>
                    <a:lnTo>
                      <a:pt x="0" y="157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01" name="AutoShape 114" descr="Horizontal brick"/>
              <p:cNvSpPr>
                <a:spLocks noChangeArrowheads="1"/>
              </p:cNvSpPr>
              <p:nvPr/>
            </p:nvSpPr>
            <p:spPr bwMode="auto">
              <a:xfrm>
                <a:off x="648" y="3061"/>
                <a:ext cx="994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DDDAD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02" name="Freeform 115"/>
              <p:cNvSpPr>
                <a:spLocks/>
              </p:cNvSpPr>
              <p:nvPr/>
            </p:nvSpPr>
            <p:spPr bwMode="auto">
              <a:xfrm>
                <a:off x="1525" y="3057"/>
                <a:ext cx="120" cy="475"/>
              </a:xfrm>
              <a:custGeom>
                <a:avLst/>
                <a:gdLst>
                  <a:gd name="T0" fmla="*/ 1 w 120"/>
                  <a:gd name="T1" fmla="*/ 119 h 475"/>
                  <a:gd name="T2" fmla="*/ 119 w 120"/>
                  <a:gd name="T3" fmla="*/ 0 h 475"/>
                  <a:gd name="T4" fmla="*/ 119 w 120"/>
                  <a:gd name="T5" fmla="*/ 355 h 475"/>
                  <a:gd name="T6" fmla="*/ 0 w 120"/>
                  <a:gd name="T7" fmla="*/ 474 h 475"/>
                  <a:gd name="T8" fmla="*/ 1 w 120"/>
                  <a:gd name="T9" fmla="*/ 119 h 4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475"/>
                  <a:gd name="T17" fmla="*/ 120 w 120"/>
                  <a:gd name="T18" fmla="*/ 475 h 4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475">
                    <a:moveTo>
                      <a:pt x="1" y="119"/>
                    </a:moveTo>
                    <a:lnTo>
                      <a:pt x="119" y="0"/>
                    </a:lnTo>
                    <a:lnTo>
                      <a:pt x="119" y="355"/>
                    </a:lnTo>
                    <a:lnTo>
                      <a:pt x="0" y="474"/>
                    </a:lnTo>
                    <a:lnTo>
                      <a:pt x="1" y="119"/>
                    </a:lnTo>
                  </a:path>
                </a:pathLst>
              </a:custGeom>
              <a:solidFill>
                <a:srgbClr val="FCCE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03" name="AutoShape 116"/>
              <p:cNvSpPr>
                <a:spLocks noChangeArrowheads="1"/>
              </p:cNvSpPr>
              <p:nvPr/>
            </p:nvSpPr>
            <p:spPr bwMode="auto">
              <a:xfrm>
                <a:off x="694" y="3233"/>
                <a:ext cx="155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04" name="AutoShape 117"/>
              <p:cNvSpPr>
                <a:spLocks noChangeArrowheads="1"/>
              </p:cNvSpPr>
              <p:nvPr/>
            </p:nvSpPr>
            <p:spPr bwMode="auto">
              <a:xfrm>
                <a:off x="916" y="3233"/>
                <a:ext cx="156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05" name="Freeform 118"/>
              <p:cNvSpPr>
                <a:spLocks/>
              </p:cNvSpPr>
              <p:nvPr/>
            </p:nvSpPr>
            <p:spPr bwMode="auto">
              <a:xfrm>
                <a:off x="1560" y="3169"/>
                <a:ext cx="57" cy="289"/>
              </a:xfrm>
              <a:custGeom>
                <a:avLst/>
                <a:gdLst>
                  <a:gd name="T0" fmla="*/ 0 w 57"/>
                  <a:gd name="T1" fmla="*/ 288 h 289"/>
                  <a:gd name="T2" fmla="*/ 0 w 57"/>
                  <a:gd name="T3" fmla="*/ 61 h 289"/>
                  <a:gd name="T4" fmla="*/ 56 w 57"/>
                  <a:gd name="T5" fmla="*/ 0 h 289"/>
                  <a:gd name="T6" fmla="*/ 56 w 57"/>
                  <a:gd name="T7" fmla="*/ 232 h 289"/>
                  <a:gd name="T8" fmla="*/ 0 w 57"/>
                  <a:gd name="T9" fmla="*/ 288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289"/>
                  <a:gd name="T17" fmla="*/ 57 w 57"/>
                  <a:gd name="T18" fmla="*/ 289 h 2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289">
                    <a:moveTo>
                      <a:pt x="0" y="288"/>
                    </a:moveTo>
                    <a:lnTo>
                      <a:pt x="0" y="61"/>
                    </a:lnTo>
                    <a:lnTo>
                      <a:pt x="56" y="0"/>
                    </a:lnTo>
                    <a:lnTo>
                      <a:pt x="56" y="232"/>
                    </a:lnTo>
                    <a:lnTo>
                      <a:pt x="0" y="288"/>
                    </a:lnTo>
                  </a:path>
                </a:pathLst>
              </a:custGeom>
              <a:solidFill>
                <a:srgbClr val="0096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06" name="Rectangle 119"/>
              <p:cNvSpPr>
                <a:spLocks noChangeArrowheads="1"/>
              </p:cNvSpPr>
              <p:nvPr/>
            </p:nvSpPr>
            <p:spPr bwMode="auto">
              <a:xfrm>
                <a:off x="1564" y="3353"/>
                <a:ext cx="42" cy="93"/>
              </a:xfrm>
              <a:prstGeom prst="rect">
                <a:avLst/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07" name="AutoShape 120"/>
              <p:cNvSpPr>
                <a:spLocks noChangeArrowheads="1"/>
              </p:cNvSpPr>
              <p:nvPr/>
            </p:nvSpPr>
            <p:spPr bwMode="auto">
              <a:xfrm>
                <a:off x="1560" y="3353"/>
                <a:ext cx="406" cy="94"/>
              </a:xfrm>
              <a:prstGeom prst="cube">
                <a:avLst>
                  <a:gd name="adj" fmla="val 249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08" name="AutoShape 121"/>
              <p:cNvSpPr>
                <a:spLocks noChangeArrowheads="1"/>
              </p:cNvSpPr>
              <p:nvPr/>
            </p:nvSpPr>
            <p:spPr bwMode="auto">
              <a:xfrm>
                <a:off x="1601" y="3299"/>
                <a:ext cx="81" cy="70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09" name="AutoShape 122"/>
              <p:cNvSpPr>
                <a:spLocks noChangeArrowheads="1"/>
              </p:cNvSpPr>
              <p:nvPr/>
            </p:nvSpPr>
            <p:spPr bwMode="auto">
              <a:xfrm>
                <a:off x="1758" y="3295"/>
                <a:ext cx="82" cy="74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grpSp>
            <p:nvGrpSpPr>
              <p:cNvPr id="7" name="Group 123"/>
              <p:cNvGrpSpPr>
                <a:grpSpLocks/>
              </p:cNvGrpSpPr>
              <p:nvPr/>
            </p:nvGrpSpPr>
            <p:grpSpPr bwMode="auto">
              <a:xfrm>
                <a:off x="1931" y="3354"/>
                <a:ext cx="477" cy="176"/>
                <a:chOff x="2091" y="3029"/>
                <a:chExt cx="477" cy="176"/>
              </a:xfrm>
            </p:grpSpPr>
            <p:sp>
              <p:nvSpPr>
                <p:cNvPr id="16420" name="Freeform 124"/>
                <p:cNvSpPr>
                  <a:spLocks/>
                </p:cNvSpPr>
                <p:nvPr/>
              </p:nvSpPr>
              <p:spPr bwMode="auto">
                <a:xfrm>
                  <a:off x="2163" y="3131"/>
                  <a:ext cx="87" cy="70"/>
                </a:xfrm>
                <a:custGeom>
                  <a:avLst/>
                  <a:gdLst>
                    <a:gd name="T0" fmla="*/ 25 w 87"/>
                    <a:gd name="T1" fmla="*/ 0 h 70"/>
                    <a:gd name="T2" fmla="*/ 86 w 87"/>
                    <a:gd name="T3" fmla="*/ 37 h 70"/>
                    <a:gd name="T4" fmla="*/ 55 w 87"/>
                    <a:gd name="T5" fmla="*/ 69 h 70"/>
                    <a:gd name="T6" fmla="*/ 0 w 87"/>
                    <a:gd name="T7" fmla="*/ 45 h 70"/>
                    <a:gd name="T8" fmla="*/ 25 w 87"/>
                    <a:gd name="T9" fmla="*/ 0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7"/>
                    <a:gd name="T16" fmla="*/ 0 h 70"/>
                    <a:gd name="T17" fmla="*/ 87 w 87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7" h="70">
                      <a:moveTo>
                        <a:pt x="25" y="0"/>
                      </a:moveTo>
                      <a:lnTo>
                        <a:pt x="86" y="37"/>
                      </a:lnTo>
                      <a:lnTo>
                        <a:pt x="55" y="69"/>
                      </a:lnTo>
                      <a:lnTo>
                        <a:pt x="0" y="45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chemeClr val="bg2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6421" name="AutoShape 125"/>
                <p:cNvSpPr>
                  <a:spLocks noChangeArrowheads="1"/>
                </p:cNvSpPr>
                <p:nvPr/>
              </p:nvSpPr>
              <p:spPr bwMode="auto">
                <a:xfrm>
                  <a:off x="2115" y="3033"/>
                  <a:ext cx="398" cy="172"/>
                </a:xfrm>
                <a:prstGeom prst="cube">
                  <a:avLst>
                    <a:gd name="adj" fmla="val 24995"/>
                  </a:avLst>
                </a:prstGeom>
                <a:solidFill>
                  <a:srgbClr val="BC37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6422" name="Freeform 126"/>
                <p:cNvSpPr>
                  <a:spLocks/>
                </p:cNvSpPr>
                <p:nvPr/>
              </p:nvSpPr>
              <p:spPr bwMode="auto">
                <a:xfrm>
                  <a:off x="2091" y="3073"/>
                  <a:ext cx="369" cy="60"/>
                </a:xfrm>
                <a:custGeom>
                  <a:avLst/>
                  <a:gdLst>
                    <a:gd name="T0" fmla="*/ 23 w 369"/>
                    <a:gd name="T1" fmla="*/ 0 h 60"/>
                    <a:gd name="T2" fmla="*/ 0 w 369"/>
                    <a:gd name="T3" fmla="*/ 59 h 60"/>
                    <a:gd name="T4" fmla="*/ 342 w 369"/>
                    <a:gd name="T5" fmla="*/ 59 h 60"/>
                    <a:gd name="T6" fmla="*/ 368 w 369"/>
                    <a:gd name="T7" fmla="*/ 1 h 60"/>
                    <a:gd name="T8" fmla="*/ 23 w 369"/>
                    <a:gd name="T9" fmla="*/ 0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9"/>
                    <a:gd name="T16" fmla="*/ 0 h 60"/>
                    <a:gd name="T17" fmla="*/ 369 w 369"/>
                    <a:gd name="T18" fmla="*/ 60 h 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9" h="60">
                      <a:moveTo>
                        <a:pt x="23" y="0"/>
                      </a:moveTo>
                      <a:lnTo>
                        <a:pt x="0" y="59"/>
                      </a:lnTo>
                      <a:lnTo>
                        <a:pt x="342" y="59"/>
                      </a:lnTo>
                      <a:lnTo>
                        <a:pt x="368" y="1"/>
                      </a:lnTo>
                      <a:lnTo>
                        <a:pt x="23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6423" name="Freeform 127"/>
                <p:cNvSpPr>
                  <a:spLocks/>
                </p:cNvSpPr>
                <p:nvPr/>
              </p:nvSpPr>
              <p:spPr bwMode="auto">
                <a:xfrm>
                  <a:off x="2115" y="3029"/>
                  <a:ext cx="400" cy="45"/>
                </a:xfrm>
                <a:custGeom>
                  <a:avLst/>
                  <a:gdLst>
                    <a:gd name="T0" fmla="*/ 57 w 400"/>
                    <a:gd name="T1" fmla="*/ 0 h 45"/>
                    <a:gd name="T2" fmla="*/ 0 w 400"/>
                    <a:gd name="T3" fmla="*/ 44 h 45"/>
                    <a:gd name="T4" fmla="*/ 342 w 400"/>
                    <a:gd name="T5" fmla="*/ 44 h 45"/>
                    <a:gd name="T6" fmla="*/ 399 w 400"/>
                    <a:gd name="T7" fmla="*/ 0 h 45"/>
                    <a:gd name="T8" fmla="*/ 57 w 400"/>
                    <a:gd name="T9" fmla="*/ 0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0"/>
                    <a:gd name="T16" fmla="*/ 0 h 45"/>
                    <a:gd name="T17" fmla="*/ 400 w 400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0" h="45">
                      <a:moveTo>
                        <a:pt x="57" y="0"/>
                      </a:moveTo>
                      <a:lnTo>
                        <a:pt x="0" y="44"/>
                      </a:lnTo>
                      <a:lnTo>
                        <a:pt x="342" y="44"/>
                      </a:lnTo>
                      <a:lnTo>
                        <a:pt x="399" y="0"/>
                      </a:lnTo>
                      <a:lnTo>
                        <a:pt x="57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6424" name="Line 128"/>
                <p:cNvSpPr>
                  <a:spLocks noChangeShapeType="1"/>
                </p:cNvSpPr>
                <p:nvPr/>
              </p:nvSpPr>
              <p:spPr bwMode="auto">
                <a:xfrm>
                  <a:off x="2171" y="3033"/>
                  <a:ext cx="0" cy="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6425" name="Freeform 129"/>
                <p:cNvSpPr>
                  <a:spLocks/>
                </p:cNvSpPr>
                <p:nvPr/>
              </p:nvSpPr>
              <p:spPr bwMode="auto">
                <a:xfrm>
                  <a:off x="2463" y="3029"/>
                  <a:ext cx="105" cy="81"/>
                </a:xfrm>
                <a:custGeom>
                  <a:avLst/>
                  <a:gdLst>
                    <a:gd name="T0" fmla="*/ 55 w 105"/>
                    <a:gd name="T1" fmla="*/ 0 h 81"/>
                    <a:gd name="T2" fmla="*/ 0 w 105"/>
                    <a:gd name="T3" fmla="*/ 38 h 81"/>
                    <a:gd name="T4" fmla="*/ 41 w 105"/>
                    <a:gd name="T5" fmla="*/ 80 h 81"/>
                    <a:gd name="T6" fmla="*/ 104 w 105"/>
                    <a:gd name="T7" fmla="*/ 36 h 81"/>
                    <a:gd name="T8" fmla="*/ 55 w 105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5"/>
                    <a:gd name="T16" fmla="*/ 0 h 81"/>
                    <a:gd name="T17" fmla="*/ 105 w 105"/>
                    <a:gd name="T18" fmla="*/ 81 h 8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5" h="81">
                      <a:moveTo>
                        <a:pt x="55" y="0"/>
                      </a:moveTo>
                      <a:lnTo>
                        <a:pt x="0" y="38"/>
                      </a:lnTo>
                      <a:lnTo>
                        <a:pt x="41" y="80"/>
                      </a:lnTo>
                      <a:lnTo>
                        <a:pt x="104" y="36"/>
                      </a:lnTo>
                      <a:lnTo>
                        <a:pt x="55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sp>
            <p:nvSpPr>
              <p:cNvPr id="16411" name="AutoShape 130"/>
              <p:cNvSpPr>
                <a:spLocks noChangeArrowheads="1"/>
              </p:cNvSpPr>
              <p:nvPr/>
            </p:nvSpPr>
            <p:spPr bwMode="auto">
              <a:xfrm rot="2580000">
                <a:off x="1943" y="3306"/>
                <a:ext cx="81" cy="71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12" name="Freeform 131"/>
              <p:cNvSpPr>
                <a:spLocks/>
              </p:cNvSpPr>
              <p:nvPr/>
            </p:nvSpPr>
            <p:spPr bwMode="auto">
              <a:xfrm>
                <a:off x="648" y="3057"/>
                <a:ext cx="999" cy="121"/>
              </a:xfrm>
              <a:custGeom>
                <a:avLst/>
                <a:gdLst>
                  <a:gd name="T0" fmla="*/ 118 w 999"/>
                  <a:gd name="T1" fmla="*/ 2 h 121"/>
                  <a:gd name="T2" fmla="*/ 0 w 999"/>
                  <a:gd name="T3" fmla="*/ 120 h 121"/>
                  <a:gd name="T4" fmla="*/ 878 w 999"/>
                  <a:gd name="T5" fmla="*/ 120 h 121"/>
                  <a:gd name="T6" fmla="*/ 998 w 999"/>
                  <a:gd name="T7" fmla="*/ 0 h 121"/>
                  <a:gd name="T8" fmla="*/ 118 w 999"/>
                  <a:gd name="T9" fmla="*/ 2 h 1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9"/>
                  <a:gd name="T16" fmla="*/ 0 h 121"/>
                  <a:gd name="T17" fmla="*/ 999 w 999"/>
                  <a:gd name="T18" fmla="*/ 121 h 1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9" h="121">
                    <a:moveTo>
                      <a:pt x="118" y="2"/>
                    </a:moveTo>
                    <a:lnTo>
                      <a:pt x="0" y="120"/>
                    </a:lnTo>
                    <a:lnTo>
                      <a:pt x="878" y="120"/>
                    </a:lnTo>
                    <a:lnTo>
                      <a:pt x="998" y="0"/>
                    </a:lnTo>
                    <a:lnTo>
                      <a:pt x="118" y="2"/>
                    </a:lnTo>
                  </a:path>
                </a:pathLst>
              </a:custGeom>
              <a:solidFill>
                <a:srgbClr val="FEEDD3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13" name="AutoShape 132"/>
              <p:cNvSpPr>
                <a:spLocks noChangeArrowheads="1"/>
              </p:cNvSpPr>
              <p:nvPr/>
            </p:nvSpPr>
            <p:spPr bwMode="auto">
              <a:xfrm>
                <a:off x="1157" y="3222"/>
                <a:ext cx="318" cy="105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14" name="AutoShape 133"/>
              <p:cNvSpPr>
                <a:spLocks noChangeArrowheads="1"/>
              </p:cNvSpPr>
              <p:nvPr/>
            </p:nvSpPr>
            <p:spPr bwMode="auto">
              <a:xfrm>
                <a:off x="780" y="3377"/>
                <a:ext cx="490" cy="154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15" name="AutoShape 134"/>
              <p:cNvSpPr>
                <a:spLocks noChangeArrowheads="1"/>
              </p:cNvSpPr>
              <p:nvPr/>
            </p:nvSpPr>
            <p:spPr bwMode="auto">
              <a:xfrm>
                <a:off x="815" y="3397"/>
                <a:ext cx="423" cy="130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16" name="AutoShape 135"/>
              <p:cNvSpPr>
                <a:spLocks noChangeArrowheads="1"/>
              </p:cNvSpPr>
              <p:nvPr/>
            </p:nvSpPr>
            <p:spPr bwMode="auto">
              <a:xfrm>
                <a:off x="1170" y="3230"/>
                <a:ext cx="290" cy="87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17" name="AutoShape 136"/>
              <p:cNvSpPr>
                <a:spLocks noChangeArrowheads="1"/>
              </p:cNvSpPr>
              <p:nvPr/>
            </p:nvSpPr>
            <p:spPr bwMode="auto">
              <a:xfrm>
                <a:off x="930" y="3247"/>
                <a:ext cx="129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18" name="Rectangle 137"/>
              <p:cNvSpPr>
                <a:spLocks noChangeArrowheads="1"/>
              </p:cNvSpPr>
              <p:nvPr/>
            </p:nvSpPr>
            <p:spPr bwMode="auto">
              <a:xfrm>
                <a:off x="1566" y="3355"/>
                <a:ext cx="15" cy="17"/>
              </a:xfrm>
              <a:prstGeom prst="rect">
                <a:avLst/>
              </a:prstGeom>
              <a:solidFill>
                <a:srgbClr val="EF91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419" name="AutoShape 138"/>
              <p:cNvSpPr>
                <a:spLocks noChangeArrowheads="1"/>
              </p:cNvSpPr>
              <p:nvPr/>
            </p:nvSpPr>
            <p:spPr bwMode="auto">
              <a:xfrm>
                <a:off x="706" y="3247"/>
                <a:ext cx="127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16396" name="Rectangle 139"/>
            <p:cNvSpPr>
              <a:spLocks noChangeArrowheads="1"/>
            </p:cNvSpPr>
            <p:nvPr/>
          </p:nvSpPr>
          <p:spPr bwMode="auto">
            <a:xfrm>
              <a:off x="5340813" y="5347347"/>
              <a:ext cx="1635859" cy="66675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 dirty="0">
                  <a:latin typeface="+mj-lt"/>
                </a:rPr>
                <a:t>Warehouse</a:t>
              </a:r>
              <a:br>
                <a:rPr lang="en-US" sz="1800" b="1" dirty="0">
                  <a:latin typeface="+mj-lt"/>
                </a:rPr>
              </a:br>
              <a:r>
                <a:rPr lang="en-US" sz="1800" b="1" dirty="0">
                  <a:latin typeface="+mj-lt"/>
                </a:rPr>
                <a:t>(Site C)</a:t>
              </a:r>
            </a:p>
          </p:txBody>
        </p:sp>
        <p:sp>
          <p:nvSpPr>
            <p:cNvPr id="16397" name="Rectangle 140"/>
            <p:cNvSpPr>
              <a:spLocks noChangeArrowheads="1"/>
            </p:cNvSpPr>
            <p:nvPr/>
          </p:nvSpPr>
          <p:spPr bwMode="auto">
            <a:xfrm>
              <a:off x="1570250" y="5347347"/>
              <a:ext cx="1074294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 dirty="0">
                  <a:latin typeface="+mj-lt"/>
                </a:rPr>
                <a:t>Plant B</a:t>
              </a:r>
              <a:br>
                <a:rPr lang="en-US" sz="1800" b="1" dirty="0">
                  <a:latin typeface="+mj-lt"/>
                </a:rPr>
              </a:br>
              <a:r>
                <a:rPr lang="en-US" sz="1800" b="1" dirty="0">
                  <a:latin typeface="+mj-lt"/>
                </a:rPr>
                <a:t>(Site B)</a:t>
              </a:r>
            </a:p>
          </p:txBody>
        </p:sp>
      </p:grpSp>
      <p:sp>
        <p:nvSpPr>
          <p:cNvPr id="16398" name="Rectangle 141"/>
          <p:cNvSpPr>
            <a:spLocks noChangeArrowheads="1"/>
          </p:cNvSpPr>
          <p:nvPr/>
        </p:nvSpPr>
        <p:spPr bwMode="auto">
          <a:xfrm>
            <a:off x="1206259" y="1106547"/>
            <a:ext cx="1366502" cy="39562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1800" b="1" dirty="0">
                <a:solidFill>
                  <a:srgbClr val="003366"/>
                </a:solidFill>
                <a:latin typeface="+mj-lt"/>
              </a:rPr>
              <a:t>Entity 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Locations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QS-SU-130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00" y="1511300"/>
            <a:ext cx="3883025" cy="227965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400" dirty="0" smtClean="0"/>
              <a:t>A site can have multiple locations</a:t>
            </a:r>
            <a:br>
              <a:rPr lang="en-US" sz="2400" dirty="0" smtClean="0"/>
            </a:br>
            <a:endParaRPr lang="en-US" sz="2400" dirty="0" smtClean="0"/>
          </a:p>
          <a:p>
            <a:pPr eaLnBrk="1" hangingPunct="1"/>
            <a:r>
              <a:rPr lang="en-US" sz="2400" dirty="0" smtClean="0"/>
              <a:t>A location is a place where inventory is stored</a:t>
            </a:r>
          </a:p>
          <a:p>
            <a:pPr eaLnBrk="1" hangingPunct="1"/>
            <a:endParaRPr lang="en-US" sz="2400" dirty="0" smtClean="0"/>
          </a:p>
        </p:txBody>
      </p:sp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5868373" y="2022436"/>
            <a:ext cx="1275991" cy="48795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/>
            <a:r>
              <a:rPr lang="en-US" sz="2400" b="1" dirty="0">
                <a:solidFill>
                  <a:srgbClr val="003366"/>
                </a:solidFill>
                <a:latin typeface="+mj-lt"/>
              </a:rPr>
              <a:t>Plant A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213350" y="733386"/>
            <a:ext cx="2873375" cy="1173163"/>
            <a:chOff x="3200" y="472"/>
            <a:chExt cx="1810" cy="739"/>
          </a:xfrm>
        </p:grpSpPr>
        <p:sp>
          <p:nvSpPr>
            <p:cNvPr id="17436" name="Freeform 6"/>
            <p:cNvSpPr>
              <a:spLocks/>
            </p:cNvSpPr>
            <p:nvPr/>
          </p:nvSpPr>
          <p:spPr bwMode="auto">
            <a:xfrm>
              <a:off x="4306" y="86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7437" name="AutoShape 7"/>
            <p:cNvSpPr>
              <a:spLocks noChangeArrowheads="1"/>
            </p:cNvSpPr>
            <p:nvPr/>
          </p:nvSpPr>
          <p:spPr bwMode="auto">
            <a:xfrm>
              <a:off x="3200" y="91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7438" name="AutoShape 8"/>
            <p:cNvSpPr>
              <a:spLocks noChangeArrowheads="1"/>
            </p:cNvSpPr>
            <p:nvPr/>
          </p:nvSpPr>
          <p:spPr bwMode="auto">
            <a:xfrm>
              <a:off x="3572" y="72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7439" name="AutoShape 9"/>
            <p:cNvSpPr>
              <a:spLocks noChangeArrowheads="1"/>
            </p:cNvSpPr>
            <p:nvPr/>
          </p:nvSpPr>
          <p:spPr bwMode="auto">
            <a:xfrm>
              <a:off x="4150" y="91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7440" name="AutoShape 10"/>
            <p:cNvSpPr>
              <a:spLocks noChangeArrowheads="1"/>
            </p:cNvSpPr>
            <p:nvPr/>
          </p:nvSpPr>
          <p:spPr bwMode="auto">
            <a:xfrm>
              <a:off x="3946" y="91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7441" name="Rectangle 11"/>
            <p:cNvSpPr>
              <a:spLocks noChangeArrowheads="1"/>
            </p:cNvSpPr>
            <p:nvPr/>
          </p:nvSpPr>
          <p:spPr bwMode="auto">
            <a:xfrm>
              <a:off x="3682" y="105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7442" name="Rectangle 12"/>
            <p:cNvSpPr>
              <a:spLocks noChangeArrowheads="1"/>
            </p:cNvSpPr>
            <p:nvPr/>
          </p:nvSpPr>
          <p:spPr bwMode="auto">
            <a:xfrm>
              <a:off x="4083" y="106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7443" name="AutoShape 13"/>
            <p:cNvSpPr>
              <a:spLocks noChangeArrowheads="1"/>
            </p:cNvSpPr>
            <p:nvPr/>
          </p:nvSpPr>
          <p:spPr bwMode="auto">
            <a:xfrm>
              <a:off x="3727" y="91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7444" name="Rectangle 14"/>
            <p:cNvSpPr>
              <a:spLocks noChangeArrowheads="1"/>
            </p:cNvSpPr>
            <p:nvPr/>
          </p:nvSpPr>
          <p:spPr bwMode="auto">
            <a:xfrm>
              <a:off x="3291" y="103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7445" name="AutoShape 15" descr="Horizontal brick"/>
            <p:cNvSpPr>
              <a:spLocks noChangeArrowheads="1"/>
            </p:cNvSpPr>
            <p:nvPr/>
          </p:nvSpPr>
          <p:spPr bwMode="auto">
            <a:xfrm>
              <a:off x="3430" y="47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7446" name="AutoShape 16"/>
            <p:cNvSpPr>
              <a:spLocks noChangeArrowheads="1"/>
            </p:cNvSpPr>
            <p:nvPr/>
          </p:nvSpPr>
          <p:spPr bwMode="auto">
            <a:xfrm>
              <a:off x="3904" y="70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7447" name="AutoShape 17"/>
            <p:cNvSpPr>
              <a:spLocks noChangeArrowheads="1"/>
            </p:cNvSpPr>
            <p:nvPr/>
          </p:nvSpPr>
          <p:spPr bwMode="auto">
            <a:xfrm>
              <a:off x="4221" y="65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7448" name="Freeform 18"/>
            <p:cNvSpPr>
              <a:spLocks/>
            </p:cNvSpPr>
            <p:nvPr/>
          </p:nvSpPr>
          <p:spPr bwMode="auto">
            <a:xfrm>
              <a:off x="4426" y="72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3438525" y="2751099"/>
            <a:ext cx="4903788" cy="3057525"/>
            <a:chOff x="2166" y="1923"/>
            <a:chExt cx="3089" cy="1926"/>
          </a:xfrm>
        </p:grpSpPr>
        <p:grpSp>
          <p:nvGrpSpPr>
            <p:cNvPr id="4" name="Group 20"/>
            <p:cNvGrpSpPr>
              <a:grpSpLocks/>
            </p:cNvGrpSpPr>
            <p:nvPr/>
          </p:nvGrpSpPr>
          <p:grpSpPr bwMode="auto">
            <a:xfrm>
              <a:off x="2166" y="2548"/>
              <a:ext cx="776" cy="798"/>
              <a:chOff x="2166" y="2548"/>
              <a:chExt cx="776" cy="798"/>
            </a:xfrm>
          </p:grpSpPr>
          <p:sp>
            <p:nvSpPr>
              <p:cNvPr id="17430" name="Rectangle 21"/>
              <p:cNvSpPr>
                <a:spLocks noChangeArrowheads="1"/>
              </p:cNvSpPr>
              <p:nvPr/>
            </p:nvSpPr>
            <p:spPr bwMode="auto">
              <a:xfrm>
                <a:off x="2781" y="2548"/>
                <a:ext cx="161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31" name="Rectangle 22"/>
              <p:cNvSpPr>
                <a:spLocks noChangeArrowheads="1"/>
              </p:cNvSpPr>
              <p:nvPr/>
            </p:nvSpPr>
            <p:spPr bwMode="auto">
              <a:xfrm>
                <a:off x="2236" y="2548"/>
                <a:ext cx="545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 dirty="0">
                    <a:latin typeface="+mj-lt"/>
                  </a:rPr>
                  <a:t>Loading</a:t>
                </a:r>
              </a:p>
            </p:txBody>
          </p:sp>
          <p:sp>
            <p:nvSpPr>
              <p:cNvPr id="17432" name="Rectangle 23"/>
              <p:cNvSpPr>
                <a:spLocks noChangeArrowheads="1"/>
              </p:cNvSpPr>
              <p:nvPr/>
            </p:nvSpPr>
            <p:spPr bwMode="auto">
              <a:xfrm>
                <a:off x="2166" y="2640"/>
                <a:ext cx="70" cy="613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33" name="Rectangle 24"/>
              <p:cNvSpPr>
                <a:spLocks noChangeArrowheads="1"/>
              </p:cNvSpPr>
              <p:nvPr/>
            </p:nvSpPr>
            <p:spPr bwMode="auto">
              <a:xfrm>
                <a:off x="2208" y="2645"/>
                <a:ext cx="47" cy="60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34" name="Rectangle 25"/>
              <p:cNvSpPr>
                <a:spLocks noChangeArrowheads="1"/>
              </p:cNvSpPr>
              <p:nvPr/>
            </p:nvSpPr>
            <p:spPr bwMode="auto">
              <a:xfrm>
                <a:off x="2761" y="2551"/>
                <a:ext cx="47" cy="16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35" name="Rectangle 26"/>
              <p:cNvSpPr>
                <a:spLocks noChangeArrowheads="1"/>
              </p:cNvSpPr>
              <p:nvPr/>
            </p:nvSpPr>
            <p:spPr bwMode="auto">
              <a:xfrm>
                <a:off x="2758" y="3125"/>
                <a:ext cx="47" cy="218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17417" name="Rectangle 27"/>
            <p:cNvSpPr>
              <a:spLocks noChangeArrowheads="1"/>
            </p:cNvSpPr>
            <p:nvPr/>
          </p:nvSpPr>
          <p:spPr bwMode="auto">
            <a:xfrm>
              <a:off x="4765" y="2325"/>
              <a:ext cx="490" cy="1524"/>
            </a:xfrm>
            <a:prstGeom prst="rect">
              <a:avLst/>
            </a:prstGeom>
            <a:solidFill>
              <a:srgbClr val="FAF1F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300" dirty="0">
                  <a:latin typeface="+mj-lt"/>
                </a:rPr>
                <a:t>Inventory</a:t>
              </a:r>
            </a:p>
            <a:p>
              <a:pPr algn="ctr" eaLnBrk="0" hangingPunct="0"/>
              <a:r>
                <a:rPr lang="en-US" sz="1300" dirty="0">
                  <a:latin typeface="+mj-lt"/>
                </a:rPr>
                <a:t>1</a:t>
              </a:r>
              <a:endParaRPr lang="en-US" sz="2400" dirty="0">
                <a:latin typeface="+mj-lt"/>
              </a:endParaRPr>
            </a:p>
          </p:txBody>
        </p:sp>
        <p:sp>
          <p:nvSpPr>
            <p:cNvPr id="17418" name="Rectangle 28"/>
            <p:cNvSpPr>
              <a:spLocks noChangeArrowheads="1"/>
            </p:cNvSpPr>
            <p:nvPr/>
          </p:nvSpPr>
          <p:spPr bwMode="auto">
            <a:xfrm>
              <a:off x="2942" y="1923"/>
              <a:ext cx="1739" cy="4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 dirty="0">
                  <a:latin typeface="+mj-lt"/>
                </a:rPr>
                <a:t>Inspection</a:t>
              </a:r>
            </a:p>
          </p:txBody>
        </p:sp>
        <p:sp>
          <p:nvSpPr>
            <p:cNvPr id="17419" name="Rectangle 29"/>
            <p:cNvSpPr>
              <a:spLocks noChangeArrowheads="1"/>
            </p:cNvSpPr>
            <p:nvPr/>
          </p:nvSpPr>
          <p:spPr bwMode="auto">
            <a:xfrm>
              <a:off x="2942" y="3429"/>
              <a:ext cx="2047" cy="420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 dirty="0">
                  <a:latin typeface="+mj-lt"/>
                </a:rPr>
                <a:t>Inventory 2</a:t>
              </a:r>
            </a:p>
          </p:txBody>
        </p:sp>
        <p:grpSp>
          <p:nvGrpSpPr>
            <p:cNvPr id="5" name="Group 30"/>
            <p:cNvGrpSpPr>
              <a:grpSpLocks/>
            </p:cNvGrpSpPr>
            <p:nvPr/>
          </p:nvGrpSpPr>
          <p:grpSpPr bwMode="auto">
            <a:xfrm>
              <a:off x="4393" y="1923"/>
              <a:ext cx="861" cy="402"/>
              <a:chOff x="4393" y="1923"/>
              <a:chExt cx="861" cy="402"/>
            </a:xfrm>
          </p:grpSpPr>
          <p:sp>
            <p:nvSpPr>
              <p:cNvPr id="17427" name="Rectangle 31"/>
              <p:cNvSpPr>
                <a:spLocks noChangeArrowheads="1"/>
              </p:cNvSpPr>
              <p:nvPr/>
            </p:nvSpPr>
            <p:spPr bwMode="auto">
              <a:xfrm>
                <a:off x="4681" y="1923"/>
                <a:ext cx="573" cy="40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 dirty="0">
                    <a:latin typeface="+mj-lt"/>
                  </a:rPr>
                  <a:t>Scrap</a:t>
                </a:r>
              </a:p>
            </p:txBody>
          </p:sp>
          <p:sp>
            <p:nvSpPr>
              <p:cNvPr id="17428" name="Rectangle 32"/>
              <p:cNvSpPr>
                <a:spLocks noChangeArrowheads="1"/>
              </p:cNvSpPr>
              <p:nvPr/>
            </p:nvSpPr>
            <p:spPr bwMode="auto">
              <a:xfrm>
                <a:off x="4393" y="1923"/>
                <a:ext cx="288" cy="19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29" name="Rectangle 33"/>
              <p:cNvSpPr>
                <a:spLocks noChangeArrowheads="1"/>
              </p:cNvSpPr>
              <p:nvPr/>
            </p:nvSpPr>
            <p:spPr bwMode="auto">
              <a:xfrm>
                <a:off x="4657" y="1928"/>
                <a:ext cx="47" cy="182"/>
              </a:xfrm>
              <a:prstGeom prst="rect">
                <a:avLst/>
              </a:prstGeom>
              <a:solidFill>
                <a:srgbClr val="EAF2F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</p:grpSp>
        <p:grpSp>
          <p:nvGrpSpPr>
            <p:cNvPr id="6" name="Group 34"/>
            <p:cNvGrpSpPr>
              <a:grpSpLocks/>
            </p:cNvGrpSpPr>
            <p:nvPr/>
          </p:nvGrpSpPr>
          <p:grpSpPr bwMode="auto">
            <a:xfrm>
              <a:off x="2781" y="2325"/>
              <a:ext cx="1984" cy="1230"/>
              <a:chOff x="2781" y="2325"/>
              <a:chExt cx="1984" cy="1230"/>
            </a:xfrm>
          </p:grpSpPr>
          <p:sp>
            <p:nvSpPr>
              <p:cNvPr id="17422" name="Rectangle 35"/>
              <p:cNvSpPr>
                <a:spLocks noChangeArrowheads="1"/>
              </p:cNvSpPr>
              <p:nvPr/>
            </p:nvSpPr>
            <p:spPr bwMode="auto">
              <a:xfrm>
                <a:off x="2942" y="2325"/>
                <a:ext cx="1823" cy="1104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 dirty="0">
                    <a:latin typeface="+mj-lt"/>
                  </a:rPr>
                  <a:t>Manufacturing Area (WIP)</a:t>
                </a:r>
              </a:p>
              <a:p>
                <a:pPr algn="ctr" eaLnBrk="0" hangingPunct="0"/>
                <a:endParaRPr lang="en-US" sz="2400" dirty="0">
                  <a:latin typeface="+mj-lt"/>
                </a:endParaRPr>
              </a:p>
            </p:txBody>
          </p:sp>
          <p:sp>
            <p:nvSpPr>
              <p:cNvPr id="17423" name="Rectangle 36"/>
              <p:cNvSpPr>
                <a:spLocks noChangeArrowheads="1"/>
              </p:cNvSpPr>
              <p:nvPr/>
            </p:nvSpPr>
            <p:spPr bwMode="auto">
              <a:xfrm>
                <a:off x="2781" y="2719"/>
                <a:ext cx="161" cy="401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24" name="Rectangle 37"/>
              <p:cNvSpPr>
                <a:spLocks noChangeArrowheads="1"/>
              </p:cNvSpPr>
              <p:nvPr/>
            </p:nvSpPr>
            <p:spPr bwMode="auto">
              <a:xfrm>
                <a:off x="3389" y="3429"/>
                <a:ext cx="602" cy="126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25" name="Rectangle 38"/>
              <p:cNvSpPr>
                <a:spLocks noChangeArrowheads="1"/>
              </p:cNvSpPr>
              <p:nvPr/>
            </p:nvSpPr>
            <p:spPr bwMode="auto">
              <a:xfrm>
                <a:off x="3393" y="3412"/>
                <a:ext cx="595" cy="47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26" name="Rectangle 39"/>
              <p:cNvSpPr>
                <a:spLocks noChangeArrowheads="1"/>
              </p:cNvSpPr>
              <p:nvPr/>
            </p:nvSpPr>
            <p:spPr bwMode="auto">
              <a:xfrm>
                <a:off x="2918" y="2724"/>
                <a:ext cx="47" cy="392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Inventory Status Codes</a:t>
            </a:r>
            <a:endParaRPr lang="en-US" dirty="0"/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QS-SU-140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2106613" y="2882842"/>
            <a:ext cx="4903787" cy="3057525"/>
            <a:chOff x="2166" y="1923"/>
            <a:chExt cx="3089" cy="1926"/>
          </a:xfrm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2166" y="2548"/>
              <a:ext cx="776" cy="798"/>
              <a:chOff x="2166" y="2548"/>
              <a:chExt cx="776" cy="798"/>
            </a:xfrm>
          </p:grpSpPr>
          <p:sp>
            <p:nvSpPr>
              <p:cNvPr id="18461" name="Rectangle 20"/>
              <p:cNvSpPr>
                <a:spLocks noChangeArrowheads="1"/>
              </p:cNvSpPr>
              <p:nvPr/>
            </p:nvSpPr>
            <p:spPr bwMode="auto">
              <a:xfrm>
                <a:off x="2781" y="2548"/>
                <a:ext cx="161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462" name="Rectangle 21"/>
              <p:cNvSpPr>
                <a:spLocks noChangeArrowheads="1"/>
              </p:cNvSpPr>
              <p:nvPr/>
            </p:nvSpPr>
            <p:spPr bwMode="auto">
              <a:xfrm>
                <a:off x="2236" y="2548"/>
                <a:ext cx="545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 dirty="0">
                    <a:latin typeface="+mj-lt"/>
                  </a:rPr>
                  <a:t>Loading</a:t>
                </a:r>
              </a:p>
            </p:txBody>
          </p:sp>
          <p:sp>
            <p:nvSpPr>
              <p:cNvPr id="18463" name="Rectangle 22"/>
              <p:cNvSpPr>
                <a:spLocks noChangeArrowheads="1"/>
              </p:cNvSpPr>
              <p:nvPr/>
            </p:nvSpPr>
            <p:spPr bwMode="auto">
              <a:xfrm>
                <a:off x="2166" y="2640"/>
                <a:ext cx="70" cy="613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464" name="Rectangle 23"/>
              <p:cNvSpPr>
                <a:spLocks noChangeArrowheads="1"/>
              </p:cNvSpPr>
              <p:nvPr/>
            </p:nvSpPr>
            <p:spPr bwMode="auto">
              <a:xfrm>
                <a:off x="2208" y="2645"/>
                <a:ext cx="47" cy="60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465" name="Rectangle 24"/>
              <p:cNvSpPr>
                <a:spLocks noChangeArrowheads="1"/>
              </p:cNvSpPr>
              <p:nvPr/>
            </p:nvSpPr>
            <p:spPr bwMode="auto">
              <a:xfrm>
                <a:off x="2761" y="2551"/>
                <a:ext cx="47" cy="16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466" name="Rectangle 25"/>
              <p:cNvSpPr>
                <a:spLocks noChangeArrowheads="1"/>
              </p:cNvSpPr>
              <p:nvPr/>
            </p:nvSpPr>
            <p:spPr bwMode="auto">
              <a:xfrm>
                <a:off x="2758" y="3125"/>
                <a:ext cx="47" cy="218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18448" name="Rectangle 26"/>
            <p:cNvSpPr>
              <a:spLocks noChangeArrowheads="1"/>
            </p:cNvSpPr>
            <p:nvPr/>
          </p:nvSpPr>
          <p:spPr bwMode="auto">
            <a:xfrm>
              <a:off x="4765" y="2325"/>
              <a:ext cx="490" cy="1524"/>
            </a:xfrm>
            <a:prstGeom prst="rect">
              <a:avLst/>
            </a:prstGeom>
            <a:solidFill>
              <a:srgbClr val="FAF1F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300" dirty="0">
                  <a:latin typeface="+mj-lt"/>
                </a:rPr>
                <a:t>Inventory</a:t>
              </a:r>
            </a:p>
            <a:p>
              <a:pPr algn="ctr" eaLnBrk="0" hangingPunct="0"/>
              <a:r>
                <a:rPr lang="en-US" sz="1300" dirty="0">
                  <a:latin typeface="+mj-lt"/>
                </a:rPr>
                <a:t>1</a:t>
              </a:r>
              <a:endParaRPr lang="en-US" sz="2400" dirty="0">
                <a:latin typeface="+mj-lt"/>
              </a:endParaRPr>
            </a:p>
          </p:txBody>
        </p:sp>
        <p:sp>
          <p:nvSpPr>
            <p:cNvPr id="18449" name="Rectangle 27"/>
            <p:cNvSpPr>
              <a:spLocks noChangeArrowheads="1"/>
            </p:cNvSpPr>
            <p:nvPr/>
          </p:nvSpPr>
          <p:spPr bwMode="auto">
            <a:xfrm>
              <a:off x="2942" y="1923"/>
              <a:ext cx="1739" cy="4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 dirty="0">
                  <a:latin typeface="+mj-lt"/>
                </a:rPr>
                <a:t>Inspection</a:t>
              </a:r>
            </a:p>
          </p:txBody>
        </p:sp>
        <p:sp>
          <p:nvSpPr>
            <p:cNvPr id="18450" name="Rectangle 28"/>
            <p:cNvSpPr>
              <a:spLocks noChangeArrowheads="1"/>
            </p:cNvSpPr>
            <p:nvPr/>
          </p:nvSpPr>
          <p:spPr bwMode="auto">
            <a:xfrm>
              <a:off x="2942" y="3429"/>
              <a:ext cx="2047" cy="420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 dirty="0">
                  <a:latin typeface="+mj-lt"/>
                </a:rPr>
                <a:t>Inventory 2</a:t>
              </a:r>
            </a:p>
          </p:txBody>
        </p:sp>
        <p:grpSp>
          <p:nvGrpSpPr>
            <p:cNvPr id="4" name="Group 29"/>
            <p:cNvGrpSpPr>
              <a:grpSpLocks/>
            </p:cNvGrpSpPr>
            <p:nvPr/>
          </p:nvGrpSpPr>
          <p:grpSpPr bwMode="auto">
            <a:xfrm>
              <a:off x="4393" y="1923"/>
              <a:ext cx="861" cy="402"/>
              <a:chOff x="4393" y="1923"/>
              <a:chExt cx="861" cy="402"/>
            </a:xfrm>
          </p:grpSpPr>
          <p:sp>
            <p:nvSpPr>
              <p:cNvPr id="18458" name="Rectangle 30"/>
              <p:cNvSpPr>
                <a:spLocks noChangeArrowheads="1"/>
              </p:cNvSpPr>
              <p:nvPr/>
            </p:nvSpPr>
            <p:spPr bwMode="auto">
              <a:xfrm>
                <a:off x="4681" y="1923"/>
                <a:ext cx="573" cy="40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 dirty="0">
                    <a:latin typeface="+mj-lt"/>
                  </a:rPr>
                  <a:t>Scrap</a:t>
                </a:r>
              </a:p>
            </p:txBody>
          </p:sp>
          <p:sp>
            <p:nvSpPr>
              <p:cNvPr id="18459" name="Rectangle 31"/>
              <p:cNvSpPr>
                <a:spLocks noChangeArrowheads="1"/>
              </p:cNvSpPr>
              <p:nvPr/>
            </p:nvSpPr>
            <p:spPr bwMode="auto">
              <a:xfrm>
                <a:off x="4393" y="1923"/>
                <a:ext cx="288" cy="19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460" name="Rectangle 32"/>
              <p:cNvSpPr>
                <a:spLocks noChangeArrowheads="1"/>
              </p:cNvSpPr>
              <p:nvPr/>
            </p:nvSpPr>
            <p:spPr bwMode="auto">
              <a:xfrm>
                <a:off x="4657" y="1928"/>
                <a:ext cx="47" cy="182"/>
              </a:xfrm>
              <a:prstGeom prst="rect">
                <a:avLst/>
              </a:prstGeom>
              <a:solidFill>
                <a:srgbClr val="EAF2F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</p:grpSp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2781" y="2325"/>
              <a:ext cx="1984" cy="1230"/>
              <a:chOff x="2781" y="2325"/>
              <a:chExt cx="1984" cy="1230"/>
            </a:xfrm>
          </p:grpSpPr>
          <p:sp>
            <p:nvSpPr>
              <p:cNvPr id="18453" name="Rectangle 34"/>
              <p:cNvSpPr>
                <a:spLocks noChangeArrowheads="1"/>
              </p:cNvSpPr>
              <p:nvPr/>
            </p:nvSpPr>
            <p:spPr bwMode="auto">
              <a:xfrm>
                <a:off x="2942" y="2325"/>
                <a:ext cx="1823" cy="1104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 dirty="0">
                    <a:latin typeface="+mj-lt"/>
                  </a:rPr>
                  <a:t>Manufacturing Area (WIP)</a:t>
                </a:r>
              </a:p>
              <a:p>
                <a:pPr algn="ctr" eaLnBrk="0" hangingPunct="0"/>
                <a:endParaRPr lang="en-US" sz="2400" dirty="0">
                  <a:latin typeface="+mj-lt"/>
                </a:endParaRPr>
              </a:p>
            </p:txBody>
          </p:sp>
          <p:sp>
            <p:nvSpPr>
              <p:cNvPr id="18454" name="Rectangle 35"/>
              <p:cNvSpPr>
                <a:spLocks noChangeArrowheads="1"/>
              </p:cNvSpPr>
              <p:nvPr/>
            </p:nvSpPr>
            <p:spPr bwMode="auto">
              <a:xfrm>
                <a:off x="2781" y="2719"/>
                <a:ext cx="161" cy="401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455" name="Rectangle 36"/>
              <p:cNvSpPr>
                <a:spLocks noChangeArrowheads="1"/>
              </p:cNvSpPr>
              <p:nvPr/>
            </p:nvSpPr>
            <p:spPr bwMode="auto">
              <a:xfrm>
                <a:off x="3389" y="3429"/>
                <a:ext cx="602" cy="126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456" name="Rectangle 37"/>
              <p:cNvSpPr>
                <a:spLocks noChangeArrowheads="1"/>
              </p:cNvSpPr>
              <p:nvPr/>
            </p:nvSpPr>
            <p:spPr bwMode="auto">
              <a:xfrm>
                <a:off x="3393" y="3412"/>
                <a:ext cx="595" cy="47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457" name="Rectangle 38"/>
              <p:cNvSpPr>
                <a:spLocks noChangeArrowheads="1"/>
              </p:cNvSpPr>
              <p:nvPr/>
            </p:nvSpPr>
            <p:spPr bwMode="auto">
              <a:xfrm>
                <a:off x="2918" y="2724"/>
                <a:ext cx="47" cy="392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</p:grpSp>
      </p:grpSp>
      <p:sp>
        <p:nvSpPr>
          <p:cNvPr id="18436" name="Rectangle 40"/>
          <p:cNvSpPr>
            <a:spLocks noChangeArrowheads="1"/>
          </p:cNvSpPr>
          <p:nvPr/>
        </p:nvSpPr>
        <p:spPr bwMode="auto">
          <a:xfrm>
            <a:off x="2840038" y="1220729"/>
            <a:ext cx="4060634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marL="228600" indent="-228600" algn="ctr" eaLnBrk="0" hangingPunct="0">
              <a:buClr>
                <a:srgbClr val="AF9F89"/>
              </a:buClr>
            </a:pPr>
            <a:r>
              <a:rPr lang="en-US" sz="1800" dirty="0">
                <a:latin typeface="+mj-lt"/>
              </a:rPr>
              <a:t>Inventory status code = Scrap</a:t>
            </a:r>
          </a:p>
        </p:txBody>
      </p:sp>
      <p:graphicFrame>
        <p:nvGraphicFramePr>
          <p:cNvPr id="409744" name="Group 144"/>
          <p:cNvGraphicFramePr>
            <a:graphicFrameLocks noGrp="1"/>
          </p:cNvGraphicFramePr>
          <p:nvPr/>
        </p:nvGraphicFramePr>
        <p:xfrm>
          <a:off x="3669791" y="1751464"/>
          <a:ext cx="1832483" cy="850392"/>
        </p:xfrm>
        <a:graphic>
          <a:graphicData uri="http://schemas.openxmlformats.org/drawingml/2006/table">
            <a:tbl>
              <a:tblPr/>
              <a:tblGrid>
                <a:gridCol w="1222163"/>
                <a:gridCol w="610320"/>
              </a:tblGrid>
              <a:tr h="1845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Available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45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Nettable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45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Overissue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444" name="Rectangle 115"/>
          <p:cNvSpPr>
            <a:spLocks noChangeArrowheads="1"/>
          </p:cNvSpPr>
          <p:nvPr/>
        </p:nvSpPr>
        <p:spPr bwMode="auto">
          <a:xfrm>
            <a:off x="6483350" y="2909829"/>
            <a:ext cx="527050" cy="190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cxnSp>
        <p:nvCxnSpPr>
          <p:cNvPr id="18445" name="AutoShape 116"/>
          <p:cNvCxnSpPr>
            <a:cxnSpLocks noChangeShapeType="1"/>
            <a:stCxn id="18436" idx="3"/>
            <a:endCxn id="18444" idx="0"/>
          </p:cNvCxnSpPr>
          <p:nvPr/>
        </p:nvCxnSpPr>
        <p:spPr bwMode="auto">
          <a:xfrm flipH="1">
            <a:off x="6746875" y="1404113"/>
            <a:ext cx="153797" cy="1505716"/>
          </a:xfrm>
          <a:prstGeom prst="bentConnector4">
            <a:avLst>
              <a:gd name="adj1" fmla="val -148637"/>
              <a:gd name="adj2" fmla="val 56090"/>
            </a:avLst>
          </a:prstGeom>
          <a:noFill/>
          <a:ln w="38100">
            <a:solidFill>
              <a:srgbClr val="80808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Security Setup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QS-SU-100</a:t>
            </a:r>
          </a:p>
        </p:txBody>
      </p:sp>
      <p:pic>
        <p:nvPicPr>
          <p:cNvPr id="389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9072" y="1099225"/>
            <a:ext cx="5620512" cy="50606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/>
            <a:r>
              <a:rPr lang="en-US" altLang="zh-CN" dirty="0" smtClean="0">
                <a:ea typeface="宋体" pitchFamily="2" charset="-122"/>
              </a:rPr>
              <a:t>Set up role</a:t>
            </a:r>
          </a:p>
          <a:p>
            <a:pPr marL="533400" indent="-533400" eaLnBrk="1" hangingPunct="1"/>
            <a:r>
              <a:rPr lang="en-US" altLang="zh-CN" dirty="0" smtClean="0">
                <a:ea typeface="宋体" pitchFamily="2" charset="-122"/>
              </a:rPr>
              <a:t>Add permissions to the role</a:t>
            </a: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609600" indent="-609600" eaLnBrk="1" hangingPunct="1"/>
            <a:r>
              <a:rPr lang="en-US" altLang="zh-CN" dirty="0" smtClean="0">
                <a:ea typeface="宋体" pitchFamily="2" charset="-122"/>
              </a:rPr>
              <a:t>Set Up Roles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QS—SU-102</a:t>
            </a:r>
          </a:p>
        </p:txBody>
      </p:sp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600" y="2084388"/>
            <a:ext cx="5146675" cy="2735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994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7988" y="2263775"/>
            <a:ext cx="4772025" cy="3733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Set Up Users 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QS-SU-103</a:t>
            </a:r>
          </a:p>
        </p:txBody>
      </p:sp>
      <p:pic>
        <p:nvPicPr>
          <p:cNvPr id="3994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072680"/>
            <a:ext cx="731361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Set Up User Access 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QS-SU-104</a:t>
            </a:r>
          </a:p>
        </p:txBody>
      </p:sp>
      <p:pic>
        <p:nvPicPr>
          <p:cNvPr id="40964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313" y="1958407"/>
            <a:ext cx="7951787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Link It All Together 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QS-SU-105</a:t>
            </a:r>
          </a:p>
        </p:txBody>
      </p:sp>
      <p:pic>
        <p:nvPicPr>
          <p:cNvPr id="41988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30014"/>
            <a:ext cx="7808913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812800" y="2082800"/>
            <a:ext cx="4650740" cy="635000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QMI </a:t>
            </a:r>
            <a:r>
              <a:rPr lang="en-US" dirty="0"/>
              <a:t>Company Structure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QS-SU-141</a:t>
            </a:r>
            <a:endParaRPr lang="en-US" dirty="0"/>
          </a:p>
        </p:txBody>
      </p:sp>
      <p:cxnSp>
        <p:nvCxnSpPr>
          <p:cNvPr id="3076" name="_s3076"/>
          <p:cNvCxnSpPr>
            <a:cxnSpLocks noChangeShapeType="1"/>
            <a:stCxn id="22" idx="0"/>
          </p:cNvCxnSpPr>
          <p:nvPr/>
        </p:nvCxnSpPr>
        <p:spPr bwMode="auto">
          <a:xfrm rot="5400000" flipH="1">
            <a:off x="5870442" y="1621469"/>
            <a:ext cx="1010602" cy="3631857"/>
          </a:xfrm>
          <a:prstGeom prst="bentConnector3">
            <a:avLst>
              <a:gd name="adj1" fmla="val 11301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3077" name="_s3077"/>
          <p:cNvCxnSpPr>
            <a:cxnSpLocks noChangeShapeType="1"/>
            <a:stCxn id="21" idx="0"/>
          </p:cNvCxnSpPr>
          <p:nvPr/>
        </p:nvCxnSpPr>
        <p:spPr bwMode="auto">
          <a:xfrm rot="5400000" flipH="1">
            <a:off x="5351458" y="2140452"/>
            <a:ext cx="1010602" cy="2593889"/>
          </a:xfrm>
          <a:prstGeom prst="bentConnector3">
            <a:avLst>
              <a:gd name="adj1" fmla="val 11301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3078" name="_s3078"/>
          <p:cNvCxnSpPr>
            <a:cxnSpLocks noChangeShapeType="1"/>
            <a:stCxn id="20" idx="0"/>
          </p:cNvCxnSpPr>
          <p:nvPr/>
        </p:nvCxnSpPr>
        <p:spPr bwMode="auto">
          <a:xfrm rot="5400000" flipH="1">
            <a:off x="4832474" y="2662430"/>
            <a:ext cx="1010602" cy="1556951"/>
          </a:xfrm>
          <a:prstGeom prst="bentConnector3">
            <a:avLst>
              <a:gd name="adj1" fmla="val 11301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3079" name="_s3079"/>
          <p:cNvCxnSpPr>
            <a:cxnSpLocks noChangeShapeType="1"/>
            <a:stCxn id="19" idx="0"/>
          </p:cNvCxnSpPr>
          <p:nvPr/>
        </p:nvCxnSpPr>
        <p:spPr bwMode="auto">
          <a:xfrm rot="5400000" flipH="1">
            <a:off x="4313491" y="3181414"/>
            <a:ext cx="1010602" cy="518984"/>
          </a:xfrm>
          <a:prstGeom prst="bentConnector3">
            <a:avLst>
              <a:gd name="adj1" fmla="val 11301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3080" name="_s3080"/>
          <p:cNvCxnSpPr>
            <a:cxnSpLocks noChangeShapeType="1"/>
            <a:stCxn id="18" idx="0"/>
          </p:cNvCxnSpPr>
          <p:nvPr/>
        </p:nvCxnSpPr>
        <p:spPr bwMode="auto">
          <a:xfrm rot="16200000">
            <a:off x="3795537" y="3178420"/>
            <a:ext cx="1010602" cy="517954"/>
          </a:xfrm>
          <a:prstGeom prst="bentConnector3">
            <a:avLst>
              <a:gd name="adj1" fmla="val 11301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3081" name="_s3081"/>
          <p:cNvCxnSpPr>
            <a:cxnSpLocks noChangeShapeType="1"/>
            <a:stCxn id="17" idx="0"/>
          </p:cNvCxnSpPr>
          <p:nvPr/>
        </p:nvCxnSpPr>
        <p:spPr bwMode="auto">
          <a:xfrm rot="16200000">
            <a:off x="3276553" y="2659436"/>
            <a:ext cx="1010602" cy="1555922"/>
          </a:xfrm>
          <a:prstGeom prst="bentConnector3">
            <a:avLst>
              <a:gd name="adj1" fmla="val 11301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3082" name="_s3082"/>
          <p:cNvCxnSpPr>
            <a:cxnSpLocks noChangeShapeType="1"/>
            <a:stCxn id="16" idx="0"/>
          </p:cNvCxnSpPr>
          <p:nvPr/>
        </p:nvCxnSpPr>
        <p:spPr bwMode="auto">
          <a:xfrm rot="16200000">
            <a:off x="2757569" y="2140452"/>
            <a:ext cx="1010602" cy="2593889"/>
          </a:xfrm>
          <a:prstGeom prst="bentConnector3">
            <a:avLst>
              <a:gd name="adj1" fmla="val 11301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3083" name="_s3083"/>
          <p:cNvCxnSpPr>
            <a:cxnSpLocks noChangeShapeType="1"/>
            <a:stCxn id="15" idx="0"/>
          </p:cNvCxnSpPr>
          <p:nvPr/>
        </p:nvCxnSpPr>
        <p:spPr bwMode="auto">
          <a:xfrm rot="16200000">
            <a:off x="2238585" y="1621469"/>
            <a:ext cx="1010602" cy="3631857"/>
          </a:xfrm>
          <a:prstGeom prst="bentConnector3">
            <a:avLst>
              <a:gd name="adj1" fmla="val 11301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15" name="_s3085"/>
          <p:cNvSpPr>
            <a:spLocks noChangeArrowheads="1"/>
          </p:cNvSpPr>
          <p:nvPr/>
        </p:nvSpPr>
        <p:spPr bwMode="auto">
          <a:xfrm>
            <a:off x="482600" y="3946207"/>
            <a:ext cx="889686" cy="2021205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Domain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Canada</a:t>
            </a:r>
          </a:p>
        </p:txBody>
      </p:sp>
      <p:sp>
        <p:nvSpPr>
          <p:cNvPr id="16" name="_s3086"/>
          <p:cNvSpPr>
            <a:spLocks noChangeArrowheads="1"/>
          </p:cNvSpPr>
          <p:nvPr/>
        </p:nvSpPr>
        <p:spPr bwMode="auto">
          <a:xfrm>
            <a:off x="1520568" y="3946207"/>
            <a:ext cx="889686" cy="2021205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Domain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Mexico</a:t>
            </a:r>
          </a:p>
        </p:txBody>
      </p:sp>
      <p:sp>
        <p:nvSpPr>
          <p:cNvPr id="17" name="_s3087"/>
          <p:cNvSpPr>
            <a:spLocks noChangeArrowheads="1"/>
          </p:cNvSpPr>
          <p:nvPr/>
        </p:nvSpPr>
        <p:spPr bwMode="auto">
          <a:xfrm>
            <a:off x="2558535" y="3946207"/>
            <a:ext cx="889686" cy="2021205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Domain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United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States</a:t>
            </a:r>
          </a:p>
        </p:txBody>
      </p:sp>
      <p:sp>
        <p:nvSpPr>
          <p:cNvPr id="18" name="_s3088"/>
          <p:cNvSpPr>
            <a:spLocks noChangeArrowheads="1"/>
          </p:cNvSpPr>
          <p:nvPr/>
        </p:nvSpPr>
        <p:spPr bwMode="auto">
          <a:xfrm>
            <a:off x="3596503" y="3946207"/>
            <a:ext cx="888657" cy="2021205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Domain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France</a:t>
            </a:r>
          </a:p>
        </p:txBody>
      </p:sp>
      <p:sp>
        <p:nvSpPr>
          <p:cNvPr id="19" name="_s3089"/>
          <p:cNvSpPr>
            <a:spLocks noChangeArrowheads="1"/>
          </p:cNvSpPr>
          <p:nvPr/>
        </p:nvSpPr>
        <p:spPr bwMode="auto">
          <a:xfrm>
            <a:off x="4633441" y="3946207"/>
            <a:ext cx="889686" cy="2021205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Domain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Nether-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lands</a:t>
            </a:r>
          </a:p>
        </p:txBody>
      </p:sp>
      <p:sp>
        <p:nvSpPr>
          <p:cNvPr id="20" name="_s3090"/>
          <p:cNvSpPr>
            <a:spLocks noChangeArrowheads="1"/>
          </p:cNvSpPr>
          <p:nvPr/>
        </p:nvSpPr>
        <p:spPr bwMode="auto">
          <a:xfrm>
            <a:off x="5671408" y="3946207"/>
            <a:ext cx="888657" cy="2021205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Domain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UK</a:t>
            </a:r>
          </a:p>
        </p:txBody>
      </p:sp>
      <p:sp>
        <p:nvSpPr>
          <p:cNvPr id="21" name="_s3091"/>
          <p:cNvSpPr>
            <a:spLocks noChangeArrowheads="1"/>
          </p:cNvSpPr>
          <p:nvPr/>
        </p:nvSpPr>
        <p:spPr bwMode="auto">
          <a:xfrm>
            <a:off x="6708346" y="3946207"/>
            <a:ext cx="889686" cy="2021205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Domain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China</a:t>
            </a:r>
          </a:p>
        </p:txBody>
      </p:sp>
      <p:sp>
        <p:nvSpPr>
          <p:cNvPr id="22" name="_s3092"/>
          <p:cNvSpPr>
            <a:spLocks noChangeArrowheads="1"/>
          </p:cNvSpPr>
          <p:nvPr/>
        </p:nvSpPr>
        <p:spPr bwMode="auto">
          <a:xfrm>
            <a:off x="7746314" y="3946207"/>
            <a:ext cx="889686" cy="2021205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Domain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Australia</a:t>
            </a:r>
          </a:p>
        </p:txBody>
      </p:sp>
      <p:sp>
        <p:nvSpPr>
          <p:cNvPr id="23" name="AutoShape 5"/>
          <p:cNvSpPr>
            <a:spLocks noChangeArrowheads="1"/>
          </p:cNvSpPr>
          <p:nvPr/>
        </p:nvSpPr>
        <p:spPr bwMode="auto">
          <a:xfrm>
            <a:off x="3206750" y="1092236"/>
            <a:ext cx="2584450" cy="2089876"/>
          </a:xfrm>
          <a:prstGeom prst="can">
            <a:avLst>
              <a:gd name="adj" fmla="val 20486"/>
            </a:avLst>
          </a:prstGeom>
          <a:solidFill>
            <a:schemeClr val="hlink"/>
          </a:solidFill>
          <a:ln w="57150">
            <a:solidFill>
              <a:srgbClr val="62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535680" y="1926336"/>
            <a:ext cx="1987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latin typeface="+mn-lt"/>
              </a:rPr>
              <a:t>QMI Database</a:t>
            </a:r>
            <a:endParaRPr lang="en-US" sz="1800" b="1" dirty="0">
              <a:latin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Quick Start Flow</a:t>
            </a:r>
          </a:p>
        </p:txBody>
      </p:sp>
      <p:sp>
        <p:nvSpPr>
          <p:cNvPr id="410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QS-SU-020</a:t>
            </a:r>
          </a:p>
        </p:txBody>
      </p:sp>
      <p:grpSp>
        <p:nvGrpSpPr>
          <p:cNvPr id="97" name="Group 96"/>
          <p:cNvGrpSpPr/>
          <p:nvPr/>
        </p:nvGrpSpPr>
        <p:grpSpPr>
          <a:xfrm>
            <a:off x="275200" y="1081693"/>
            <a:ext cx="8340297" cy="5030055"/>
            <a:chOff x="275200" y="1081693"/>
            <a:chExt cx="8340297" cy="5030055"/>
          </a:xfrm>
        </p:grpSpPr>
        <p:grpSp>
          <p:nvGrpSpPr>
            <p:cNvPr id="2" name="Group 171"/>
            <p:cNvGrpSpPr/>
            <p:nvPr/>
          </p:nvGrpSpPr>
          <p:grpSpPr>
            <a:xfrm>
              <a:off x="275200" y="1081693"/>
              <a:ext cx="8340297" cy="5030055"/>
              <a:chOff x="132700" y="1081693"/>
              <a:chExt cx="8340297" cy="5030055"/>
            </a:xfrm>
          </p:grpSpPr>
          <p:grpSp>
            <p:nvGrpSpPr>
              <p:cNvPr id="3" name="Group 88"/>
              <p:cNvGrpSpPr/>
              <p:nvPr/>
            </p:nvGrpSpPr>
            <p:grpSpPr>
              <a:xfrm>
                <a:off x="172275" y="1081693"/>
                <a:ext cx="8300722" cy="1424005"/>
                <a:chOff x="172275" y="1081693"/>
                <a:chExt cx="8300722" cy="1424005"/>
              </a:xfrm>
            </p:grpSpPr>
            <p:sp>
              <p:nvSpPr>
                <p:cNvPr id="82" name="Rectangle 82"/>
                <p:cNvSpPr>
                  <a:spLocks noChangeArrowheads="1"/>
                </p:cNvSpPr>
                <p:nvPr/>
              </p:nvSpPr>
              <p:spPr bwMode="auto">
                <a:xfrm>
                  <a:off x="6779116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7" name="Rectangle 82"/>
                <p:cNvSpPr>
                  <a:spLocks noChangeArrowheads="1"/>
                </p:cNvSpPr>
                <p:nvPr/>
              </p:nvSpPr>
              <p:spPr bwMode="auto">
                <a:xfrm>
                  <a:off x="4631659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pic>
              <p:nvPicPr>
                <p:cNvPr id="4113" name="Picture 87" descr="BS01045_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68073" y="1747938"/>
                  <a:ext cx="720869" cy="7102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4" name="Group 103"/>
                <p:cNvGrpSpPr>
                  <a:grpSpLocks/>
                </p:cNvGrpSpPr>
                <p:nvPr/>
              </p:nvGrpSpPr>
              <p:grpSpPr bwMode="auto">
                <a:xfrm>
                  <a:off x="4455259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79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80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3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81" name="AutoShape 120"/>
                <p:cNvSpPr>
                  <a:spLocks noChangeArrowheads="1"/>
                </p:cNvSpPr>
                <p:nvPr/>
              </p:nvSpPr>
              <p:spPr bwMode="auto">
                <a:xfrm>
                  <a:off x="6346244" y="1629033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2" name="Rectangle 82"/>
                <p:cNvSpPr>
                  <a:spLocks noChangeArrowheads="1"/>
                </p:cNvSpPr>
                <p:nvPr/>
              </p:nvSpPr>
              <p:spPr bwMode="auto">
                <a:xfrm>
                  <a:off x="2496134" y="1249330"/>
                  <a:ext cx="1693881" cy="1256368"/>
                </a:xfrm>
                <a:prstGeom prst="rect">
                  <a:avLst/>
                </a:prstGeom>
                <a:noFill/>
                <a:ln w="76200">
                  <a:solidFill>
                    <a:schemeClr val="accent2">
                      <a:lumMod val="75000"/>
                    </a:schemeClr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grpSp>
              <p:nvGrpSpPr>
                <p:cNvPr id="5" name="Group 103"/>
                <p:cNvGrpSpPr>
                  <a:grpSpLocks/>
                </p:cNvGrpSpPr>
                <p:nvPr/>
              </p:nvGrpSpPr>
              <p:grpSpPr bwMode="auto">
                <a:xfrm>
                  <a:off x="2319734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74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chemeClr val="accent2">
                      <a:lumMod val="75000"/>
                    </a:schemeClr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75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2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76" name="AutoShape 120"/>
                <p:cNvSpPr>
                  <a:spLocks noChangeArrowheads="1"/>
                </p:cNvSpPr>
                <p:nvPr/>
              </p:nvSpPr>
              <p:spPr bwMode="auto">
                <a:xfrm>
                  <a:off x="4210719" y="1619133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582738" name="Rectangle 82"/>
                <p:cNvSpPr>
                  <a:spLocks noChangeArrowheads="1"/>
                </p:cNvSpPr>
                <p:nvPr/>
              </p:nvSpPr>
              <p:spPr bwMode="auto">
                <a:xfrm>
                  <a:off x="348675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+mj-lt"/>
                  </a:endParaRPr>
                </a:p>
              </p:txBody>
            </p:sp>
            <p:sp>
              <p:nvSpPr>
                <p:cNvPr id="4111" name="Rectangle 85"/>
                <p:cNvSpPr>
                  <a:spLocks noChangeArrowheads="1"/>
                </p:cNvSpPr>
                <p:nvPr/>
              </p:nvSpPr>
              <p:spPr bwMode="auto">
                <a:xfrm>
                  <a:off x="4954036" y="1227419"/>
                  <a:ext cx="1125309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Enterprise </a:t>
                  </a:r>
                  <a:b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</a:b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Financials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4112" name="Rectangle 86"/>
                <p:cNvSpPr>
                  <a:spLocks noChangeArrowheads="1"/>
                </p:cNvSpPr>
                <p:nvPr/>
              </p:nvSpPr>
              <p:spPr bwMode="auto">
                <a:xfrm>
                  <a:off x="493263" y="1269968"/>
                  <a:ext cx="1513667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User Interface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grpSp>
              <p:nvGrpSpPr>
                <p:cNvPr id="6" name="Group 89"/>
                <p:cNvGrpSpPr>
                  <a:grpSpLocks/>
                </p:cNvGrpSpPr>
                <p:nvPr/>
              </p:nvGrpSpPr>
              <p:grpSpPr bwMode="auto">
                <a:xfrm>
                  <a:off x="2790919" y="1773823"/>
                  <a:ext cx="1211077" cy="624997"/>
                  <a:chOff x="673" y="1182"/>
                  <a:chExt cx="1810" cy="739"/>
                </a:xfrm>
              </p:grpSpPr>
              <p:sp>
                <p:nvSpPr>
                  <p:cNvPr id="4137" name="Freeform 90"/>
                  <p:cNvSpPr>
                    <a:spLocks/>
                  </p:cNvSpPr>
                  <p:nvPr/>
                </p:nvSpPr>
                <p:spPr bwMode="auto">
                  <a:xfrm>
                    <a:off x="1779" y="1572"/>
                    <a:ext cx="704" cy="339"/>
                  </a:xfrm>
                  <a:custGeom>
                    <a:avLst/>
                    <a:gdLst>
                      <a:gd name="T0" fmla="*/ 0 w 704"/>
                      <a:gd name="T1" fmla="*/ 338 h 339"/>
                      <a:gd name="T2" fmla="*/ 136 w 704"/>
                      <a:gd name="T3" fmla="*/ 31 h 339"/>
                      <a:gd name="T4" fmla="*/ 703 w 704"/>
                      <a:gd name="T5" fmla="*/ 0 h 339"/>
                      <a:gd name="T6" fmla="*/ 703 w 704"/>
                      <a:gd name="T7" fmla="*/ 134 h 339"/>
                      <a:gd name="T8" fmla="*/ 112 w 704"/>
                      <a:gd name="T9" fmla="*/ 338 h 339"/>
                      <a:gd name="T10" fmla="*/ 0 w 704"/>
                      <a:gd name="T11" fmla="*/ 338 h 33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704"/>
                      <a:gd name="T19" fmla="*/ 0 h 339"/>
                      <a:gd name="T20" fmla="*/ 704 w 704"/>
                      <a:gd name="T21" fmla="*/ 339 h 33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704" h="339">
                        <a:moveTo>
                          <a:pt x="0" y="338"/>
                        </a:moveTo>
                        <a:lnTo>
                          <a:pt x="136" y="31"/>
                        </a:lnTo>
                        <a:lnTo>
                          <a:pt x="703" y="0"/>
                        </a:lnTo>
                        <a:lnTo>
                          <a:pt x="703" y="134"/>
                        </a:lnTo>
                        <a:lnTo>
                          <a:pt x="112" y="338"/>
                        </a:lnTo>
                        <a:lnTo>
                          <a:pt x="0" y="338"/>
                        </a:lnTo>
                      </a:path>
                    </a:pathLst>
                  </a:custGeom>
                  <a:solidFill>
                    <a:srgbClr val="C0C0C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38" name="AutoShape 91"/>
                  <p:cNvSpPr>
                    <a:spLocks noChangeArrowheads="1"/>
                  </p:cNvSpPr>
                  <p:nvPr/>
                </p:nvSpPr>
                <p:spPr bwMode="auto">
                  <a:xfrm>
                    <a:off x="673" y="1620"/>
                    <a:ext cx="465" cy="221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rgbClr val="FEEED4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39" name="AutoShape 92"/>
                  <p:cNvSpPr>
                    <a:spLocks noChangeArrowheads="1"/>
                  </p:cNvSpPr>
                  <p:nvPr/>
                </p:nvSpPr>
                <p:spPr bwMode="auto">
                  <a:xfrm>
                    <a:off x="1045" y="1439"/>
                    <a:ext cx="971" cy="479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rgbClr val="FEEED4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0" name="AutoShape 93"/>
                  <p:cNvSpPr>
                    <a:spLocks noChangeArrowheads="1"/>
                  </p:cNvSpPr>
                  <p:nvPr/>
                </p:nvSpPr>
                <p:spPr bwMode="auto">
                  <a:xfrm>
                    <a:off x="1623" y="1621"/>
                    <a:ext cx="135" cy="50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1" name="AutoShape 94"/>
                  <p:cNvSpPr>
                    <a:spLocks noChangeArrowheads="1"/>
                  </p:cNvSpPr>
                  <p:nvPr/>
                </p:nvSpPr>
                <p:spPr bwMode="auto">
                  <a:xfrm>
                    <a:off x="1419" y="1621"/>
                    <a:ext cx="135" cy="50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2" name="Rectangle 95"/>
                  <p:cNvSpPr>
                    <a:spLocks noChangeArrowheads="1"/>
                  </p:cNvSpPr>
                  <p:nvPr/>
                </p:nvSpPr>
                <p:spPr bwMode="auto">
                  <a:xfrm>
                    <a:off x="1155" y="1768"/>
                    <a:ext cx="230" cy="145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3" name="Rectangle 96"/>
                  <p:cNvSpPr>
                    <a:spLocks noChangeArrowheads="1"/>
                  </p:cNvSpPr>
                  <p:nvPr/>
                </p:nvSpPr>
                <p:spPr bwMode="auto">
                  <a:xfrm>
                    <a:off x="1556" y="1771"/>
                    <a:ext cx="230" cy="146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4" name="AutoShape 97"/>
                  <p:cNvSpPr>
                    <a:spLocks noChangeArrowheads="1"/>
                  </p:cNvSpPr>
                  <p:nvPr/>
                </p:nvSpPr>
                <p:spPr bwMode="auto">
                  <a:xfrm>
                    <a:off x="1200" y="1627"/>
                    <a:ext cx="133" cy="49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5" name="Rectangle 98"/>
                  <p:cNvSpPr>
                    <a:spLocks noChangeArrowheads="1"/>
                  </p:cNvSpPr>
                  <p:nvPr/>
                </p:nvSpPr>
                <p:spPr bwMode="auto">
                  <a:xfrm>
                    <a:off x="764" y="1741"/>
                    <a:ext cx="75" cy="100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6" name="AutoShape 99" descr="Horizontal brick"/>
                  <p:cNvSpPr>
                    <a:spLocks noChangeArrowheads="1"/>
                  </p:cNvSpPr>
                  <p:nvPr/>
                </p:nvSpPr>
                <p:spPr bwMode="auto">
                  <a:xfrm>
                    <a:off x="903" y="1182"/>
                    <a:ext cx="80" cy="470"/>
                  </a:xfrm>
                  <a:prstGeom prst="cube">
                    <a:avLst>
                      <a:gd name="adj" fmla="val 24995"/>
                    </a:avLst>
                  </a:prstGeom>
                  <a:pattFill prst="horzBrick">
                    <a:fgClr>
                      <a:srgbClr val="714400"/>
                    </a:fgClr>
                    <a:bgClr>
                      <a:schemeClr val="bg1"/>
                    </a:bgClr>
                  </a:patt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7" name="AutoShape 100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1415"/>
                    <a:ext cx="165" cy="94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8" name="AutoShape 101"/>
                  <p:cNvSpPr>
                    <a:spLocks noChangeArrowheads="1"/>
                  </p:cNvSpPr>
                  <p:nvPr/>
                </p:nvSpPr>
                <p:spPr bwMode="auto">
                  <a:xfrm>
                    <a:off x="1694" y="1368"/>
                    <a:ext cx="40" cy="113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9" name="Freeform 102"/>
                  <p:cNvSpPr>
                    <a:spLocks/>
                  </p:cNvSpPr>
                  <p:nvPr/>
                </p:nvSpPr>
                <p:spPr bwMode="auto">
                  <a:xfrm>
                    <a:off x="1899" y="1436"/>
                    <a:ext cx="121" cy="485"/>
                  </a:xfrm>
                  <a:custGeom>
                    <a:avLst/>
                    <a:gdLst>
                      <a:gd name="T0" fmla="*/ 0 w 121"/>
                      <a:gd name="T1" fmla="*/ 484 h 485"/>
                      <a:gd name="T2" fmla="*/ 0 w 121"/>
                      <a:gd name="T3" fmla="*/ 120 h 485"/>
                      <a:gd name="T4" fmla="*/ 120 w 121"/>
                      <a:gd name="T5" fmla="*/ 0 h 485"/>
                      <a:gd name="T6" fmla="*/ 120 w 121"/>
                      <a:gd name="T7" fmla="*/ 368 h 485"/>
                      <a:gd name="T8" fmla="*/ 0 w 121"/>
                      <a:gd name="T9" fmla="*/ 484 h 48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1"/>
                      <a:gd name="T16" fmla="*/ 0 h 485"/>
                      <a:gd name="T17" fmla="*/ 121 w 121"/>
                      <a:gd name="T18" fmla="*/ 485 h 48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1" h="485">
                        <a:moveTo>
                          <a:pt x="0" y="484"/>
                        </a:moveTo>
                        <a:lnTo>
                          <a:pt x="0" y="120"/>
                        </a:lnTo>
                        <a:lnTo>
                          <a:pt x="120" y="0"/>
                        </a:lnTo>
                        <a:lnTo>
                          <a:pt x="120" y="368"/>
                        </a:lnTo>
                        <a:lnTo>
                          <a:pt x="0" y="484"/>
                        </a:lnTo>
                      </a:path>
                    </a:pathLst>
                  </a:custGeom>
                  <a:solidFill>
                    <a:srgbClr val="FCD599"/>
                  </a:solidFill>
                  <a:ln w="12700" cap="rnd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</p:grpSp>
            <p:grpSp>
              <p:nvGrpSpPr>
                <p:cNvPr id="7" name="Group 103"/>
                <p:cNvGrpSpPr>
                  <a:grpSpLocks/>
                </p:cNvGrpSpPr>
                <p:nvPr/>
              </p:nvGrpSpPr>
              <p:grpSpPr bwMode="auto">
                <a:xfrm>
                  <a:off x="172275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4135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4136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20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>
                        <a:solidFill>
                          <a:schemeClr val="bg1"/>
                        </a:solidFill>
                        <a:latin typeface="+mj-lt"/>
                      </a:rPr>
                      <a:t>1</a:t>
                    </a:r>
                  </a:p>
                </p:txBody>
              </p:sp>
            </p:grpSp>
            <p:sp>
              <p:nvSpPr>
                <p:cNvPr id="4126" name="AutoShape 120"/>
                <p:cNvSpPr>
                  <a:spLocks noChangeArrowheads="1"/>
                </p:cNvSpPr>
                <p:nvPr/>
              </p:nvSpPr>
              <p:spPr bwMode="auto">
                <a:xfrm>
                  <a:off x="2063260" y="1609235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63" name="Rectangle 88"/>
                <p:cNvSpPr>
                  <a:spLocks noChangeArrowheads="1"/>
                </p:cNvSpPr>
                <p:nvPr/>
              </p:nvSpPr>
              <p:spPr bwMode="auto">
                <a:xfrm>
                  <a:off x="7098976" y="1213567"/>
                  <a:ext cx="1088441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Product</a:t>
                  </a:r>
                </a:p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 </a:t>
                  </a:r>
                  <a:r>
                    <a:rPr lang="en-US" sz="1400" dirty="0">
                      <a:solidFill>
                        <a:srgbClr val="003366"/>
                      </a:solidFill>
                      <a:latin typeface="+mj-lt"/>
                    </a:rPr>
                    <a:t>Definition</a:t>
                  </a:r>
                </a:p>
              </p:txBody>
            </p:sp>
            <p:pic>
              <p:nvPicPr>
                <p:cNvPr id="67" name="Picture 19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contrast="-66000"/>
                </a:blip>
                <a:srcRect/>
                <a:stretch>
                  <a:fillRect/>
                </a:stretch>
              </p:blipFill>
              <p:spPr bwMode="auto">
                <a:xfrm>
                  <a:off x="7426906" y="1783811"/>
                  <a:ext cx="434560" cy="641655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9" name="Rectangle 86"/>
                <p:cNvSpPr>
                  <a:spLocks noChangeArrowheads="1"/>
                </p:cNvSpPr>
                <p:nvPr/>
              </p:nvSpPr>
              <p:spPr bwMode="auto">
                <a:xfrm>
                  <a:off x="2605106" y="1220490"/>
                  <a:ext cx="1513667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System Foundation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pic>
              <p:nvPicPr>
                <p:cNvPr id="71" name="Picture 6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746218" y="1694826"/>
                  <a:ext cx="924891" cy="6920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8" name="Group 103"/>
                <p:cNvGrpSpPr>
                  <a:grpSpLocks/>
                </p:cNvGrpSpPr>
                <p:nvPr/>
              </p:nvGrpSpPr>
              <p:grpSpPr bwMode="auto">
                <a:xfrm>
                  <a:off x="6638341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84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85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4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9" name="Group 132"/>
              <p:cNvGrpSpPr/>
              <p:nvPr/>
            </p:nvGrpSpPr>
            <p:grpSpPr>
              <a:xfrm>
                <a:off x="170300" y="2991593"/>
                <a:ext cx="8300722" cy="1424005"/>
                <a:chOff x="336550" y="2991593"/>
                <a:chExt cx="8300722" cy="1424005"/>
              </a:xfrm>
            </p:grpSpPr>
            <p:grpSp>
              <p:nvGrpSpPr>
                <p:cNvPr id="10" name="Group 89"/>
                <p:cNvGrpSpPr/>
                <p:nvPr/>
              </p:nvGrpSpPr>
              <p:grpSpPr>
                <a:xfrm>
                  <a:off x="336550" y="2991593"/>
                  <a:ext cx="8300722" cy="1424005"/>
                  <a:chOff x="172275" y="1081693"/>
                  <a:chExt cx="8300722" cy="1424005"/>
                </a:xfrm>
              </p:grpSpPr>
              <p:sp>
                <p:nvSpPr>
                  <p:cNvPr id="91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6779116" y="1249330"/>
                    <a:ext cx="1693881" cy="1256368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2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4631659" y="1249330"/>
                    <a:ext cx="1693881" cy="1256368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grpSp>
                <p:nvGrpSpPr>
                  <p:cNvPr id="11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4455259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29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30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7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  <p:sp>
                <p:nvSpPr>
                  <p:cNvPr id="95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6346244" y="1629033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6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2496134" y="1249330"/>
                    <a:ext cx="1693881" cy="1256368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grpSp>
                <p:nvGrpSpPr>
                  <p:cNvPr id="12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2319734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27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28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  <p:sp>
                <p:nvSpPr>
                  <p:cNvPr id="98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4210719" y="1619133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9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348675" y="1249330"/>
                    <a:ext cx="1693881" cy="1256368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100" name="Rectangle 85"/>
                  <p:cNvSpPr>
                    <a:spLocks noChangeArrowheads="1"/>
                  </p:cNvSpPr>
                  <p:nvPr/>
                </p:nvSpPr>
                <p:spPr bwMode="auto">
                  <a:xfrm>
                    <a:off x="4921975" y="1286794"/>
                    <a:ext cx="1189429" cy="334067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Purchasing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101" name="Rectangle 86"/>
                  <p:cNvSpPr>
                    <a:spLocks noChangeArrowheads="1"/>
                  </p:cNvSpPr>
                  <p:nvPr/>
                </p:nvSpPr>
                <p:spPr bwMode="auto">
                  <a:xfrm>
                    <a:off x="493263" y="1186843"/>
                    <a:ext cx="1513667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squar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Manufacturing</a:t>
                    </a:r>
                  </a:p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Setup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grpSp>
                <p:nvGrpSpPr>
                  <p:cNvPr id="13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172275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12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13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latin typeface="+mj-lt"/>
                        </a:rPr>
                        <a:t>5</a:t>
                      </a:r>
                    </a:p>
                  </p:txBody>
                </p:sp>
              </p:grpSp>
              <p:sp>
                <p:nvSpPr>
                  <p:cNvPr id="104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2063260" y="1609235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105" name="Rectangle 88"/>
                  <p:cNvSpPr>
                    <a:spLocks noChangeArrowheads="1"/>
                  </p:cNvSpPr>
                  <p:nvPr/>
                </p:nvSpPr>
                <p:spPr bwMode="auto">
                  <a:xfrm>
                    <a:off x="6904067" y="1189817"/>
                    <a:ext cx="1502015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Manufacturing</a:t>
                    </a:r>
                    <a:b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</a:b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Execution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107" name="Rectangle 86"/>
                  <p:cNvSpPr>
                    <a:spLocks noChangeArrowheads="1"/>
                  </p:cNvSpPr>
                  <p:nvPr/>
                </p:nvSpPr>
                <p:spPr bwMode="auto">
                  <a:xfrm>
                    <a:off x="2605106" y="1196740"/>
                    <a:ext cx="1513667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squar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Cost Calculation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grpSp>
                <p:nvGrpSpPr>
                  <p:cNvPr id="14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6638341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10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11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8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</p:grpSp>
            <p:pic>
              <p:nvPicPr>
                <p:cNvPr id="4122" name="Picture 117" descr="BD05161_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1050348" y="3667377"/>
                  <a:ext cx="671574" cy="6496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07" name="Picture 81" descr="j0250085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3168774" y="3601341"/>
                  <a:ext cx="690707" cy="7497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1" name="Picture 2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5231270" y="3639480"/>
                  <a:ext cx="731650" cy="6593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2" name="Picture 7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7048995" y="3784267"/>
                  <a:ext cx="1531536" cy="4195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5" name="Group 134"/>
              <p:cNvGrpSpPr/>
              <p:nvPr/>
            </p:nvGrpSpPr>
            <p:grpSpPr>
              <a:xfrm>
                <a:off x="132700" y="4687743"/>
                <a:ext cx="6816320" cy="1424005"/>
                <a:chOff x="172275" y="1081693"/>
                <a:chExt cx="6816320" cy="1424005"/>
              </a:xfrm>
            </p:grpSpPr>
            <p:sp>
              <p:nvSpPr>
                <p:cNvPr id="140" name="Rectangle 82"/>
                <p:cNvSpPr>
                  <a:spLocks noChangeArrowheads="1"/>
                </p:cNvSpPr>
                <p:nvPr/>
              </p:nvSpPr>
              <p:spPr bwMode="auto">
                <a:xfrm>
                  <a:off x="4831616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62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4469853" y="1142805"/>
                  <a:ext cx="335660" cy="261778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eaLnBrk="0" hangingPunct="0">
                    <a:spcBef>
                      <a:spcPct val="50000"/>
                    </a:spcBef>
                  </a:pPr>
                  <a:r>
                    <a:rPr lang="en-US" sz="1100" dirty="0" smtClean="0">
                      <a:solidFill>
                        <a:schemeClr val="bg1"/>
                      </a:solidFill>
                      <a:latin typeface="+mj-lt"/>
                    </a:rPr>
                    <a:t>7</a:t>
                  </a:r>
                  <a:endParaRPr lang="en-US" sz="1100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sp>
              <p:nvSpPr>
                <p:cNvPr id="144" name="Rectangle 82"/>
                <p:cNvSpPr>
                  <a:spLocks noChangeArrowheads="1"/>
                </p:cNvSpPr>
                <p:nvPr/>
              </p:nvSpPr>
              <p:spPr bwMode="auto">
                <a:xfrm>
                  <a:off x="2496134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grpSp>
              <p:nvGrpSpPr>
                <p:cNvPr id="16" name="Group 103"/>
                <p:cNvGrpSpPr>
                  <a:grpSpLocks/>
                </p:cNvGrpSpPr>
                <p:nvPr/>
              </p:nvGrpSpPr>
              <p:grpSpPr bwMode="auto">
                <a:xfrm>
                  <a:off x="2251325" y="1081693"/>
                  <a:ext cx="436904" cy="365760"/>
                  <a:chOff x="-75" y="351"/>
                  <a:chExt cx="479" cy="401"/>
                </a:xfrm>
              </p:grpSpPr>
              <p:sp>
                <p:nvSpPr>
                  <p:cNvPr id="159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-52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160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75" y="418"/>
                    <a:ext cx="479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10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147" name="Rectangle 82"/>
                <p:cNvSpPr>
                  <a:spLocks noChangeArrowheads="1"/>
                </p:cNvSpPr>
                <p:nvPr/>
              </p:nvSpPr>
              <p:spPr bwMode="auto">
                <a:xfrm>
                  <a:off x="348675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49" name="Rectangle 86"/>
                <p:cNvSpPr>
                  <a:spLocks noChangeArrowheads="1"/>
                </p:cNvSpPr>
                <p:nvPr/>
              </p:nvSpPr>
              <p:spPr bwMode="auto">
                <a:xfrm>
                  <a:off x="493263" y="1222468"/>
                  <a:ext cx="1513667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Sales/Invoices</a:t>
                  </a:r>
                </a:p>
              </p:txBody>
            </p:sp>
            <p:grpSp>
              <p:nvGrpSpPr>
                <p:cNvPr id="17" name="Group 103"/>
                <p:cNvGrpSpPr>
                  <a:grpSpLocks/>
                </p:cNvGrpSpPr>
                <p:nvPr/>
              </p:nvGrpSpPr>
              <p:grpSpPr bwMode="auto">
                <a:xfrm>
                  <a:off x="172275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157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158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9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151" name="AutoShape 120"/>
                <p:cNvSpPr>
                  <a:spLocks noChangeArrowheads="1"/>
                </p:cNvSpPr>
                <p:nvPr/>
              </p:nvSpPr>
              <p:spPr bwMode="auto">
                <a:xfrm>
                  <a:off x="2063260" y="1609235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52" name="Rectangle 88"/>
                <p:cNvSpPr>
                  <a:spLocks noChangeArrowheads="1"/>
                </p:cNvSpPr>
                <p:nvPr/>
              </p:nvSpPr>
              <p:spPr bwMode="auto">
                <a:xfrm>
                  <a:off x="4828328" y="1261067"/>
                  <a:ext cx="1758496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Review Questions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153" name="Rectangle 86"/>
                <p:cNvSpPr>
                  <a:spLocks noChangeArrowheads="1"/>
                </p:cNvSpPr>
                <p:nvPr/>
              </p:nvSpPr>
              <p:spPr bwMode="auto">
                <a:xfrm>
                  <a:off x="2605106" y="1220490"/>
                  <a:ext cx="1513667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Manufacturing Planning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156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6652935" y="1142805"/>
                  <a:ext cx="335660" cy="261778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eaLnBrk="0" hangingPunct="0">
                    <a:spcBef>
                      <a:spcPct val="50000"/>
                    </a:spcBef>
                  </a:pPr>
                  <a:r>
                    <a:rPr lang="en-US" sz="1100" dirty="0" smtClean="0">
                      <a:solidFill>
                        <a:schemeClr val="bg1"/>
                      </a:solidFill>
                      <a:latin typeface="+mj-lt"/>
                    </a:rPr>
                    <a:t>8</a:t>
                  </a:r>
                  <a:endParaRPr lang="en-US" sz="1100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</p:grpSp>
          <p:pic>
            <p:nvPicPr>
              <p:cNvPr id="163" name="Picture 2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 b="19555"/>
              <a:stretch>
                <a:fillRect/>
              </a:stretch>
            </p:blipFill>
            <p:spPr bwMode="auto">
              <a:xfrm>
                <a:off x="817418" y="5262743"/>
                <a:ext cx="752044" cy="7105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" name="Picture 3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2732253" y="5344244"/>
                <a:ext cx="1032226" cy="7587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167" name="Elbow Connector 166"/>
              <p:cNvCxnSpPr>
                <a:stCxn id="82" idx="3"/>
                <a:endCxn id="99" idx="1"/>
              </p:cNvCxnSpPr>
              <p:nvPr/>
            </p:nvCxnSpPr>
            <p:spPr>
              <a:xfrm flipH="1">
                <a:off x="346700" y="1877514"/>
                <a:ext cx="8126297" cy="1909900"/>
              </a:xfrm>
              <a:prstGeom prst="bentConnector5">
                <a:avLst>
                  <a:gd name="adj1" fmla="val -2813"/>
                  <a:gd name="adj2" fmla="val 50000"/>
                  <a:gd name="adj3" fmla="val 102813"/>
                </a:avLst>
              </a:prstGeom>
              <a:ln w="38100">
                <a:solidFill>
                  <a:schemeClr val="accent3">
                    <a:lumMod val="75000"/>
                  </a:schemeClr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hape 170"/>
              <p:cNvCxnSpPr>
                <a:stCxn id="91" idx="3"/>
                <a:endCxn id="147" idx="1"/>
              </p:cNvCxnSpPr>
              <p:nvPr/>
            </p:nvCxnSpPr>
            <p:spPr>
              <a:xfrm flipH="1">
                <a:off x="309100" y="3787414"/>
                <a:ext cx="8161922" cy="1696150"/>
              </a:xfrm>
              <a:prstGeom prst="bentConnector5">
                <a:avLst>
                  <a:gd name="adj1" fmla="val -2801"/>
                  <a:gd name="adj2" fmla="val 50000"/>
                  <a:gd name="adj3" fmla="val 102801"/>
                </a:avLst>
              </a:prstGeom>
              <a:ln w="38100">
                <a:solidFill>
                  <a:schemeClr val="accent3">
                    <a:lumMod val="75000"/>
                  </a:schemeClr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424612" y="5248275"/>
              <a:ext cx="786183" cy="7821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the domain and entity setup</a:t>
            </a:r>
          </a:p>
          <a:p>
            <a:r>
              <a:rPr lang="en-US" dirty="0" smtClean="0"/>
              <a:t>Look at the business relation associated with the entity</a:t>
            </a:r>
          </a:p>
          <a:p>
            <a:r>
              <a:rPr lang="en-US" dirty="0" smtClean="0"/>
              <a:t>Review the options and defaults defined in Domain/Account Control</a:t>
            </a:r>
          </a:p>
          <a:p>
            <a:r>
              <a:rPr lang="en-US" dirty="0" smtClean="0"/>
              <a:t>Define three inventory status codes</a:t>
            </a:r>
          </a:p>
          <a:p>
            <a:r>
              <a:rPr lang="en-US" dirty="0" smtClean="0"/>
              <a:t>Set up a site and a default inventory status</a:t>
            </a:r>
          </a:p>
          <a:p>
            <a:r>
              <a:rPr lang="en-US" dirty="0" smtClean="0"/>
              <a:t>Define three locations for finished goods, components, and inspection and assign appropriate status codes</a:t>
            </a:r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Foundation Example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QS-SU-142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909638"/>
            <a:ext cx="6999287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Domain and Entity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  <a:noFill/>
        </p:spPr>
        <p:txBody>
          <a:bodyPr/>
          <a:lstStyle/>
          <a:p>
            <a:r>
              <a:rPr lang="en-US" dirty="0" smtClean="0"/>
              <a:t>QS-SU-170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3804" y="1885069"/>
            <a:ext cx="6297664" cy="4462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Entity Business Relation</a:t>
            </a:r>
            <a:endParaRPr lang="en-US" dirty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QS-SU-180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928" y="847293"/>
            <a:ext cx="7570787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0798" y="3743635"/>
            <a:ext cx="7246937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Domain/Account Control</a:t>
            </a:r>
            <a:endParaRPr lang="en-US" dirty="0"/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QS-SU-190</a:t>
            </a:r>
          </a:p>
        </p:txBody>
      </p:sp>
      <p:pic>
        <p:nvPicPr>
          <p:cNvPr id="23555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884" y="943603"/>
            <a:ext cx="8047037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6463" y="1565339"/>
            <a:ext cx="5400675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7991" y="4231196"/>
            <a:ext cx="50768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Department, Product Line, Variances, Service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QS-SU-191</a:t>
            </a:r>
          </a:p>
        </p:txBody>
      </p:sp>
      <p:pic>
        <p:nvPicPr>
          <p:cNvPr id="24581" name="Picture 11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022" y="1049711"/>
            <a:ext cx="63436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4505" y="1488377"/>
            <a:ext cx="47815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6202" y="2027873"/>
            <a:ext cx="5114925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91050" y="4408170"/>
            <a:ext cx="45529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Inventory Status Codes</a:t>
            </a:r>
            <a:endParaRPr lang="en-US" dirty="0"/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QS-SU-200</a:t>
            </a:r>
          </a:p>
        </p:txBody>
      </p:sp>
      <p:grpSp>
        <p:nvGrpSpPr>
          <p:cNvPr id="2" name="Group 7"/>
          <p:cNvGrpSpPr/>
          <p:nvPr/>
        </p:nvGrpSpPr>
        <p:grpSpPr>
          <a:xfrm>
            <a:off x="216292" y="1368171"/>
            <a:ext cx="8696325" cy="4351337"/>
            <a:chOff x="254000" y="1801813"/>
            <a:chExt cx="8696325" cy="4351337"/>
          </a:xfrm>
        </p:grpSpPr>
        <p:pic>
          <p:nvPicPr>
            <p:cNvPr id="26628" name="Picture 11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4000" y="1801813"/>
              <a:ext cx="5334000" cy="2295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9" name="Picture 12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33575" y="2952750"/>
              <a:ext cx="5314950" cy="2171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0" name="Picture 13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16325" y="3952875"/>
              <a:ext cx="5334000" cy="2200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Site</a:t>
            </a:r>
            <a:endParaRPr lang="en-US" dirty="0"/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QS-SU-210</a:t>
            </a:r>
          </a:p>
        </p:txBody>
      </p:sp>
      <p:pic>
        <p:nvPicPr>
          <p:cNvPr id="27652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38755"/>
            <a:ext cx="7808913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Inventory Locations</a:t>
            </a:r>
            <a:endParaRPr lang="en-US" dirty="0"/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QS-SU-220</a:t>
            </a:r>
          </a:p>
        </p:txBody>
      </p:sp>
      <p:pic>
        <p:nvPicPr>
          <p:cNvPr id="28675" name="Picture 1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407" y="979155"/>
            <a:ext cx="51435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1959" y="1538859"/>
            <a:ext cx="527685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Location Maintenance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QS-SU-221</a:t>
            </a:r>
          </a:p>
        </p:txBody>
      </p:sp>
      <p:pic>
        <p:nvPicPr>
          <p:cNvPr id="2970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25" y="1219044"/>
            <a:ext cx="7904163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System-Wide Data</a:t>
            </a:r>
          </a:p>
          <a:p>
            <a:r>
              <a:rPr lang="en-US" dirty="0" smtClean="0"/>
              <a:t>Shared Set Data</a:t>
            </a:r>
          </a:p>
          <a:p>
            <a:r>
              <a:rPr lang="en-US" dirty="0" smtClean="0"/>
              <a:t>Domain Data </a:t>
            </a:r>
          </a:p>
          <a:p>
            <a:r>
              <a:rPr lang="en-US" dirty="0" smtClean="0"/>
              <a:t>Entity Data</a:t>
            </a:r>
          </a:p>
          <a:p>
            <a:r>
              <a:rPr lang="en-US" dirty="0" smtClean="0"/>
              <a:t>Sites and Locations</a:t>
            </a:r>
          </a:p>
          <a:p>
            <a:r>
              <a:rPr lang="en-US" dirty="0" smtClean="0"/>
              <a:t>Security Control</a:t>
            </a:r>
          </a:p>
          <a:p>
            <a:endParaRPr lang="en-US" dirty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Review:  Foundation Structure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QS-SU-230</a:t>
            </a:r>
          </a:p>
        </p:txBody>
      </p:sp>
      <p:sp>
        <p:nvSpPr>
          <p:cNvPr id="20" name="AutoShape 19"/>
          <p:cNvSpPr>
            <a:spLocks noChangeArrowheads="1"/>
          </p:cNvSpPr>
          <p:nvPr/>
        </p:nvSpPr>
        <p:spPr bwMode="auto">
          <a:xfrm>
            <a:off x="5023865" y="1813233"/>
            <a:ext cx="3440867" cy="3281281"/>
          </a:xfrm>
          <a:prstGeom prst="can">
            <a:avLst>
              <a:gd name="adj" fmla="val 14856"/>
            </a:avLst>
          </a:prstGeom>
          <a:solidFill>
            <a:srgbClr val="E5E1DA"/>
          </a:solidFill>
          <a:ln w="57150">
            <a:solidFill>
              <a:srgbClr val="6287C6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lIns="228600" tIns="228600" rIns="228600" bIns="228600" anchor="ctr" anchorCtr="1"/>
          <a:lstStyle/>
          <a:p>
            <a:pPr eaLnBrk="0" hangingPunct="0"/>
            <a:endParaRPr lang="en-GB" sz="1100" dirty="0">
              <a:latin typeface="+mj-lt"/>
            </a:endParaRP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6051776" y="1893780"/>
            <a:ext cx="1273105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800" b="1" dirty="0" smtClean="0">
                <a:latin typeface="+mj-lt"/>
              </a:rPr>
              <a:t>Database</a:t>
            </a:r>
            <a:endParaRPr lang="en-US" sz="1800" b="1" dirty="0">
              <a:latin typeface="+mj-lt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7115175" y="3215428"/>
            <a:ext cx="1228725" cy="1147021"/>
          </a:xfrm>
          <a:prstGeom prst="rect">
            <a:avLst/>
          </a:prstGeom>
          <a:solidFill>
            <a:srgbClr val="B5C5CF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bIns="91440" anchor="b" anchorCtr="1"/>
          <a:lstStyle/>
          <a:p>
            <a:pPr algn="l" eaLnBrk="0" hangingPunct="0"/>
            <a:r>
              <a:rPr lang="en-US" sz="1100" dirty="0">
                <a:latin typeface="+mj-lt"/>
              </a:rPr>
              <a:t>Domain 2</a:t>
            </a:r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7641434" y="2755174"/>
            <a:ext cx="0" cy="40082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34" name="Rectangle 27"/>
          <p:cNvSpPr>
            <a:spLocks noChangeArrowheads="1"/>
          </p:cNvSpPr>
          <p:nvPr/>
        </p:nvSpPr>
        <p:spPr bwMode="auto">
          <a:xfrm>
            <a:off x="5159198" y="3205904"/>
            <a:ext cx="1717852" cy="1156546"/>
          </a:xfrm>
          <a:prstGeom prst="rect">
            <a:avLst/>
          </a:prstGeom>
          <a:solidFill>
            <a:srgbClr val="B5C5CF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bIns="91440" anchor="b" anchorCtr="1"/>
          <a:lstStyle/>
          <a:p>
            <a:pPr algn="l" eaLnBrk="0" hangingPunct="0"/>
            <a:r>
              <a:rPr lang="en-US" sz="1100" dirty="0">
                <a:latin typeface="+mj-lt"/>
              </a:rPr>
              <a:t>Domain 1</a:t>
            </a:r>
          </a:p>
        </p:txBody>
      </p:sp>
      <p:sp>
        <p:nvSpPr>
          <p:cNvPr id="35" name="Line 28"/>
          <p:cNvSpPr>
            <a:spLocks noChangeShapeType="1"/>
          </p:cNvSpPr>
          <p:nvPr/>
        </p:nvSpPr>
        <p:spPr bwMode="auto">
          <a:xfrm>
            <a:off x="5849159" y="2774224"/>
            <a:ext cx="0" cy="40082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36" name="Rectangle 29"/>
          <p:cNvSpPr>
            <a:spLocks noChangeArrowheads="1"/>
          </p:cNvSpPr>
          <p:nvPr/>
        </p:nvSpPr>
        <p:spPr bwMode="auto">
          <a:xfrm>
            <a:off x="5114980" y="2533109"/>
            <a:ext cx="3276545" cy="219616"/>
          </a:xfrm>
          <a:prstGeom prst="rect">
            <a:avLst/>
          </a:prstGeom>
          <a:solidFill>
            <a:srgbClr val="EAF1E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bIns="91440" anchor="ctr" anchorCtr="1"/>
          <a:lstStyle/>
          <a:p>
            <a:pPr eaLnBrk="0" hangingPunct="0"/>
            <a:r>
              <a:rPr lang="en-US" sz="1600" dirty="0">
                <a:latin typeface="+mj-lt"/>
              </a:rPr>
              <a:t>System-Wide Data</a:t>
            </a:r>
          </a:p>
        </p:txBody>
      </p:sp>
      <p:sp>
        <p:nvSpPr>
          <p:cNvPr id="41" name="Rectangle 34"/>
          <p:cNvSpPr>
            <a:spLocks noChangeArrowheads="1"/>
          </p:cNvSpPr>
          <p:nvPr/>
        </p:nvSpPr>
        <p:spPr bwMode="auto">
          <a:xfrm>
            <a:off x="5162550" y="4371975"/>
            <a:ext cx="3200400" cy="142876"/>
          </a:xfrm>
          <a:prstGeom prst="rect">
            <a:avLst/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 dirty="0">
                <a:latin typeface="+mj-lt"/>
              </a:rPr>
              <a:t>Profiles</a:t>
            </a:r>
          </a:p>
        </p:txBody>
      </p:sp>
      <p:sp>
        <p:nvSpPr>
          <p:cNvPr id="46" name="AutoShape 39"/>
          <p:cNvSpPr>
            <a:spLocks noChangeArrowheads="1"/>
          </p:cNvSpPr>
          <p:nvPr/>
        </p:nvSpPr>
        <p:spPr bwMode="auto">
          <a:xfrm>
            <a:off x="5208806" y="3257550"/>
            <a:ext cx="791943" cy="800100"/>
          </a:xfrm>
          <a:prstGeom prst="can">
            <a:avLst>
              <a:gd name="adj" fmla="val 26264"/>
            </a:avLst>
          </a:prstGeom>
          <a:solidFill>
            <a:srgbClr val="FAF6EB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 dirty="0" smtClean="0">
                <a:latin typeface="+mj-lt"/>
              </a:rPr>
              <a:t>EntityA</a:t>
            </a:r>
          </a:p>
          <a:p>
            <a:pPr algn="ctr" eaLnBrk="0" hangingPunct="0"/>
            <a:r>
              <a:rPr lang="en-US" sz="1100" dirty="0" smtClean="0">
                <a:latin typeface="+mj-lt"/>
              </a:rPr>
              <a:t>    SiteA</a:t>
            </a:r>
          </a:p>
          <a:p>
            <a:pPr eaLnBrk="0" hangingPunct="0"/>
            <a:r>
              <a:rPr lang="en-US" sz="1100" dirty="0" smtClean="0">
                <a:latin typeface="+mj-lt"/>
              </a:rPr>
              <a:t>LocA…n</a:t>
            </a:r>
            <a:endParaRPr lang="en-US" sz="1100" dirty="0">
              <a:latin typeface="+mj-lt"/>
            </a:endParaRPr>
          </a:p>
        </p:txBody>
      </p:sp>
      <p:sp>
        <p:nvSpPr>
          <p:cNvPr id="49" name="Rectangle 42"/>
          <p:cNvSpPr>
            <a:spLocks noChangeArrowheads="1"/>
          </p:cNvSpPr>
          <p:nvPr/>
        </p:nvSpPr>
        <p:spPr bwMode="auto">
          <a:xfrm>
            <a:off x="5162550" y="4514850"/>
            <a:ext cx="1781175" cy="209550"/>
          </a:xfrm>
          <a:prstGeom prst="rect">
            <a:avLst/>
          </a:prstGeom>
          <a:solidFill>
            <a:srgbClr val="DFAE97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 dirty="0">
                <a:latin typeface="+mj-lt"/>
              </a:rPr>
              <a:t>Shared Set Data</a:t>
            </a:r>
          </a:p>
        </p:txBody>
      </p:sp>
      <p:sp>
        <p:nvSpPr>
          <p:cNvPr id="50" name="Rectangle 43"/>
          <p:cNvSpPr>
            <a:spLocks noChangeArrowheads="1"/>
          </p:cNvSpPr>
          <p:nvPr/>
        </p:nvSpPr>
        <p:spPr bwMode="auto">
          <a:xfrm>
            <a:off x="7124700" y="4527104"/>
            <a:ext cx="1228725" cy="206821"/>
          </a:xfrm>
          <a:prstGeom prst="rect">
            <a:avLst/>
          </a:prstGeom>
          <a:solidFill>
            <a:srgbClr val="DFAE97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 dirty="0">
                <a:latin typeface="+mj-lt"/>
              </a:rPr>
              <a:t>Shared Set Data</a:t>
            </a:r>
          </a:p>
        </p:txBody>
      </p:sp>
      <p:sp>
        <p:nvSpPr>
          <p:cNvPr id="51" name="Line 44"/>
          <p:cNvSpPr>
            <a:spLocks noChangeShapeType="1"/>
          </p:cNvSpPr>
          <p:nvPr/>
        </p:nvSpPr>
        <p:spPr bwMode="auto">
          <a:xfrm>
            <a:off x="5769386" y="4348401"/>
            <a:ext cx="0" cy="25543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52" name="Line 45"/>
          <p:cNvSpPr>
            <a:spLocks noChangeShapeType="1"/>
          </p:cNvSpPr>
          <p:nvPr/>
        </p:nvSpPr>
        <p:spPr bwMode="auto">
          <a:xfrm>
            <a:off x="7442592" y="4356478"/>
            <a:ext cx="0" cy="25543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53" name="Line 46"/>
          <p:cNvSpPr>
            <a:spLocks noChangeShapeType="1"/>
          </p:cNvSpPr>
          <p:nvPr/>
        </p:nvSpPr>
        <p:spPr bwMode="auto">
          <a:xfrm>
            <a:off x="8171246" y="4356478"/>
            <a:ext cx="0" cy="25543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54" name="Line 47"/>
          <p:cNvSpPr>
            <a:spLocks noChangeShapeType="1"/>
          </p:cNvSpPr>
          <p:nvPr/>
        </p:nvSpPr>
        <p:spPr bwMode="auto">
          <a:xfrm>
            <a:off x="6352779" y="4348401"/>
            <a:ext cx="0" cy="25543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55" name="AutoShape 39"/>
          <p:cNvSpPr>
            <a:spLocks noChangeArrowheads="1"/>
          </p:cNvSpPr>
          <p:nvPr/>
        </p:nvSpPr>
        <p:spPr bwMode="auto">
          <a:xfrm>
            <a:off x="6047006" y="3267076"/>
            <a:ext cx="791943" cy="757502"/>
          </a:xfrm>
          <a:prstGeom prst="can">
            <a:avLst>
              <a:gd name="adj" fmla="val 26264"/>
            </a:avLst>
          </a:prstGeom>
          <a:solidFill>
            <a:srgbClr val="FAF6EB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 dirty="0" smtClean="0">
                <a:latin typeface="+mj-lt"/>
              </a:rPr>
              <a:t>EntityB</a:t>
            </a:r>
          </a:p>
          <a:p>
            <a:pPr algn="ctr" eaLnBrk="0" hangingPunct="0"/>
            <a:r>
              <a:rPr lang="en-US" sz="1100" dirty="0" smtClean="0">
                <a:latin typeface="+mj-lt"/>
              </a:rPr>
              <a:t> SiteB1, B2</a:t>
            </a:r>
          </a:p>
          <a:p>
            <a:pPr algn="ctr" eaLnBrk="0" hangingPunct="0"/>
            <a:r>
              <a:rPr lang="en-US" sz="1100" dirty="0" smtClean="0">
                <a:latin typeface="+mj-lt"/>
              </a:rPr>
              <a:t>Loc B1, B2</a:t>
            </a:r>
            <a:endParaRPr lang="en-US" sz="1100" dirty="0">
              <a:latin typeface="+mj-lt"/>
            </a:endParaRPr>
          </a:p>
        </p:txBody>
      </p:sp>
      <p:sp>
        <p:nvSpPr>
          <p:cNvPr id="56" name="AutoShape 39"/>
          <p:cNvSpPr>
            <a:spLocks noChangeArrowheads="1"/>
          </p:cNvSpPr>
          <p:nvPr/>
        </p:nvSpPr>
        <p:spPr bwMode="auto">
          <a:xfrm>
            <a:off x="7304306" y="3257550"/>
            <a:ext cx="791943" cy="747977"/>
          </a:xfrm>
          <a:prstGeom prst="can">
            <a:avLst>
              <a:gd name="adj" fmla="val 26264"/>
            </a:avLst>
          </a:prstGeom>
          <a:solidFill>
            <a:srgbClr val="FAF6EB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 dirty="0" smtClean="0">
                <a:latin typeface="+mj-lt"/>
              </a:rPr>
              <a:t>EntityC</a:t>
            </a:r>
          </a:p>
          <a:p>
            <a:pPr eaLnBrk="0" hangingPunct="0"/>
            <a:r>
              <a:rPr lang="en-US" sz="1100" dirty="0" smtClean="0">
                <a:latin typeface="+mj-lt"/>
              </a:rPr>
              <a:t>SiteC</a:t>
            </a:r>
          </a:p>
          <a:p>
            <a:pPr algn="ctr" eaLnBrk="0" hangingPunct="0"/>
            <a:r>
              <a:rPr lang="en-US" sz="1100" dirty="0" smtClean="0">
                <a:latin typeface="+mj-lt"/>
              </a:rPr>
              <a:t>LocC1…n</a:t>
            </a:r>
            <a:endParaRPr lang="en-US" sz="1100" dirty="0">
              <a:latin typeface="+mj-lt"/>
            </a:endParaRPr>
          </a:p>
        </p:txBody>
      </p:sp>
      <p:sp>
        <p:nvSpPr>
          <p:cNvPr id="1026" name="Lock"/>
          <p:cNvSpPr>
            <a:spLocks noEditPoints="1" noChangeArrowheads="1"/>
          </p:cNvSpPr>
          <p:nvPr/>
        </p:nvSpPr>
        <p:spPr bwMode="auto">
          <a:xfrm>
            <a:off x="6224589" y="4619626"/>
            <a:ext cx="1052512" cy="1123950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9606 h 21600"/>
              <a:gd name="T4" fmla="*/ 10800 w 21600"/>
              <a:gd name="T5" fmla="*/ 21600 h 21600"/>
              <a:gd name="T6" fmla="*/ 0 w 21600"/>
              <a:gd name="T7" fmla="*/ 9606 h 21600"/>
              <a:gd name="T8" fmla="*/ 744 w 21600"/>
              <a:gd name="T9" fmla="*/ 9904 h 21600"/>
              <a:gd name="T10" fmla="*/ 21134 w 21600"/>
              <a:gd name="T11" fmla="*/ 1533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93" y="9606"/>
                </a:moveTo>
                <a:lnTo>
                  <a:pt x="2048" y="9606"/>
                </a:lnTo>
                <a:lnTo>
                  <a:pt x="2048" y="4713"/>
                </a:lnTo>
                <a:lnTo>
                  <a:pt x="2420" y="3818"/>
                </a:lnTo>
                <a:lnTo>
                  <a:pt x="2979" y="3028"/>
                </a:lnTo>
                <a:lnTo>
                  <a:pt x="3537" y="2446"/>
                </a:lnTo>
                <a:lnTo>
                  <a:pt x="3956" y="1998"/>
                </a:lnTo>
                <a:lnTo>
                  <a:pt x="4492" y="1581"/>
                </a:lnTo>
                <a:lnTo>
                  <a:pt x="5143" y="1238"/>
                </a:lnTo>
                <a:lnTo>
                  <a:pt x="5912" y="880"/>
                </a:lnTo>
                <a:lnTo>
                  <a:pt x="6587" y="641"/>
                </a:lnTo>
                <a:lnTo>
                  <a:pt x="7518" y="372"/>
                </a:lnTo>
                <a:lnTo>
                  <a:pt x="8425" y="208"/>
                </a:lnTo>
                <a:lnTo>
                  <a:pt x="9496" y="59"/>
                </a:lnTo>
                <a:lnTo>
                  <a:pt x="10637" y="14"/>
                </a:lnTo>
                <a:lnTo>
                  <a:pt x="11614" y="59"/>
                </a:lnTo>
                <a:lnTo>
                  <a:pt x="12382" y="119"/>
                </a:lnTo>
                <a:lnTo>
                  <a:pt x="13034" y="253"/>
                </a:lnTo>
                <a:lnTo>
                  <a:pt x="13779" y="417"/>
                </a:lnTo>
                <a:lnTo>
                  <a:pt x="14500" y="611"/>
                </a:lnTo>
                <a:lnTo>
                  <a:pt x="14733" y="686"/>
                </a:lnTo>
                <a:lnTo>
                  <a:pt x="14989" y="790"/>
                </a:lnTo>
                <a:lnTo>
                  <a:pt x="15175" y="865"/>
                </a:lnTo>
                <a:lnTo>
                  <a:pt x="15385" y="954"/>
                </a:lnTo>
                <a:lnTo>
                  <a:pt x="15431" y="969"/>
                </a:lnTo>
                <a:lnTo>
                  <a:pt x="15594" y="1059"/>
                </a:lnTo>
                <a:lnTo>
                  <a:pt x="15757" y="1148"/>
                </a:lnTo>
                <a:lnTo>
                  <a:pt x="15920" y="1267"/>
                </a:lnTo>
                <a:lnTo>
                  <a:pt x="16106" y="1372"/>
                </a:lnTo>
                <a:lnTo>
                  <a:pt x="16665" y="1730"/>
                </a:lnTo>
                <a:lnTo>
                  <a:pt x="17014" y="1998"/>
                </a:lnTo>
                <a:lnTo>
                  <a:pt x="17480" y="2356"/>
                </a:lnTo>
                <a:lnTo>
                  <a:pt x="17852" y="2804"/>
                </a:lnTo>
                <a:lnTo>
                  <a:pt x="18178" y="3192"/>
                </a:lnTo>
                <a:lnTo>
                  <a:pt x="18527" y="3639"/>
                </a:lnTo>
                <a:lnTo>
                  <a:pt x="18806" y="4132"/>
                </a:lnTo>
                <a:lnTo>
                  <a:pt x="19086" y="4713"/>
                </a:lnTo>
                <a:lnTo>
                  <a:pt x="19272" y="5191"/>
                </a:lnTo>
                <a:lnTo>
                  <a:pt x="19295" y="9606"/>
                </a:lnTo>
                <a:lnTo>
                  <a:pt x="21600" y="9606"/>
                </a:lnTo>
                <a:lnTo>
                  <a:pt x="21600" y="16289"/>
                </a:lnTo>
                <a:lnTo>
                  <a:pt x="21413" y="17184"/>
                </a:lnTo>
                <a:lnTo>
                  <a:pt x="21041" y="17900"/>
                </a:lnTo>
                <a:lnTo>
                  <a:pt x="20668" y="18377"/>
                </a:lnTo>
                <a:lnTo>
                  <a:pt x="20343" y="18855"/>
                </a:lnTo>
                <a:lnTo>
                  <a:pt x="19924" y="19332"/>
                </a:lnTo>
                <a:lnTo>
                  <a:pt x="19388" y="19809"/>
                </a:lnTo>
                <a:lnTo>
                  <a:pt x="18806" y="20242"/>
                </a:lnTo>
                <a:lnTo>
                  <a:pt x="18062" y="20585"/>
                </a:lnTo>
                <a:lnTo>
                  <a:pt x="17270" y="20883"/>
                </a:lnTo>
                <a:lnTo>
                  <a:pt x="16525" y="21182"/>
                </a:lnTo>
                <a:lnTo>
                  <a:pt x="15548" y="21420"/>
                </a:lnTo>
                <a:lnTo>
                  <a:pt x="14803" y="21540"/>
                </a:lnTo>
                <a:lnTo>
                  <a:pt x="13662" y="21674"/>
                </a:lnTo>
                <a:lnTo>
                  <a:pt x="8379" y="21659"/>
                </a:lnTo>
                <a:lnTo>
                  <a:pt x="7168" y="21540"/>
                </a:lnTo>
                <a:lnTo>
                  <a:pt x="6098" y="21331"/>
                </a:lnTo>
                <a:lnTo>
                  <a:pt x="5050" y="21092"/>
                </a:lnTo>
                <a:lnTo>
                  <a:pt x="4003" y="20764"/>
                </a:lnTo>
                <a:lnTo>
                  <a:pt x="3258" y="20391"/>
                </a:lnTo>
                <a:lnTo>
                  <a:pt x="2769" y="20123"/>
                </a:lnTo>
                <a:lnTo>
                  <a:pt x="2281" y="19720"/>
                </a:lnTo>
                <a:lnTo>
                  <a:pt x="1862" y="19407"/>
                </a:lnTo>
                <a:lnTo>
                  <a:pt x="1489" y="19079"/>
                </a:lnTo>
                <a:lnTo>
                  <a:pt x="1070" y="18676"/>
                </a:lnTo>
                <a:lnTo>
                  <a:pt x="744" y="18258"/>
                </a:lnTo>
                <a:lnTo>
                  <a:pt x="325" y="17661"/>
                </a:lnTo>
                <a:lnTo>
                  <a:pt x="162" y="17035"/>
                </a:lnTo>
                <a:lnTo>
                  <a:pt x="93" y="16468"/>
                </a:lnTo>
                <a:lnTo>
                  <a:pt x="93" y="9606"/>
                </a:lnTo>
                <a:close/>
                <a:moveTo>
                  <a:pt x="6098" y="9591"/>
                </a:moveTo>
                <a:lnTo>
                  <a:pt x="6098" y="5220"/>
                </a:lnTo>
                <a:lnTo>
                  <a:pt x="6191" y="4907"/>
                </a:lnTo>
                <a:lnTo>
                  <a:pt x="6307" y="4639"/>
                </a:lnTo>
                <a:lnTo>
                  <a:pt x="6517" y="4370"/>
                </a:lnTo>
                <a:lnTo>
                  <a:pt x="6680" y="4087"/>
                </a:lnTo>
                <a:lnTo>
                  <a:pt x="6889" y="3878"/>
                </a:lnTo>
                <a:lnTo>
                  <a:pt x="7308" y="3520"/>
                </a:lnTo>
                <a:lnTo>
                  <a:pt x="7843" y="3281"/>
                </a:lnTo>
                <a:lnTo>
                  <a:pt x="8402" y="3013"/>
                </a:lnTo>
                <a:lnTo>
                  <a:pt x="9031" y="2834"/>
                </a:lnTo>
                <a:lnTo>
                  <a:pt x="9659" y="2700"/>
                </a:lnTo>
                <a:lnTo>
                  <a:pt x="10497" y="2625"/>
                </a:lnTo>
                <a:lnTo>
                  <a:pt x="11125" y="2655"/>
                </a:lnTo>
                <a:lnTo>
                  <a:pt x="11987" y="2789"/>
                </a:lnTo>
                <a:lnTo>
                  <a:pt x="12522" y="2893"/>
                </a:lnTo>
                <a:lnTo>
                  <a:pt x="13011" y="3028"/>
                </a:lnTo>
                <a:lnTo>
                  <a:pt x="13290" y="3192"/>
                </a:lnTo>
                <a:lnTo>
                  <a:pt x="13709" y="3371"/>
                </a:lnTo>
                <a:lnTo>
                  <a:pt x="13872" y="3505"/>
                </a:lnTo>
                <a:lnTo>
                  <a:pt x="14058" y="3639"/>
                </a:lnTo>
                <a:lnTo>
                  <a:pt x="14291" y="3788"/>
                </a:lnTo>
                <a:lnTo>
                  <a:pt x="14431" y="3953"/>
                </a:lnTo>
                <a:lnTo>
                  <a:pt x="14617" y="4102"/>
                </a:lnTo>
                <a:lnTo>
                  <a:pt x="14826" y="4311"/>
                </a:lnTo>
                <a:lnTo>
                  <a:pt x="14919" y="4534"/>
                </a:lnTo>
                <a:lnTo>
                  <a:pt x="15036" y="4773"/>
                </a:lnTo>
                <a:lnTo>
                  <a:pt x="15175" y="5027"/>
                </a:lnTo>
                <a:lnTo>
                  <a:pt x="15245" y="5220"/>
                </a:lnTo>
                <a:lnTo>
                  <a:pt x="15245" y="9591"/>
                </a:lnTo>
                <a:lnTo>
                  <a:pt x="6098" y="9591"/>
                </a:lnTo>
                <a:close/>
              </a:path>
              <a:path w="21600" h="21600" extrusionOk="0">
                <a:moveTo>
                  <a:pt x="93" y="9606"/>
                </a:moveTo>
                <a:lnTo>
                  <a:pt x="21600" y="9606"/>
                </a:lnTo>
                <a:close/>
              </a:path>
              <a:path w="21600" h="21600" extrusionOk="0">
                <a:moveTo>
                  <a:pt x="11684" y="17109"/>
                </a:moveTo>
                <a:lnTo>
                  <a:pt x="12266" y="19317"/>
                </a:lnTo>
                <a:lnTo>
                  <a:pt x="9659" y="19317"/>
                </a:lnTo>
                <a:lnTo>
                  <a:pt x="10287" y="17124"/>
                </a:lnTo>
                <a:lnTo>
                  <a:pt x="10008" y="16975"/>
                </a:lnTo>
                <a:lnTo>
                  <a:pt x="9799" y="16722"/>
                </a:lnTo>
                <a:lnTo>
                  <a:pt x="9752" y="16408"/>
                </a:lnTo>
                <a:lnTo>
                  <a:pt x="9822" y="16170"/>
                </a:lnTo>
                <a:lnTo>
                  <a:pt x="10008" y="16006"/>
                </a:lnTo>
                <a:lnTo>
                  <a:pt x="10148" y="15871"/>
                </a:lnTo>
                <a:lnTo>
                  <a:pt x="10381" y="15782"/>
                </a:lnTo>
                <a:lnTo>
                  <a:pt x="10660" y="15692"/>
                </a:lnTo>
                <a:lnTo>
                  <a:pt x="11009" y="15677"/>
                </a:lnTo>
                <a:lnTo>
                  <a:pt x="11288" y="15722"/>
                </a:lnTo>
                <a:lnTo>
                  <a:pt x="11614" y="15782"/>
                </a:lnTo>
                <a:lnTo>
                  <a:pt x="11893" y="15946"/>
                </a:lnTo>
                <a:lnTo>
                  <a:pt x="12033" y="16080"/>
                </a:lnTo>
                <a:lnTo>
                  <a:pt x="12173" y="16229"/>
                </a:lnTo>
                <a:lnTo>
                  <a:pt x="12196" y="16408"/>
                </a:lnTo>
                <a:lnTo>
                  <a:pt x="12103" y="16722"/>
                </a:lnTo>
                <a:lnTo>
                  <a:pt x="11987" y="16856"/>
                </a:lnTo>
                <a:lnTo>
                  <a:pt x="11847" y="16975"/>
                </a:lnTo>
                <a:lnTo>
                  <a:pt x="11684" y="17109"/>
                </a:lnTo>
              </a:path>
            </a:pathLst>
          </a:custGeom>
          <a:solidFill>
            <a:srgbClr val="C0C0C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Key Concepts 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Databases  and System-Wide Data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Domains, Entities, Shared Sets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Security Setup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Sites, Locations, and Inventory Status Codes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 Example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Review Domain and Entity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Review Company Business Relation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Review Domain/Account Control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Define Inventory Status Codes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Set Up Site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Set Up Inventory Locations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Exercise</a:t>
            </a:r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51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58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QS-SU-240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2691812" y="1335500"/>
            <a:ext cx="3998913" cy="3355975"/>
            <a:chOff x="1708" y="1635"/>
            <a:chExt cx="2519" cy="2114"/>
          </a:xfrm>
        </p:grpSpPr>
        <p:sp>
          <p:nvSpPr>
            <p:cNvPr id="178183" name="Rectangle 7"/>
            <p:cNvSpPr>
              <a:spLocks noChangeArrowheads="1"/>
            </p:cNvSpPr>
            <p:nvPr/>
          </p:nvSpPr>
          <p:spPr bwMode="auto">
            <a:xfrm>
              <a:off x="1708" y="1635"/>
              <a:ext cx="739" cy="54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3500" tIns="31750" rIns="63500" bIns="31750" anchor="ctr"/>
            <a:lstStyle/>
            <a:p>
              <a:pPr algn="ctr" defTabSz="433388" eaLnBrk="0" hangingPunct="0">
                <a:defRPr/>
              </a:pPr>
              <a:r>
                <a:rPr lang="en-US" sz="1800" dirty="0">
                  <a:latin typeface="+mj-lt"/>
                </a:rPr>
                <a:t>Entity</a:t>
              </a:r>
            </a:p>
          </p:txBody>
        </p:sp>
        <p:sp>
          <p:nvSpPr>
            <p:cNvPr id="178184" name="Rectangle 8"/>
            <p:cNvSpPr>
              <a:spLocks noChangeArrowheads="1"/>
            </p:cNvSpPr>
            <p:nvPr/>
          </p:nvSpPr>
          <p:spPr bwMode="auto">
            <a:xfrm>
              <a:off x="1708" y="2413"/>
              <a:ext cx="739" cy="54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3500" tIns="31750" rIns="63500" bIns="31750" anchor="ctr"/>
            <a:lstStyle/>
            <a:p>
              <a:pPr algn="ctr" defTabSz="433388" eaLnBrk="0" hangingPunct="0">
                <a:defRPr/>
              </a:pPr>
              <a:r>
                <a:rPr lang="en-US" sz="1800" dirty="0">
                  <a:latin typeface="+mj-lt"/>
                </a:rPr>
                <a:t>Site</a:t>
              </a:r>
            </a:p>
          </p:txBody>
        </p:sp>
        <p:sp>
          <p:nvSpPr>
            <p:cNvPr id="178185" name="Rectangle 9"/>
            <p:cNvSpPr>
              <a:spLocks noChangeArrowheads="1"/>
            </p:cNvSpPr>
            <p:nvPr/>
          </p:nvSpPr>
          <p:spPr bwMode="auto">
            <a:xfrm>
              <a:off x="1708" y="3200"/>
              <a:ext cx="739" cy="54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3500" tIns="31750" rIns="63500" bIns="31750" anchor="ctr"/>
            <a:lstStyle/>
            <a:p>
              <a:pPr algn="ctr" defTabSz="433388" eaLnBrk="0" hangingPunct="0">
                <a:defRPr/>
              </a:pPr>
              <a:r>
                <a:rPr lang="en-US" sz="1800" dirty="0">
                  <a:latin typeface="+mj-lt"/>
                </a:rPr>
                <a:t>Location</a:t>
              </a:r>
            </a:p>
          </p:txBody>
        </p:sp>
        <p:sp>
          <p:nvSpPr>
            <p:cNvPr id="35850" name="Line 12"/>
            <p:cNvSpPr>
              <a:spLocks noChangeShapeType="1"/>
            </p:cNvSpPr>
            <p:nvPr/>
          </p:nvSpPr>
          <p:spPr bwMode="auto">
            <a:xfrm flipV="1">
              <a:off x="2071" y="2200"/>
              <a:ext cx="0" cy="2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5851" name="Line 13"/>
            <p:cNvSpPr>
              <a:spLocks noChangeShapeType="1"/>
            </p:cNvSpPr>
            <p:nvPr/>
          </p:nvSpPr>
          <p:spPr bwMode="auto">
            <a:xfrm flipV="1">
              <a:off x="2071" y="2977"/>
              <a:ext cx="0" cy="2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5852" name="Rectangle 15"/>
            <p:cNvSpPr>
              <a:spLocks noChangeArrowheads="1"/>
            </p:cNvSpPr>
            <p:nvPr/>
          </p:nvSpPr>
          <p:spPr bwMode="auto">
            <a:xfrm>
              <a:off x="2630" y="1775"/>
              <a:ext cx="1597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 dirty="0">
                  <a:latin typeface="+mj-lt"/>
                </a:rPr>
                <a:t> Financial Reporting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35853" name="Rectangle 16"/>
            <p:cNvSpPr>
              <a:spLocks noChangeArrowheads="1"/>
            </p:cNvSpPr>
            <p:nvPr/>
          </p:nvSpPr>
          <p:spPr bwMode="auto">
            <a:xfrm>
              <a:off x="2631" y="2378"/>
              <a:ext cx="1455" cy="58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 dirty="0">
                  <a:latin typeface="+mj-lt"/>
                </a:rPr>
                <a:t> Planning</a:t>
              </a:r>
            </a:p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 dirty="0">
                  <a:latin typeface="+mj-lt"/>
                </a:rPr>
                <a:t> Inventory Control</a:t>
              </a:r>
            </a:p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 dirty="0">
                  <a:latin typeface="+mj-lt"/>
                </a:rPr>
                <a:t> Reporting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35854" name="Rectangle 17"/>
            <p:cNvSpPr>
              <a:spLocks noChangeArrowheads="1"/>
            </p:cNvSpPr>
            <p:nvPr/>
          </p:nvSpPr>
          <p:spPr bwMode="auto">
            <a:xfrm>
              <a:off x="2631" y="3188"/>
              <a:ext cx="1507" cy="40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 dirty="0">
                  <a:latin typeface="+mj-lt"/>
                </a:rPr>
                <a:t> Physical Location</a:t>
              </a:r>
            </a:p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 dirty="0">
                  <a:latin typeface="+mj-lt"/>
                </a:rPr>
                <a:t> Control and Audit</a:t>
              </a:r>
            </a:p>
          </p:txBody>
        </p:sp>
      </p:grpSp>
      <p:sp>
        <p:nvSpPr>
          <p:cNvPr id="35846" name="Rectangle 19"/>
          <p:cNvSpPr>
            <a:spLocks noChangeArrowheads="1"/>
          </p:cNvSpPr>
          <p:nvPr/>
        </p:nvSpPr>
        <p:spPr bwMode="auto">
          <a:xfrm>
            <a:off x="499475" y="5175662"/>
            <a:ext cx="7978466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 dirty="0">
                <a:latin typeface="+mj-lt"/>
              </a:rPr>
              <a:t>Note: The financial setup in QAD EE is covered in detail in the Financial Class. In this course</a:t>
            </a:r>
          </a:p>
          <a:p>
            <a:r>
              <a:rPr lang="en-US" sz="1400" dirty="0">
                <a:latin typeface="+mj-lt"/>
              </a:rPr>
              <a:t>we will review the setup that has already been done.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2-1: Define Site and Location</a:t>
            </a:r>
            <a:endParaRPr lang="en-US" dirty="0"/>
          </a:p>
        </p:txBody>
      </p:sp>
      <p:sp>
        <p:nvSpPr>
          <p:cNvPr id="430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QS-SU-250</a:t>
            </a:r>
          </a:p>
        </p:txBody>
      </p:sp>
      <p:pic>
        <p:nvPicPr>
          <p:cNvPr id="43012" name="Picture 49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Describe what a database is and list key data </a:t>
            </a:r>
          </a:p>
          <a:p>
            <a:r>
              <a:rPr lang="en-US" dirty="0" smtClean="0"/>
              <a:t>Describe and understand how domains and shared sets are used</a:t>
            </a:r>
          </a:p>
          <a:p>
            <a:r>
              <a:rPr lang="en-US" dirty="0" smtClean="0"/>
              <a:t>Distinguish between the role of domains and entities</a:t>
            </a:r>
          </a:p>
          <a:p>
            <a:r>
              <a:rPr lang="en-US" dirty="0" smtClean="0"/>
              <a:t>Describe what business relations are and how they are used</a:t>
            </a:r>
          </a:p>
          <a:p>
            <a:r>
              <a:rPr lang="en-US" dirty="0" smtClean="0"/>
              <a:t>Describe how users and roles control access to system functions</a:t>
            </a:r>
          </a:p>
          <a:p>
            <a:r>
              <a:rPr lang="en-US" dirty="0" smtClean="0"/>
              <a:t>Distinguish between the kind of information sites and locations contain</a:t>
            </a:r>
          </a:p>
          <a:p>
            <a:r>
              <a:rPr lang="en-US" dirty="0" smtClean="0"/>
              <a:t>Describe the role of inventory status codes</a:t>
            </a:r>
          </a:p>
          <a:p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Learning Objectives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QS-SU-040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Model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dirty="0" smtClean="0"/>
              <a:t>QS-SU-050</a:t>
            </a:r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1327075" y="911896"/>
            <a:ext cx="6961901" cy="5159375"/>
            <a:chOff x="1206500" y="1143000"/>
            <a:chExt cx="6477000" cy="5159375"/>
          </a:xfrm>
        </p:grpSpPr>
        <p:sp>
          <p:nvSpPr>
            <p:cNvPr id="4" name="AutoShape 19"/>
            <p:cNvSpPr>
              <a:spLocks noChangeArrowheads="1"/>
            </p:cNvSpPr>
            <p:nvPr/>
          </p:nvSpPr>
          <p:spPr bwMode="auto">
            <a:xfrm>
              <a:off x="1206500" y="1143000"/>
              <a:ext cx="6477000" cy="5159375"/>
            </a:xfrm>
            <a:prstGeom prst="can">
              <a:avLst>
                <a:gd name="adj" fmla="val 14856"/>
              </a:avLst>
            </a:prstGeom>
            <a:solidFill>
              <a:srgbClr val="E5E1DA"/>
            </a:solidFill>
            <a:ln w="57150">
              <a:solidFill>
                <a:srgbClr val="6287C6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lIns="228600" tIns="228600" rIns="228600" bIns="228600" anchor="ctr" anchorCtr="1"/>
            <a:lstStyle/>
            <a:p>
              <a:pPr eaLnBrk="0" hangingPunct="0"/>
              <a:endParaRPr lang="en-GB" sz="1100" dirty="0">
                <a:latin typeface="+mj-lt"/>
              </a:endParaRPr>
            </a:p>
          </p:txBody>
        </p:sp>
        <p:sp>
          <p:nvSpPr>
            <p:cNvPr id="5" name="Text Box 20"/>
            <p:cNvSpPr txBox="1">
              <a:spLocks noChangeArrowheads="1"/>
            </p:cNvSpPr>
            <p:nvPr/>
          </p:nvSpPr>
          <p:spPr bwMode="auto">
            <a:xfrm>
              <a:off x="2980046" y="1374487"/>
              <a:ext cx="3328155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800" b="1" dirty="0">
                  <a:latin typeface="+mj-lt"/>
                </a:rPr>
                <a:t>QAD Applications Database</a:t>
              </a:r>
            </a:p>
          </p:txBody>
        </p:sp>
        <p:sp>
          <p:nvSpPr>
            <p:cNvPr id="6" name="Rectangle 21"/>
            <p:cNvSpPr>
              <a:spLocks noChangeArrowheads="1"/>
            </p:cNvSpPr>
            <p:nvPr/>
          </p:nvSpPr>
          <p:spPr bwMode="auto">
            <a:xfrm>
              <a:off x="3733800" y="3128683"/>
              <a:ext cx="1409700" cy="2006881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endParaRPr lang="en-US" sz="1100" dirty="0">
                <a:solidFill>
                  <a:schemeClr val="accent1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>
              <a:off x="5410200" y="3116808"/>
              <a:ext cx="876300" cy="2050505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 dirty="0">
                  <a:solidFill>
                    <a:schemeClr val="accent1">
                      <a:lumMod val="50000"/>
                    </a:schemeClr>
                  </a:solidFill>
                  <a:latin typeface="+mj-lt"/>
                </a:rPr>
                <a:t>Domain 3</a:t>
              </a:r>
            </a:p>
          </p:txBody>
        </p:sp>
        <p:sp>
          <p:nvSpPr>
            <p:cNvPr id="8" name="Rectangle 23"/>
            <p:cNvSpPr>
              <a:spLocks noChangeArrowheads="1"/>
            </p:cNvSpPr>
            <p:nvPr/>
          </p:nvSpPr>
          <p:spPr bwMode="auto">
            <a:xfrm>
              <a:off x="6502400" y="3116808"/>
              <a:ext cx="876300" cy="2025105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 dirty="0">
                  <a:solidFill>
                    <a:schemeClr val="accent1">
                      <a:lumMod val="50000"/>
                    </a:schemeClr>
                  </a:solidFill>
                  <a:latin typeface="+mj-lt"/>
                </a:rPr>
                <a:t>Domain 4</a:t>
              </a:r>
            </a:p>
          </p:txBody>
        </p:sp>
        <p:sp>
          <p:nvSpPr>
            <p:cNvPr id="9" name="Line 24"/>
            <p:cNvSpPr>
              <a:spLocks noChangeShapeType="1"/>
            </p:cNvSpPr>
            <p:nvPr/>
          </p:nvSpPr>
          <p:spPr bwMode="auto">
            <a:xfrm>
              <a:off x="4454650" y="2491413"/>
              <a:ext cx="0" cy="6302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0" name="Line 25"/>
            <p:cNvSpPr>
              <a:spLocks noChangeShapeType="1"/>
            </p:cNvSpPr>
            <p:nvPr/>
          </p:nvSpPr>
          <p:spPr bwMode="auto">
            <a:xfrm>
              <a:off x="5848350" y="2516813"/>
              <a:ext cx="0" cy="5699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" name="Line 26"/>
            <p:cNvSpPr>
              <a:spLocks noChangeShapeType="1"/>
            </p:cNvSpPr>
            <p:nvPr/>
          </p:nvSpPr>
          <p:spPr bwMode="auto">
            <a:xfrm>
              <a:off x="6877050" y="2507288"/>
              <a:ext cx="0" cy="5445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2" name="Rectangle 27"/>
            <p:cNvSpPr>
              <a:spLocks noChangeArrowheads="1"/>
            </p:cNvSpPr>
            <p:nvPr/>
          </p:nvSpPr>
          <p:spPr bwMode="auto">
            <a:xfrm>
              <a:off x="1371600" y="3128683"/>
              <a:ext cx="2082800" cy="2006881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endParaRPr lang="en-US" sz="1100" dirty="0">
                <a:solidFill>
                  <a:schemeClr val="accent1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13" name="Line 28"/>
            <p:cNvSpPr>
              <a:spLocks noChangeShapeType="1"/>
            </p:cNvSpPr>
            <p:nvPr/>
          </p:nvSpPr>
          <p:spPr bwMode="auto">
            <a:xfrm>
              <a:off x="2419350" y="2491413"/>
              <a:ext cx="0" cy="6302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4" name="Rectangle 29"/>
            <p:cNvSpPr>
              <a:spLocks noChangeArrowheads="1"/>
            </p:cNvSpPr>
            <p:nvPr/>
          </p:nvSpPr>
          <p:spPr bwMode="auto">
            <a:xfrm>
              <a:off x="1378013" y="2178657"/>
              <a:ext cx="5957887" cy="509606"/>
            </a:xfrm>
            <a:prstGeom prst="rect">
              <a:avLst/>
            </a:prstGeom>
            <a:solidFill>
              <a:srgbClr val="EAF1E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1600" dirty="0">
                  <a:latin typeface="+mj-lt"/>
                </a:rPr>
                <a:t>System-Wide </a:t>
              </a:r>
              <a:r>
                <a:rPr lang="en-US" sz="1600" dirty="0" smtClean="0">
                  <a:latin typeface="+mj-lt"/>
                </a:rPr>
                <a:t>Data including Business Relations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15" name="Rectangle 30"/>
            <p:cNvSpPr>
              <a:spLocks noChangeArrowheads="1"/>
            </p:cNvSpPr>
            <p:nvPr/>
          </p:nvSpPr>
          <p:spPr bwMode="auto">
            <a:xfrm>
              <a:off x="1668463" y="3281925"/>
              <a:ext cx="1550987" cy="3063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1100" dirty="0" smtClean="0">
                  <a:latin typeface="+mj-lt"/>
                </a:rPr>
                <a:t>Domain 1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16" name="Rectangle 31"/>
            <p:cNvSpPr>
              <a:spLocks noChangeArrowheads="1"/>
            </p:cNvSpPr>
            <p:nvPr/>
          </p:nvSpPr>
          <p:spPr bwMode="auto">
            <a:xfrm>
              <a:off x="3852863" y="3281925"/>
              <a:ext cx="1220787" cy="3063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1100" dirty="0" smtClean="0">
                  <a:latin typeface="+mj-lt"/>
                </a:rPr>
                <a:t>Domain 2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17" name="Rectangle 32"/>
            <p:cNvSpPr>
              <a:spLocks noChangeArrowheads="1"/>
            </p:cNvSpPr>
            <p:nvPr/>
          </p:nvSpPr>
          <p:spPr bwMode="auto">
            <a:xfrm>
              <a:off x="6557963" y="3281925"/>
              <a:ext cx="788987" cy="3190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1100" dirty="0" smtClean="0">
                  <a:latin typeface="+mj-lt"/>
                </a:rPr>
                <a:t>Domain 4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18" name="Rectangle 33"/>
            <p:cNvSpPr>
              <a:spLocks noChangeArrowheads="1"/>
            </p:cNvSpPr>
            <p:nvPr/>
          </p:nvSpPr>
          <p:spPr bwMode="auto">
            <a:xfrm>
              <a:off x="5465763" y="3281925"/>
              <a:ext cx="788987" cy="3190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1100" dirty="0" smtClean="0">
                  <a:latin typeface="+mj-lt"/>
                </a:rPr>
                <a:t>Domain 3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auto">
            <a:xfrm>
              <a:off x="1387590" y="5133976"/>
              <a:ext cx="5997039" cy="274770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 dirty="0">
                  <a:latin typeface="+mj-lt"/>
                </a:rPr>
                <a:t>Profiles</a:t>
              </a:r>
            </a:p>
          </p:txBody>
        </p:sp>
        <p:sp>
          <p:nvSpPr>
            <p:cNvPr id="20" name="AutoShape 35"/>
            <p:cNvSpPr>
              <a:spLocks noChangeArrowheads="1"/>
            </p:cNvSpPr>
            <p:nvPr/>
          </p:nvSpPr>
          <p:spPr bwMode="auto">
            <a:xfrm>
              <a:off x="3786406" y="3736200"/>
              <a:ext cx="595094" cy="635000"/>
            </a:xfrm>
            <a:prstGeom prst="can">
              <a:avLst>
                <a:gd name="adj" fmla="val 26264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 dirty="0" smtClean="0">
                  <a:latin typeface="+mj-lt"/>
                </a:rPr>
                <a:t>EntityD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1" name="AutoShape 36"/>
            <p:cNvSpPr>
              <a:spLocks noChangeArrowheads="1"/>
            </p:cNvSpPr>
            <p:nvPr/>
          </p:nvSpPr>
          <p:spPr bwMode="auto">
            <a:xfrm>
              <a:off x="4475175" y="3736200"/>
              <a:ext cx="554025" cy="635000"/>
            </a:xfrm>
            <a:prstGeom prst="can">
              <a:avLst>
                <a:gd name="adj" fmla="val 26264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 dirty="0" smtClean="0">
                  <a:latin typeface="+mj-lt"/>
                </a:rPr>
                <a:t>EntityE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2" name="AutoShape 37"/>
            <p:cNvSpPr>
              <a:spLocks noChangeArrowheads="1"/>
            </p:cNvSpPr>
            <p:nvPr/>
          </p:nvSpPr>
          <p:spPr bwMode="auto">
            <a:xfrm>
              <a:off x="2149599" y="3736200"/>
              <a:ext cx="579903" cy="635000"/>
            </a:xfrm>
            <a:prstGeom prst="can">
              <a:avLst>
                <a:gd name="adj" fmla="val 26264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 dirty="0" smtClean="0">
                  <a:latin typeface="+mj-lt"/>
                </a:rPr>
                <a:t>EntityB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3" name="AutoShape 38"/>
            <p:cNvSpPr>
              <a:spLocks noChangeArrowheads="1"/>
            </p:cNvSpPr>
            <p:nvPr/>
          </p:nvSpPr>
          <p:spPr bwMode="auto">
            <a:xfrm>
              <a:off x="2844800" y="3736200"/>
              <a:ext cx="549720" cy="635000"/>
            </a:xfrm>
            <a:prstGeom prst="can">
              <a:avLst>
                <a:gd name="adj" fmla="val 26264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 dirty="0" smtClean="0">
                  <a:latin typeface="+mj-lt"/>
                </a:rPr>
                <a:t>EntityC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4" name="AutoShape 39"/>
            <p:cNvSpPr>
              <a:spLocks noChangeArrowheads="1"/>
            </p:cNvSpPr>
            <p:nvPr/>
          </p:nvSpPr>
          <p:spPr bwMode="auto">
            <a:xfrm>
              <a:off x="1470718" y="3736200"/>
              <a:ext cx="561282" cy="635000"/>
            </a:xfrm>
            <a:prstGeom prst="can">
              <a:avLst>
                <a:gd name="adj" fmla="val 26264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 dirty="0" smtClean="0">
                  <a:latin typeface="+mj-lt"/>
                </a:rPr>
                <a:t>EntityA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5" name="AutoShape 40"/>
            <p:cNvSpPr>
              <a:spLocks noChangeArrowheads="1"/>
            </p:cNvSpPr>
            <p:nvPr/>
          </p:nvSpPr>
          <p:spPr bwMode="auto">
            <a:xfrm>
              <a:off x="5543953" y="3736200"/>
              <a:ext cx="599547" cy="635000"/>
            </a:xfrm>
            <a:prstGeom prst="can">
              <a:avLst>
                <a:gd name="adj" fmla="val 26264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 dirty="0" smtClean="0">
                  <a:latin typeface="+mj-lt"/>
                </a:rPr>
                <a:t>EntityF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6" name="AutoShape 41"/>
            <p:cNvSpPr>
              <a:spLocks noChangeArrowheads="1"/>
            </p:cNvSpPr>
            <p:nvPr/>
          </p:nvSpPr>
          <p:spPr bwMode="auto">
            <a:xfrm>
              <a:off x="6645399" y="3736200"/>
              <a:ext cx="632353" cy="635000"/>
            </a:xfrm>
            <a:prstGeom prst="can">
              <a:avLst>
                <a:gd name="adj" fmla="val 26264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 dirty="0" smtClean="0">
                  <a:latin typeface="+mj-lt"/>
                </a:rPr>
                <a:t>EntityG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7" name="Rectangle 42"/>
            <p:cNvSpPr>
              <a:spLocks noChangeArrowheads="1"/>
            </p:cNvSpPr>
            <p:nvPr/>
          </p:nvSpPr>
          <p:spPr bwMode="auto">
            <a:xfrm>
              <a:off x="1399466" y="5410200"/>
              <a:ext cx="3651959" cy="259803"/>
            </a:xfrm>
            <a:prstGeom prst="rect">
              <a:avLst/>
            </a:prstGeom>
            <a:solidFill>
              <a:srgbClr val="DFAE9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 dirty="0">
                  <a:latin typeface="+mj-lt"/>
                </a:rPr>
                <a:t>Shared Set Data</a:t>
              </a:r>
            </a:p>
          </p:txBody>
        </p:sp>
        <p:sp>
          <p:nvSpPr>
            <p:cNvPr id="28" name="Rectangle 43"/>
            <p:cNvSpPr>
              <a:spLocks noChangeArrowheads="1"/>
            </p:cNvSpPr>
            <p:nvPr/>
          </p:nvSpPr>
          <p:spPr bwMode="auto">
            <a:xfrm>
              <a:off x="5541963" y="5410200"/>
              <a:ext cx="1842666" cy="283553"/>
            </a:xfrm>
            <a:prstGeom prst="rect">
              <a:avLst/>
            </a:prstGeom>
            <a:solidFill>
              <a:srgbClr val="DFAE9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 dirty="0">
                  <a:latin typeface="+mj-lt"/>
                </a:rPr>
                <a:t>Shared Set Data</a:t>
              </a:r>
            </a:p>
          </p:txBody>
        </p:sp>
        <p:sp>
          <p:nvSpPr>
            <p:cNvPr id="29" name="Line 44"/>
            <p:cNvSpPr>
              <a:spLocks noChangeShapeType="1"/>
            </p:cNvSpPr>
            <p:nvPr/>
          </p:nvSpPr>
          <p:spPr bwMode="auto">
            <a:xfrm>
              <a:off x="2514850" y="51292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0" name="Line 45"/>
            <p:cNvSpPr>
              <a:spLocks noChangeShapeType="1"/>
            </p:cNvSpPr>
            <p:nvPr/>
          </p:nvSpPr>
          <p:spPr bwMode="auto">
            <a:xfrm>
              <a:off x="5759450" y="51419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1" name="Line 46"/>
            <p:cNvSpPr>
              <a:spLocks noChangeShapeType="1"/>
            </p:cNvSpPr>
            <p:nvPr/>
          </p:nvSpPr>
          <p:spPr bwMode="auto">
            <a:xfrm>
              <a:off x="7131050" y="51419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2" name="Line 47"/>
            <p:cNvSpPr>
              <a:spLocks noChangeShapeType="1"/>
            </p:cNvSpPr>
            <p:nvPr/>
          </p:nvSpPr>
          <p:spPr bwMode="auto">
            <a:xfrm>
              <a:off x="4819650" y="51292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4965596" y="3905462"/>
            <a:ext cx="627682" cy="595286"/>
            <a:chOff x="534122" y="1789662"/>
            <a:chExt cx="439655" cy="455103"/>
          </a:xfrm>
        </p:grpSpPr>
        <p:grpSp>
          <p:nvGrpSpPr>
            <p:cNvPr id="133" name="Group 135"/>
            <p:cNvGrpSpPr>
              <a:grpSpLocks/>
            </p:cNvGrpSpPr>
            <p:nvPr/>
          </p:nvGrpSpPr>
          <p:grpSpPr bwMode="auto">
            <a:xfrm>
              <a:off x="534122" y="1789662"/>
              <a:ext cx="439655" cy="229144"/>
              <a:chOff x="673" y="1182"/>
              <a:chExt cx="1810" cy="739"/>
            </a:xfrm>
          </p:grpSpPr>
          <p:sp>
            <p:nvSpPr>
              <p:cNvPr id="135" name="Freeform 136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6" name="AutoShape 137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7" name="AutoShape 138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8" name="AutoShape 139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9" name="AutoShape 140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0" name="Rectangle 141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1" name="Rectangle 142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2" name="AutoShape 143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" name="Rectangle 144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4" name="AutoShape 145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5" name="AutoShape 146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6" name="AutoShape 147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7" name="Freeform 148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134" name="TextBox 133"/>
            <p:cNvSpPr txBox="1"/>
            <p:nvPr/>
          </p:nvSpPr>
          <p:spPr>
            <a:xfrm>
              <a:off x="546265" y="1983155"/>
              <a:ext cx="4235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+mn-lt"/>
                </a:rPr>
                <a:t>Site</a:t>
              </a:r>
              <a:endParaRPr lang="en-US" sz="1100" dirty="0">
                <a:latin typeface="+mn-lt"/>
              </a:endParaRPr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6008914" y="4010358"/>
            <a:ext cx="617501" cy="632894"/>
            <a:chOff x="534122" y="1789662"/>
            <a:chExt cx="439655" cy="455103"/>
          </a:xfrm>
        </p:grpSpPr>
        <p:grpSp>
          <p:nvGrpSpPr>
            <p:cNvPr id="165" name="Group 135"/>
            <p:cNvGrpSpPr>
              <a:grpSpLocks/>
            </p:cNvGrpSpPr>
            <p:nvPr/>
          </p:nvGrpSpPr>
          <p:grpSpPr bwMode="auto">
            <a:xfrm>
              <a:off x="534122" y="1789662"/>
              <a:ext cx="439655" cy="229144"/>
              <a:chOff x="673" y="1182"/>
              <a:chExt cx="1810" cy="739"/>
            </a:xfrm>
          </p:grpSpPr>
          <p:sp>
            <p:nvSpPr>
              <p:cNvPr id="167" name="Freeform 136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8" name="AutoShape 137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69" name="AutoShape 138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0" name="AutoShape 139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1" name="AutoShape 140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2" name="Rectangle 141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3" name="Rectangle 142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" name="AutoShape 143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5" name="Rectangle 144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6" name="AutoShape 145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7" name="AutoShape 146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8" name="AutoShape 147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9" name="Freeform 148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166" name="TextBox 165"/>
            <p:cNvSpPr txBox="1"/>
            <p:nvPr/>
          </p:nvSpPr>
          <p:spPr>
            <a:xfrm>
              <a:off x="546265" y="1983155"/>
              <a:ext cx="4235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+mn-lt"/>
                </a:rPr>
                <a:t>Site</a:t>
              </a:r>
              <a:endParaRPr lang="en-US" sz="1100" dirty="0">
                <a:latin typeface="+mn-lt"/>
              </a:endParaRPr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7241674" y="3996504"/>
            <a:ext cx="738544" cy="634873"/>
            <a:chOff x="534122" y="1789662"/>
            <a:chExt cx="439655" cy="455103"/>
          </a:xfrm>
        </p:grpSpPr>
        <p:grpSp>
          <p:nvGrpSpPr>
            <p:cNvPr id="181" name="Group 135"/>
            <p:cNvGrpSpPr>
              <a:grpSpLocks/>
            </p:cNvGrpSpPr>
            <p:nvPr/>
          </p:nvGrpSpPr>
          <p:grpSpPr bwMode="auto">
            <a:xfrm>
              <a:off x="534122" y="1789662"/>
              <a:ext cx="439655" cy="229144"/>
              <a:chOff x="673" y="1182"/>
              <a:chExt cx="1810" cy="739"/>
            </a:xfrm>
          </p:grpSpPr>
          <p:sp>
            <p:nvSpPr>
              <p:cNvPr id="183" name="Freeform 136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4" name="AutoShape 137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5" name="AutoShape 138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6" name="AutoShape 139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7" name="AutoShape 140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8" name="Rectangle 141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9" name="Rectangle 142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90" name="AutoShape 143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91" name="Rectangle 144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92" name="AutoShape 145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93" name="AutoShape 146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94" name="AutoShape 147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182" name="TextBox 181"/>
            <p:cNvSpPr txBox="1"/>
            <p:nvPr/>
          </p:nvSpPr>
          <p:spPr>
            <a:xfrm>
              <a:off x="546265" y="1983155"/>
              <a:ext cx="4235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+mn-lt"/>
                </a:rPr>
                <a:t>Site</a:t>
              </a:r>
              <a:endParaRPr lang="en-US" sz="1100" dirty="0">
                <a:latin typeface="+mn-lt"/>
              </a:endParaRPr>
            </a:p>
          </p:txBody>
        </p:sp>
      </p:grpSp>
      <p:grpSp>
        <p:nvGrpSpPr>
          <p:cNvPr id="212" name="Group 211"/>
          <p:cNvGrpSpPr/>
          <p:nvPr/>
        </p:nvGrpSpPr>
        <p:grpSpPr>
          <a:xfrm>
            <a:off x="4191746" y="3974737"/>
            <a:ext cx="627682" cy="595286"/>
            <a:chOff x="534122" y="1789662"/>
            <a:chExt cx="439655" cy="455103"/>
          </a:xfrm>
        </p:grpSpPr>
        <p:grpSp>
          <p:nvGrpSpPr>
            <p:cNvPr id="213" name="Group 135"/>
            <p:cNvGrpSpPr>
              <a:grpSpLocks/>
            </p:cNvGrpSpPr>
            <p:nvPr/>
          </p:nvGrpSpPr>
          <p:grpSpPr bwMode="auto">
            <a:xfrm>
              <a:off x="534122" y="1789662"/>
              <a:ext cx="439655" cy="229144"/>
              <a:chOff x="673" y="1182"/>
              <a:chExt cx="1810" cy="739"/>
            </a:xfrm>
          </p:grpSpPr>
          <p:sp>
            <p:nvSpPr>
              <p:cNvPr id="215" name="Freeform 136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6" name="AutoShape 137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7" name="AutoShape 138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8" name="AutoShape 139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9" name="AutoShape 140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20" name="Rectangle 141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21" name="Rectangle 142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22" name="AutoShape 143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23" name="Rectangle 144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24" name="AutoShape 145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25" name="AutoShape 146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26" name="AutoShape 147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27" name="Freeform 148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214" name="TextBox 213"/>
            <p:cNvSpPr txBox="1"/>
            <p:nvPr/>
          </p:nvSpPr>
          <p:spPr>
            <a:xfrm>
              <a:off x="546265" y="1983155"/>
              <a:ext cx="4235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+mn-lt"/>
                </a:rPr>
                <a:t>Site</a:t>
              </a:r>
              <a:endParaRPr lang="en-US" sz="1100" dirty="0">
                <a:latin typeface="+mn-lt"/>
              </a:endParaRPr>
            </a:p>
          </p:txBody>
        </p:sp>
      </p:grpSp>
      <p:grpSp>
        <p:nvGrpSpPr>
          <p:cNvPr id="228" name="Group 227"/>
          <p:cNvGrpSpPr/>
          <p:nvPr/>
        </p:nvGrpSpPr>
        <p:grpSpPr>
          <a:xfrm>
            <a:off x="3216021" y="3901512"/>
            <a:ext cx="627682" cy="595286"/>
            <a:chOff x="534122" y="1789662"/>
            <a:chExt cx="439655" cy="455103"/>
          </a:xfrm>
        </p:grpSpPr>
        <p:grpSp>
          <p:nvGrpSpPr>
            <p:cNvPr id="229" name="Group 135"/>
            <p:cNvGrpSpPr>
              <a:grpSpLocks/>
            </p:cNvGrpSpPr>
            <p:nvPr/>
          </p:nvGrpSpPr>
          <p:grpSpPr bwMode="auto">
            <a:xfrm>
              <a:off x="534122" y="1789662"/>
              <a:ext cx="439655" cy="229144"/>
              <a:chOff x="673" y="1182"/>
              <a:chExt cx="1810" cy="739"/>
            </a:xfrm>
          </p:grpSpPr>
          <p:sp>
            <p:nvSpPr>
              <p:cNvPr id="231" name="Freeform 136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32" name="AutoShape 137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33" name="AutoShape 138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34" name="AutoShape 139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35" name="AutoShape 140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36" name="Rectangle 141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37" name="Rectangle 142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38" name="AutoShape 143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39" name="Rectangle 144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0" name="AutoShape 145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1" name="AutoShape 146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2" name="AutoShape 147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3" name="Freeform 148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230" name="TextBox 229"/>
            <p:cNvSpPr txBox="1"/>
            <p:nvPr/>
          </p:nvSpPr>
          <p:spPr>
            <a:xfrm>
              <a:off x="546265" y="1983155"/>
              <a:ext cx="4235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+mn-lt"/>
                </a:rPr>
                <a:t>Site</a:t>
              </a:r>
              <a:endParaRPr lang="en-US" sz="1100" dirty="0">
                <a:latin typeface="+mn-lt"/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2382796" y="3911412"/>
            <a:ext cx="627682" cy="595286"/>
            <a:chOff x="534122" y="1789662"/>
            <a:chExt cx="439655" cy="455103"/>
          </a:xfrm>
        </p:grpSpPr>
        <p:grpSp>
          <p:nvGrpSpPr>
            <p:cNvPr id="245" name="Group 135"/>
            <p:cNvGrpSpPr>
              <a:grpSpLocks/>
            </p:cNvGrpSpPr>
            <p:nvPr/>
          </p:nvGrpSpPr>
          <p:grpSpPr bwMode="auto">
            <a:xfrm>
              <a:off x="534122" y="1789662"/>
              <a:ext cx="439655" cy="229144"/>
              <a:chOff x="673" y="1182"/>
              <a:chExt cx="1810" cy="739"/>
            </a:xfrm>
          </p:grpSpPr>
          <p:sp>
            <p:nvSpPr>
              <p:cNvPr id="247" name="Freeform 136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8" name="AutoShape 137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9" name="AutoShape 138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50" name="AutoShape 139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51" name="AutoShape 140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52" name="Rectangle 141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53" name="Rectangle 142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54" name="AutoShape 143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55" name="Rectangle 144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56" name="AutoShape 145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57" name="AutoShape 146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58" name="AutoShape 147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59" name="Freeform 148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246" name="TextBox 245"/>
            <p:cNvSpPr txBox="1"/>
            <p:nvPr/>
          </p:nvSpPr>
          <p:spPr>
            <a:xfrm>
              <a:off x="546265" y="1983155"/>
              <a:ext cx="4235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+mn-lt"/>
                </a:rPr>
                <a:t>Site</a:t>
              </a:r>
              <a:endParaRPr lang="en-US" sz="1100" dirty="0">
                <a:latin typeface="+mn-lt"/>
              </a:endParaRPr>
            </a:p>
          </p:txBody>
        </p:sp>
      </p:grpSp>
      <p:grpSp>
        <p:nvGrpSpPr>
          <p:cNvPr id="260" name="Group 259"/>
          <p:cNvGrpSpPr/>
          <p:nvPr/>
        </p:nvGrpSpPr>
        <p:grpSpPr>
          <a:xfrm>
            <a:off x="1549571" y="3956937"/>
            <a:ext cx="627682" cy="595286"/>
            <a:chOff x="534122" y="1789662"/>
            <a:chExt cx="439655" cy="455103"/>
          </a:xfrm>
        </p:grpSpPr>
        <p:grpSp>
          <p:nvGrpSpPr>
            <p:cNvPr id="261" name="Group 135"/>
            <p:cNvGrpSpPr>
              <a:grpSpLocks/>
            </p:cNvGrpSpPr>
            <p:nvPr/>
          </p:nvGrpSpPr>
          <p:grpSpPr bwMode="auto">
            <a:xfrm>
              <a:off x="534122" y="1789662"/>
              <a:ext cx="439655" cy="229144"/>
              <a:chOff x="673" y="1182"/>
              <a:chExt cx="1810" cy="739"/>
            </a:xfrm>
          </p:grpSpPr>
          <p:sp>
            <p:nvSpPr>
              <p:cNvPr id="263" name="Freeform 136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64" name="AutoShape 137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65" name="AutoShape 138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66" name="AutoShape 139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67" name="AutoShape 140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68" name="Rectangle 141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69" name="Rectangle 142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0" name="AutoShape 143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1" name="Rectangle 144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2" name="AutoShape 145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3" name="AutoShape 146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4" name="AutoShape 147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5" name="Freeform 148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262" name="TextBox 261"/>
            <p:cNvSpPr txBox="1"/>
            <p:nvPr/>
          </p:nvSpPr>
          <p:spPr>
            <a:xfrm>
              <a:off x="546265" y="1983155"/>
              <a:ext cx="4235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+mn-lt"/>
                </a:rPr>
                <a:t>Site</a:t>
              </a:r>
              <a:endParaRPr lang="en-US" sz="1100" dirty="0">
                <a:latin typeface="+mn-lt"/>
              </a:endParaRPr>
            </a:p>
          </p:txBody>
        </p:sp>
      </p:grpSp>
      <p:grpSp>
        <p:nvGrpSpPr>
          <p:cNvPr id="276" name="Group 275"/>
          <p:cNvGrpSpPr/>
          <p:nvPr/>
        </p:nvGrpSpPr>
        <p:grpSpPr>
          <a:xfrm>
            <a:off x="1701971" y="4109337"/>
            <a:ext cx="627682" cy="595286"/>
            <a:chOff x="534122" y="1789662"/>
            <a:chExt cx="439655" cy="455103"/>
          </a:xfrm>
        </p:grpSpPr>
        <p:grpSp>
          <p:nvGrpSpPr>
            <p:cNvPr id="277" name="Group 135"/>
            <p:cNvGrpSpPr>
              <a:grpSpLocks/>
            </p:cNvGrpSpPr>
            <p:nvPr/>
          </p:nvGrpSpPr>
          <p:grpSpPr bwMode="auto">
            <a:xfrm>
              <a:off x="534122" y="1789662"/>
              <a:ext cx="439655" cy="229144"/>
              <a:chOff x="673" y="1182"/>
              <a:chExt cx="1810" cy="739"/>
            </a:xfrm>
          </p:grpSpPr>
          <p:sp>
            <p:nvSpPr>
              <p:cNvPr id="279" name="Freeform 136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80" name="AutoShape 137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81" name="AutoShape 138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82" name="AutoShape 139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83" name="AutoShape 140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84" name="Rectangle 141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85" name="Rectangle 142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86" name="AutoShape 143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87" name="Rectangle 144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88" name="AutoShape 145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89" name="AutoShape 146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90" name="AutoShape 147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91" name="Freeform 148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278" name="TextBox 277"/>
            <p:cNvSpPr txBox="1"/>
            <p:nvPr/>
          </p:nvSpPr>
          <p:spPr>
            <a:xfrm>
              <a:off x="546265" y="1983155"/>
              <a:ext cx="4235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+mn-lt"/>
                </a:rPr>
                <a:t>Site</a:t>
              </a:r>
              <a:endParaRPr lang="en-US" sz="1100" dirty="0">
                <a:latin typeface="+mn-lt"/>
              </a:endParaRPr>
            </a:p>
          </p:txBody>
        </p:sp>
      </p:grpSp>
      <p:grpSp>
        <p:nvGrpSpPr>
          <p:cNvPr id="292" name="Group 291"/>
          <p:cNvGrpSpPr/>
          <p:nvPr/>
        </p:nvGrpSpPr>
        <p:grpSpPr>
          <a:xfrm>
            <a:off x="3368421" y="4053912"/>
            <a:ext cx="627682" cy="595286"/>
            <a:chOff x="534122" y="1789662"/>
            <a:chExt cx="439655" cy="455103"/>
          </a:xfrm>
        </p:grpSpPr>
        <p:grpSp>
          <p:nvGrpSpPr>
            <p:cNvPr id="293" name="Group 135"/>
            <p:cNvGrpSpPr>
              <a:grpSpLocks/>
            </p:cNvGrpSpPr>
            <p:nvPr/>
          </p:nvGrpSpPr>
          <p:grpSpPr bwMode="auto">
            <a:xfrm>
              <a:off x="534122" y="1789662"/>
              <a:ext cx="439655" cy="229144"/>
              <a:chOff x="673" y="1182"/>
              <a:chExt cx="1810" cy="739"/>
            </a:xfrm>
          </p:grpSpPr>
          <p:sp>
            <p:nvSpPr>
              <p:cNvPr id="295" name="Freeform 136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96" name="AutoShape 137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97" name="AutoShape 138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98" name="AutoShape 139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99" name="AutoShape 140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00" name="Rectangle 141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01" name="Rectangle 142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02" name="AutoShape 143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03" name="Rectangle 144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04" name="AutoShape 145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05" name="AutoShape 146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06" name="AutoShape 147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07" name="Freeform 148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294" name="TextBox 293"/>
            <p:cNvSpPr txBox="1"/>
            <p:nvPr/>
          </p:nvSpPr>
          <p:spPr>
            <a:xfrm>
              <a:off x="546265" y="1983155"/>
              <a:ext cx="4235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+mn-lt"/>
                </a:rPr>
                <a:t>Site</a:t>
              </a:r>
              <a:endParaRPr lang="en-US" sz="1100" dirty="0">
                <a:latin typeface="+mn-lt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Shared Sets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QS-SU-060</a:t>
            </a:r>
          </a:p>
        </p:txBody>
      </p:sp>
      <p:grpSp>
        <p:nvGrpSpPr>
          <p:cNvPr id="2" name="Group 16"/>
          <p:cNvGrpSpPr/>
          <p:nvPr/>
        </p:nvGrpSpPr>
        <p:grpSpPr>
          <a:xfrm>
            <a:off x="697128" y="1791445"/>
            <a:ext cx="7773021" cy="3380106"/>
            <a:chOff x="640566" y="2168525"/>
            <a:chExt cx="7773021" cy="3380106"/>
          </a:xfrm>
        </p:grpSpPr>
        <p:sp>
          <p:nvSpPr>
            <p:cNvPr id="9220" name="Text Box 4"/>
            <p:cNvSpPr txBox="1">
              <a:spLocks noChangeArrowheads="1"/>
            </p:cNvSpPr>
            <p:nvPr/>
          </p:nvSpPr>
          <p:spPr bwMode="auto">
            <a:xfrm>
              <a:off x="1441450" y="2619375"/>
              <a:ext cx="184150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endParaRPr lang="en-US" sz="1600" dirty="0">
                <a:latin typeface="+mj-lt"/>
              </a:endParaRPr>
            </a:p>
          </p:txBody>
        </p:sp>
        <p:sp>
          <p:nvSpPr>
            <p:cNvPr id="9221" name="Text Box 5"/>
            <p:cNvSpPr txBox="1">
              <a:spLocks noChangeArrowheads="1"/>
            </p:cNvSpPr>
            <p:nvPr/>
          </p:nvSpPr>
          <p:spPr bwMode="auto">
            <a:xfrm>
              <a:off x="1374775" y="2168525"/>
              <a:ext cx="2904962" cy="166199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400" dirty="0">
                  <a:latin typeface="+mj-lt"/>
                </a:rPr>
                <a:t>GL </a:t>
              </a:r>
              <a:r>
                <a:rPr lang="en-US" sz="2400" dirty="0" smtClean="0">
                  <a:latin typeface="+mj-lt"/>
                </a:rPr>
                <a:t>Accounts Set </a:t>
              </a:r>
              <a:r>
                <a:rPr lang="en-US" sz="2400" dirty="0">
                  <a:latin typeface="+mj-lt"/>
                </a:rPr>
                <a:t>1</a:t>
              </a:r>
            </a:p>
            <a:p>
              <a:r>
                <a:rPr lang="en-US" sz="2400" dirty="0">
                  <a:latin typeface="+mj-lt"/>
                </a:rPr>
                <a:t>100 Assets</a:t>
              </a:r>
            </a:p>
            <a:p>
              <a:r>
                <a:rPr lang="en-US" sz="2400" dirty="0">
                  <a:latin typeface="+mj-lt"/>
                </a:rPr>
                <a:t>200 Liabilities</a:t>
              </a:r>
            </a:p>
            <a:p>
              <a:r>
                <a:rPr lang="en-US" sz="2400" dirty="0">
                  <a:latin typeface="+mj-lt"/>
                </a:rPr>
                <a:t>300 Revenues</a:t>
              </a:r>
            </a:p>
          </p:txBody>
        </p:sp>
        <p:sp>
          <p:nvSpPr>
            <p:cNvPr id="9222" name="Text Box 6"/>
            <p:cNvSpPr txBox="1">
              <a:spLocks noChangeArrowheads="1"/>
            </p:cNvSpPr>
            <p:nvPr/>
          </p:nvSpPr>
          <p:spPr bwMode="auto">
            <a:xfrm>
              <a:off x="5508625" y="2168525"/>
              <a:ext cx="2904962" cy="166199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400" dirty="0">
                  <a:latin typeface="+mj-lt"/>
                </a:rPr>
                <a:t>GL Accounts </a:t>
              </a:r>
              <a:r>
                <a:rPr lang="en-US" sz="2400" dirty="0" smtClean="0">
                  <a:latin typeface="+mj-lt"/>
                </a:rPr>
                <a:t>Set </a:t>
              </a:r>
              <a:r>
                <a:rPr lang="en-US" sz="2400" dirty="0">
                  <a:latin typeface="+mj-lt"/>
                </a:rPr>
                <a:t>2</a:t>
              </a:r>
            </a:p>
            <a:p>
              <a:r>
                <a:rPr lang="en-US" sz="2400" dirty="0">
                  <a:latin typeface="+mj-lt"/>
                </a:rPr>
                <a:t>1100 Assets</a:t>
              </a:r>
            </a:p>
            <a:p>
              <a:r>
                <a:rPr lang="en-US" sz="2400" dirty="0">
                  <a:latin typeface="+mj-lt"/>
                </a:rPr>
                <a:t>1200 Liabilities</a:t>
              </a:r>
            </a:p>
            <a:p>
              <a:r>
                <a:rPr lang="en-US" sz="2400" dirty="0">
                  <a:latin typeface="+mj-lt"/>
                </a:rPr>
                <a:t>2000 Revenues</a:t>
              </a:r>
            </a:p>
          </p:txBody>
        </p:sp>
        <p:sp>
          <p:nvSpPr>
            <p:cNvPr id="9223" name="Text Box 7"/>
            <p:cNvSpPr txBox="1">
              <a:spLocks noChangeArrowheads="1"/>
            </p:cNvSpPr>
            <p:nvPr/>
          </p:nvSpPr>
          <p:spPr bwMode="auto">
            <a:xfrm>
              <a:off x="640566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 dirty="0">
                  <a:latin typeface="+mj-lt"/>
                </a:rPr>
                <a:t>Domain 1</a:t>
              </a:r>
            </a:p>
          </p:txBody>
        </p:sp>
        <p:sp>
          <p:nvSpPr>
            <p:cNvPr id="9224" name="Text Box 8"/>
            <p:cNvSpPr txBox="1">
              <a:spLocks noChangeArrowheads="1"/>
            </p:cNvSpPr>
            <p:nvPr/>
          </p:nvSpPr>
          <p:spPr bwMode="auto">
            <a:xfrm>
              <a:off x="2116941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 dirty="0">
                  <a:latin typeface="+mj-lt"/>
                </a:rPr>
                <a:t>Domain 2</a:t>
              </a:r>
            </a:p>
          </p:txBody>
        </p:sp>
        <p:sp>
          <p:nvSpPr>
            <p:cNvPr id="9225" name="Text Box 9"/>
            <p:cNvSpPr txBox="1">
              <a:spLocks noChangeArrowheads="1"/>
            </p:cNvSpPr>
            <p:nvPr/>
          </p:nvSpPr>
          <p:spPr bwMode="auto">
            <a:xfrm>
              <a:off x="3593610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 dirty="0">
                  <a:latin typeface="+mj-lt"/>
                </a:rPr>
                <a:t>Domain 3</a:t>
              </a:r>
            </a:p>
          </p:txBody>
        </p:sp>
        <p:sp>
          <p:nvSpPr>
            <p:cNvPr id="9226" name="Text Box 10"/>
            <p:cNvSpPr txBox="1">
              <a:spLocks noChangeArrowheads="1"/>
            </p:cNvSpPr>
            <p:nvPr/>
          </p:nvSpPr>
          <p:spPr bwMode="auto">
            <a:xfrm>
              <a:off x="5451475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 dirty="0">
                  <a:latin typeface="+mj-lt"/>
                </a:rPr>
                <a:t>Domain 4</a:t>
              </a:r>
            </a:p>
          </p:txBody>
        </p:sp>
        <p:sp>
          <p:nvSpPr>
            <p:cNvPr id="9227" name="Text Box 11"/>
            <p:cNvSpPr txBox="1">
              <a:spLocks noChangeArrowheads="1"/>
            </p:cNvSpPr>
            <p:nvPr/>
          </p:nvSpPr>
          <p:spPr bwMode="auto">
            <a:xfrm>
              <a:off x="6956425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 dirty="0">
                  <a:latin typeface="+mj-lt"/>
                </a:rPr>
                <a:t>Domain 5</a:t>
              </a:r>
            </a:p>
          </p:txBody>
        </p:sp>
        <p:cxnSp>
          <p:nvCxnSpPr>
            <p:cNvPr id="9228" name="AutoShape 14"/>
            <p:cNvCxnSpPr>
              <a:cxnSpLocks noChangeShapeType="1"/>
              <a:stCxn id="9224" idx="0"/>
              <a:endCxn id="9221" idx="2"/>
            </p:cNvCxnSpPr>
            <p:nvPr/>
          </p:nvCxnSpPr>
          <p:spPr bwMode="auto">
            <a:xfrm rot="5400000" flipH="1" flipV="1">
              <a:off x="2204390" y="4433322"/>
              <a:ext cx="1225670" cy="20062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29" name="AutoShape 17"/>
            <p:cNvCxnSpPr>
              <a:cxnSpLocks noChangeShapeType="1"/>
              <a:stCxn id="9226" idx="0"/>
              <a:endCxn id="9222" idx="2"/>
            </p:cNvCxnSpPr>
            <p:nvPr/>
          </p:nvCxnSpPr>
          <p:spPr bwMode="auto">
            <a:xfrm rot="5400000" flipH="1" flipV="1">
              <a:off x="5938582" y="4033664"/>
              <a:ext cx="1225670" cy="819378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30" name="AutoShape 18"/>
            <p:cNvCxnSpPr>
              <a:cxnSpLocks noChangeShapeType="1"/>
              <a:stCxn id="9227" idx="0"/>
              <a:endCxn id="9222" idx="2"/>
            </p:cNvCxnSpPr>
            <p:nvPr/>
          </p:nvCxnSpPr>
          <p:spPr bwMode="auto">
            <a:xfrm rot="16200000" flipV="1">
              <a:off x="6691057" y="4100567"/>
              <a:ext cx="1225670" cy="685572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31" name="AutoShape 19"/>
            <p:cNvCxnSpPr>
              <a:cxnSpLocks noChangeShapeType="1"/>
              <a:stCxn id="9223" idx="0"/>
              <a:endCxn id="9221" idx="2"/>
            </p:cNvCxnSpPr>
            <p:nvPr/>
          </p:nvCxnSpPr>
          <p:spPr bwMode="auto">
            <a:xfrm rot="5400000" flipH="1" flipV="1">
              <a:off x="1466202" y="3695135"/>
              <a:ext cx="1225670" cy="149643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32" name="AutoShape 20"/>
            <p:cNvCxnSpPr>
              <a:cxnSpLocks noChangeShapeType="1"/>
              <a:stCxn id="9225" idx="0"/>
              <a:endCxn id="9221" idx="2"/>
            </p:cNvCxnSpPr>
            <p:nvPr/>
          </p:nvCxnSpPr>
          <p:spPr bwMode="auto">
            <a:xfrm rot="16200000" flipV="1">
              <a:off x="2942725" y="3715049"/>
              <a:ext cx="1225670" cy="145660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Shared Sets Example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dirty="0" smtClean="0"/>
              <a:t>QS-SU-065</a:t>
            </a:r>
            <a:endParaRPr lang="en-US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987550" y="1762796"/>
            <a:ext cx="5151438" cy="3875088"/>
          </a:xfrm>
          <a:prstGeom prst="can">
            <a:avLst>
              <a:gd name="adj" fmla="val 20486"/>
            </a:avLst>
          </a:prstGeom>
          <a:solidFill>
            <a:schemeClr val="hlink"/>
          </a:solidFill>
          <a:ln w="57150">
            <a:solidFill>
              <a:srgbClr val="62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084966" y="3586834"/>
            <a:ext cx="979488" cy="950912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1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EUR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064453" y="3585246"/>
            <a:ext cx="979487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2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GBP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4043941" y="3586834"/>
            <a:ext cx="979488" cy="946150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3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USD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023428" y="3585246"/>
            <a:ext cx="979488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4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USD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6002916" y="3585246"/>
            <a:ext cx="1055688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5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CHF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383559" y="1895446"/>
            <a:ext cx="2158261" cy="49244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91440" rIns="90000" bIns="9144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000" b="1" dirty="0">
                <a:solidFill>
                  <a:schemeClr val="bg1"/>
                </a:solidFill>
              </a:rPr>
              <a:t>QAD EE </a:t>
            </a:r>
            <a:r>
              <a:rPr lang="en-GB" sz="2000" b="1" dirty="0" smtClean="0">
                <a:solidFill>
                  <a:schemeClr val="bg1"/>
                </a:solidFill>
              </a:rPr>
              <a:t>System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144713" y="2807371"/>
            <a:ext cx="2806700" cy="550863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/>
              <a:t>GL Account Set 1</a:t>
            </a: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5110162" y="2816896"/>
            <a:ext cx="2028825" cy="533400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/>
              <a:t>GL Account Set 2</a:t>
            </a: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2165350" y="4798096"/>
            <a:ext cx="4727575" cy="509588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Customer Set 1</a:t>
            </a: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 flipH="1" flipV="1">
            <a:off x="2549525" y="3334421"/>
            <a:ext cx="12700" cy="258763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5" name="Line 16"/>
          <p:cNvSpPr>
            <a:spLocks noChangeShapeType="1"/>
          </p:cNvSpPr>
          <p:nvPr/>
        </p:nvSpPr>
        <p:spPr bwMode="auto">
          <a:xfrm flipV="1">
            <a:off x="3543300" y="3345534"/>
            <a:ext cx="1588" cy="23971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 flipV="1">
            <a:off x="4508500" y="3351884"/>
            <a:ext cx="1588" cy="23971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 flipV="1">
            <a:off x="5505450" y="3345534"/>
            <a:ext cx="1588" cy="24606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 flipV="1">
            <a:off x="6464300" y="3345534"/>
            <a:ext cx="1588" cy="24606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>
            <a:off x="2578100" y="4537746"/>
            <a:ext cx="1588" cy="255588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>
            <a:off x="3549650" y="4532984"/>
            <a:ext cx="1588" cy="2603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>
            <a:off x="4508500" y="4532984"/>
            <a:ext cx="1588" cy="2603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>
            <a:off x="5505450" y="4526634"/>
            <a:ext cx="1588" cy="2730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3" name="Line 24"/>
          <p:cNvSpPr>
            <a:spLocks noChangeShapeType="1"/>
          </p:cNvSpPr>
          <p:nvPr/>
        </p:nvSpPr>
        <p:spPr bwMode="auto">
          <a:xfrm>
            <a:off x="6457950" y="4537746"/>
            <a:ext cx="1588" cy="261938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Relation</a:t>
            </a:r>
            <a:endParaRPr lang="en-US" dirty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QS-SU-055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928" y="847293"/>
            <a:ext cx="7570787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0798" y="3743635"/>
            <a:ext cx="7246937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sz="2400" dirty="0" smtClean="0"/>
              <a:t>Provide address info for each record that requires an address:</a:t>
            </a:r>
          </a:p>
          <a:p>
            <a:pPr lvl="2">
              <a:buNone/>
            </a:pPr>
            <a:r>
              <a:rPr lang="en-US" sz="1600" dirty="0" smtClean="0"/>
              <a:t>Banks	 			Carriers			Customers		Docks</a:t>
            </a:r>
          </a:p>
          <a:p>
            <a:pPr lvl="2">
              <a:buNone/>
            </a:pPr>
            <a:r>
              <a:rPr lang="en-US" sz="1600" dirty="0" smtClean="0"/>
              <a:t>Employees			Entities			End users</a:t>
            </a:r>
          </a:p>
          <a:p>
            <a:pPr lvl="2">
              <a:buNone/>
            </a:pPr>
            <a:r>
              <a:rPr lang="en-US" sz="1600" dirty="0" smtClean="0"/>
              <a:t>Salespersons			Ship-to locations	Sites				Suppliers</a:t>
            </a:r>
          </a:p>
          <a:p>
            <a:pPr eaLnBrk="1" hangingPunct="1"/>
            <a:r>
              <a:rPr lang="en-US" sz="2400" dirty="0" smtClean="0"/>
              <a:t>Defined on database (system) level </a:t>
            </a:r>
          </a:p>
          <a:p>
            <a:pPr eaLnBrk="1" hangingPunct="1"/>
            <a:r>
              <a:rPr lang="en-US" sz="2400" dirty="0" smtClean="0"/>
              <a:t>Can be created while creating a customer or supplier</a:t>
            </a:r>
          </a:p>
          <a:p>
            <a:pPr eaLnBrk="1" hangingPunct="1"/>
            <a:r>
              <a:rPr lang="en-US" sz="2400" dirty="0" smtClean="0"/>
              <a:t>Have different address types: </a:t>
            </a:r>
          </a:p>
          <a:p>
            <a:pPr lvl="1" eaLnBrk="1" hangingPunct="1"/>
            <a:r>
              <a:rPr lang="en-US" sz="2000" dirty="0" smtClean="0"/>
              <a:t>Head office (mandatory, only 1) </a:t>
            </a:r>
          </a:p>
          <a:p>
            <a:pPr lvl="1" eaLnBrk="1" hangingPunct="1"/>
            <a:r>
              <a:rPr lang="en-US" sz="2000" dirty="0" smtClean="0"/>
              <a:t>Ship-to </a:t>
            </a:r>
          </a:p>
          <a:p>
            <a:pPr lvl="1" eaLnBrk="1" hangingPunct="1"/>
            <a:r>
              <a:rPr lang="en-US" sz="2000" dirty="0" smtClean="0"/>
              <a:t>Reminder (only 1) </a:t>
            </a:r>
          </a:p>
          <a:p>
            <a:pPr lvl="1" eaLnBrk="1" hangingPunct="1"/>
            <a:r>
              <a:rPr lang="en-US" sz="2000" dirty="0" smtClean="0"/>
              <a:t>Remittance (only 1) </a:t>
            </a:r>
          </a:p>
          <a:p>
            <a:pPr lvl="1" eaLnBrk="1" hangingPunct="1"/>
            <a:r>
              <a:rPr lang="en-US" sz="2000" dirty="0" smtClean="0"/>
              <a:t>Dock </a:t>
            </a:r>
          </a:p>
          <a:p>
            <a:pPr lvl="1" eaLnBrk="1" hangingPunct="1"/>
            <a:r>
              <a:rPr lang="en-US" sz="2000" dirty="0" smtClean="0"/>
              <a:t>End user </a:t>
            </a:r>
          </a:p>
          <a:p>
            <a:pPr eaLnBrk="1" hangingPunct="1"/>
            <a:endParaRPr lang="en-US" sz="2400" dirty="0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Business Relations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QS-SU-070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27638</TotalTime>
  <Words>965</Words>
  <Application>Microsoft Office PowerPoint</Application>
  <PresentationFormat>On-screen Show (4:3)</PresentationFormat>
  <Paragraphs>323</Paragraphs>
  <Slides>31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1_EX06PP_template</vt:lpstr>
      <vt:lpstr>QAD 2010 Template</vt:lpstr>
      <vt:lpstr>System Foundation</vt:lpstr>
      <vt:lpstr>Quick Start Flow</vt:lpstr>
      <vt:lpstr>Topics</vt:lpstr>
      <vt:lpstr>Learning Objectives</vt:lpstr>
      <vt:lpstr>Business Model</vt:lpstr>
      <vt:lpstr>Shared Sets</vt:lpstr>
      <vt:lpstr>Shared Sets Example</vt:lpstr>
      <vt:lpstr>Business Relation</vt:lpstr>
      <vt:lpstr>Business Relations</vt:lpstr>
      <vt:lpstr>Entities</vt:lpstr>
      <vt:lpstr>Sites</vt:lpstr>
      <vt:lpstr>Locations</vt:lpstr>
      <vt:lpstr>Inventory Status Codes</vt:lpstr>
      <vt:lpstr>Security Setup</vt:lpstr>
      <vt:lpstr>Set Up Roles</vt:lpstr>
      <vt:lpstr>Set Up Users </vt:lpstr>
      <vt:lpstr>Set Up User Access </vt:lpstr>
      <vt:lpstr>Link It All Together </vt:lpstr>
      <vt:lpstr>Example: QMI Company Structure</vt:lpstr>
      <vt:lpstr>Foundation Example</vt:lpstr>
      <vt:lpstr>Review Domain and Entity</vt:lpstr>
      <vt:lpstr>Review Entity Business Relation</vt:lpstr>
      <vt:lpstr>Review Domain/Account Control</vt:lpstr>
      <vt:lpstr>Department, Product Line, Variances, Service</vt:lpstr>
      <vt:lpstr>Define Inventory Status Codes</vt:lpstr>
      <vt:lpstr>Set Up Site</vt:lpstr>
      <vt:lpstr>Set Up Inventory Locations</vt:lpstr>
      <vt:lpstr>Location Maintenance</vt:lpstr>
      <vt:lpstr>Review:  Foundation Structure</vt:lpstr>
      <vt:lpstr>Review</vt:lpstr>
      <vt:lpstr>Exercise 2-1: Define Site and Location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Helen Ernst</cp:lastModifiedBy>
  <cp:revision>1812</cp:revision>
  <cp:lastPrinted>2001-05-04T21:55:40Z</cp:lastPrinted>
  <dcterms:created xsi:type="dcterms:W3CDTF">1998-03-17T23:27:45Z</dcterms:created>
  <dcterms:modified xsi:type="dcterms:W3CDTF">2012-08-27T21:50:12Z</dcterms:modified>
</cp:coreProperties>
</file>